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Override3.xml" ContentType="application/vnd.openxmlformats-officedocument.themeOverride+xml"/>
  <Override PartName="/ppt/notesSlides/notesSlide6.xml" ContentType="application/vnd.openxmlformats-officedocument.presentationml.notesSlide+xml"/>
  <Override PartName="/ppt/charts/chart3.xml" ContentType="application/vnd.openxmlformats-officedocument.drawingml.chart+xml"/>
  <Override PartName="/ppt/theme/themeOverride4.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135"/>
  </p:notesMasterIdLst>
  <p:handoutMasterIdLst>
    <p:handoutMasterId r:id="rId136"/>
  </p:handoutMasterIdLst>
  <p:sldIdLst>
    <p:sldId id="2546" r:id="rId2"/>
    <p:sldId id="2547" r:id="rId3"/>
    <p:sldId id="2548" r:id="rId4"/>
    <p:sldId id="2672" r:id="rId5"/>
    <p:sldId id="2549" r:id="rId6"/>
    <p:sldId id="2550" r:id="rId7"/>
    <p:sldId id="2557" r:id="rId8"/>
    <p:sldId id="2558" r:id="rId9"/>
    <p:sldId id="2560" r:id="rId10"/>
    <p:sldId id="2559" r:id="rId11"/>
    <p:sldId id="2563" r:id="rId12"/>
    <p:sldId id="2564" r:id="rId13"/>
    <p:sldId id="2565" r:id="rId14"/>
    <p:sldId id="2561" r:id="rId15"/>
    <p:sldId id="2562" r:id="rId16"/>
    <p:sldId id="2688" r:id="rId17"/>
    <p:sldId id="2581" r:id="rId18"/>
    <p:sldId id="2566" r:id="rId19"/>
    <p:sldId id="2575" r:id="rId20"/>
    <p:sldId id="2576" r:id="rId21"/>
    <p:sldId id="2577" r:id="rId22"/>
    <p:sldId id="2578" r:id="rId23"/>
    <p:sldId id="2567" r:id="rId24"/>
    <p:sldId id="2568" r:id="rId25"/>
    <p:sldId id="2569" r:id="rId26"/>
    <p:sldId id="2570" r:id="rId27"/>
    <p:sldId id="2589" r:id="rId28"/>
    <p:sldId id="2590" r:id="rId29"/>
    <p:sldId id="2587" r:id="rId30"/>
    <p:sldId id="2571" r:id="rId31"/>
    <p:sldId id="2591" r:id="rId32"/>
    <p:sldId id="2592" r:id="rId33"/>
    <p:sldId id="2599" r:id="rId34"/>
    <p:sldId id="2594" r:id="rId35"/>
    <p:sldId id="2573" r:id="rId36"/>
    <p:sldId id="2596" r:id="rId37"/>
    <p:sldId id="2597" r:id="rId38"/>
    <p:sldId id="2598" r:id="rId39"/>
    <p:sldId id="2623" r:id="rId40"/>
    <p:sldId id="2600" r:id="rId41"/>
    <p:sldId id="2601" r:id="rId42"/>
    <p:sldId id="2602" r:id="rId43"/>
    <p:sldId id="2603" r:id="rId44"/>
    <p:sldId id="2604" r:id="rId45"/>
    <p:sldId id="2605" r:id="rId46"/>
    <p:sldId id="2607" r:id="rId47"/>
    <p:sldId id="2608" r:id="rId48"/>
    <p:sldId id="2609" r:id="rId49"/>
    <p:sldId id="2610" r:id="rId50"/>
    <p:sldId id="2611" r:id="rId51"/>
    <p:sldId id="2612" r:id="rId52"/>
    <p:sldId id="2613" r:id="rId53"/>
    <p:sldId id="2614" r:id="rId54"/>
    <p:sldId id="2615" r:id="rId55"/>
    <p:sldId id="2616" r:id="rId56"/>
    <p:sldId id="2617" r:id="rId57"/>
    <p:sldId id="2618" r:id="rId58"/>
    <p:sldId id="2619" r:id="rId59"/>
    <p:sldId id="2620" r:id="rId60"/>
    <p:sldId id="2621" r:id="rId61"/>
    <p:sldId id="2624" r:id="rId62"/>
    <p:sldId id="2552" r:id="rId63"/>
    <p:sldId id="2626" r:id="rId64"/>
    <p:sldId id="2627" r:id="rId65"/>
    <p:sldId id="2628" r:id="rId66"/>
    <p:sldId id="2629" r:id="rId67"/>
    <p:sldId id="2630" r:id="rId68"/>
    <p:sldId id="2625" r:id="rId69"/>
    <p:sldId id="2553" r:id="rId70"/>
    <p:sldId id="2554" r:id="rId71"/>
    <p:sldId id="2556" r:id="rId72"/>
    <p:sldId id="2634" r:id="rId73"/>
    <p:sldId id="2631" r:id="rId74"/>
    <p:sldId id="2632" r:id="rId75"/>
    <p:sldId id="2633" r:id="rId76"/>
    <p:sldId id="2555" r:id="rId77"/>
    <p:sldId id="2635" r:id="rId78"/>
    <p:sldId id="2636" r:id="rId79"/>
    <p:sldId id="2637" r:id="rId80"/>
    <p:sldId id="2638" r:id="rId81"/>
    <p:sldId id="2640" r:id="rId82"/>
    <p:sldId id="2643" r:id="rId83"/>
    <p:sldId id="2644" r:id="rId84"/>
    <p:sldId id="2645" r:id="rId85"/>
    <p:sldId id="2648" r:id="rId86"/>
    <p:sldId id="2641" r:id="rId87"/>
    <p:sldId id="2642" r:id="rId88"/>
    <p:sldId id="2646" r:id="rId89"/>
    <p:sldId id="2649" r:id="rId90"/>
    <p:sldId id="2650" r:id="rId91"/>
    <p:sldId id="2651" r:id="rId92"/>
    <p:sldId id="2647" r:id="rId93"/>
    <p:sldId id="2652" r:id="rId94"/>
    <p:sldId id="2653" r:id="rId95"/>
    <p:sldId id="2639" r:id="rId96"/>
    <p:sldId id="2656" r:id="rId97"/>
    <p:sldId id="2657" r:id="rId98"/>
    <p:sldId id="2658" r:id="rId99"/>
    <p:sldId id="2659" r:id="rId100"/>
    <p:sldId id="2660" r:id="rId101"/>
    <p:sldId id="2664" r:id="rId102"/>
    <p:sldId id="2674" r:id="rId103"/>
    <p:sldId id="2665" r:id="rId104"/>
    <p:sldId id="2666" r:id="rId105"/>
    <p:sldId id="2661" r:id="rId106"/>
    <p:sldId id="2667" r:id="rId107"/>
    <p:sldId id="2668" r:id="rId108"/>
    <p:sldId id="2662" r:id="rId109"/>
    <p:sldId id="2671" r:id="rId110"/>
    <p:sldId id="2663" r:id="rId111"/>
    <p:sldId id="2654" r:id="rId112"/>
    <p:sldId id="2670" r:id="rId113"/>
    <p:sldId id="2669" r:id="rId114"/>
    <p:sldId id="2675" r:id="rId115"/>
    <p:sldId id="2673" r:id="rId116"/>
    <p:sldId id="2408" r:id="rId117"/>
    <p:sldId id="2676" r:id="rId118"/>
    <p:sldId id="2677" r:id="rId119"/>
    <p:sldId id="2678" r:id="rId120"/>
    <p:sldId id="2679" r:id="rId121"/>
    <p:sldId id="2680" r:id="rId122"/>
    <p:sldId id="2681" r:id="rId123"/>
    <p:sldId id="2682" r:id="rId124"/>
    <p:sldId id="2470" r:id="rId125"/>
    <p:sldId id="2683" r:id="rId126"/>
    <p:sldId id="2684" r:id="rId127"/>
    <p:sldId id="2462" r:id="rId128"/>
    <p:sldId id="2464" r:id="rId129"/>
    <p:sldId id="2465" r:id="rId130"/>
    <p:sldId id="2410" r:id="rId131"/>
    <p:sldId id="2685" r:id="rId132"/>
    <p:sldId id="2687" r:id="rId133"/>
    <p:sldId id="1550" r:id="rId134"/>
  </p:sldIdLst>
  <p:sldSz cx="9144000" cy="6858000" type="screen4x3"/>
  <p:notesSz cx="6858000" cy="9144000"/>
  <p:defaultTex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FF"/>
    <a:srgbClr val="0066FF"/>
    <a:srgbClr val="660066"/>
    <a:srgbClr val="3399FF"/>
    <a:srgbClr val="66CCFF"/>
    <a:srgbClr val="004C22"/>
    <a:srgbClr val="C7ED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16" autoAdjust="0"/>
    <p:restoredTop sz="83391" autoAdjust="0"/>
  </p:normalViewPr>
  <p:slideViewPr>
    <p:cSldViewPr>
      <p:cViewPr varScale="1">
        <p:scale>
          <a:sx n="96" d="100"/>
          <a:sy n="96" d="100"/>
        </p:scale>
        <p:origin x="133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56" d="100"/>
          <a:sy n="56" d="100"/>
        </p:scale>
        <p:origin x="-258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harts/_rels/chart1.xml.rels><?xml version="1.0" encoding="UTF-8" standalone="yes"?>
<Relationships xmlns="http://schemas.openxmlformats.org/package/2006/relationships"><Relationship Id="rId2" Type="http://schemas.openxmlformats.org/officeDocument/2006/relationships/oleObject" Target="file:////C:\Users\hq-liyan05\Desktop\&#38472;&#24635;&#35775;&#32654;PPT\&#20840;&#37096;&#24037;&#19994;&#22686;&#21152;&#20540;.xls"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Wind\Wind.NET.Client\WindNET\users\W6147218\export\&#20027;&#35201;&#24037;&#19994;&#20135;&#21697;&#20135;&#37327;(&#24180;).xls"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D:\2015.05\&#33891;&#20107;&#38271;&#65306;&#22269;&#38450;&#22823;&#23398;PPT\data.xlsx" TargetMode="External"/><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715210120391"/>
          <c:y val="4.4251015674741503E-2"/>
          <c:w val="0.65542917153549196"/>
          <c:h val="0.79435744676550601"/>
        </c:manualLayout>
      </c:layout>
      <c:barChart>
        <c:barDir val="col"/>
        <c:grouping val="clustered"/>
        <c:varyColors val="0"/>
        <c:ser>
          <c:idx val="0"/>
          <c:order val="0"/>
          <c:tx>
            <c:strRef>
              <c:f>全部工业增加值（右轴，亿元）</c:f>
              <c:strCache>
                <c:ptCount val="1"/>
                <c:pt idx="0">
                  <c:v>全部工业增加值（右轴，亿元）</c:v>
                </c:pt>
              </c:strCache>
            </c:strRef>
          </c:tx>
          <c:spPr>
            <a:solidFill>
              <a:schemeClr val="tx1">
                <a:lumMod val="50000"/>
                <a:lumOff val="50000"/>
              </a:schemeClr>
            </a:solidFill>
          </c:spPr>
          <c:invertIfNegative val="0"/>
          <c:cat>
            <c:numRef>
              <c:f>Sheet2!$A$29:$A$65</c:f>
              <c:numCache>
                <c:formatCode>yyyy;@</c:formatCode>
                <c:ptCount val="37"/>
                <c:pt idx="0">
                  <c:v>28855</c:v>
                </c:pt>
                <c:pt idx="1">
                  <c:v>29220</c:v>
                </c:pt>
                <c:pt idx="2">
                  <c:v>29586</c:v>
                </c:pt>
                <c:pt idx="3">
                  <c:v>29951</c:v>
                </c:pt>
                <c:pt idx="4">
                  <c:v>30316</c:v>
                </c:pt>
                <c:pt idx="5">
                  <c:v>30681</c:v>
                </c:pt>
                <c:pt idx="6">
                  <c:v>31047</c:v>
                </c:pt>
                <c:pt idx="7">
                  <c:v>31412</c:v>
                </c:pt>
                <c:pt idx="8">
                  <c:v>31777</c:v>
                </c:pt>
                <c:pt idx="9">
                  <c:v>32142</c:v>
                </c:pt>
                <c:pt idx="10">
                  <c:v>32508</c:v>
                </c:pt>
                <c:pt idx="11">
                  <c:v>32873</c:v>
                </c:pt>
                <c:pt idx="12">
                  <c:v>33238</c:v>
                </c:pt>
                <c:pt idx="13">
                  <c:v>33603</c:v>
                </c:pt>
                <c:pt idx="14">
                  <c:v>33969</c:v>
                </c:pt>
                <c:pt idx="15">
                  <c:v>34334</c:v>
                </c:pt>
                <c:pt idx="16">
                  <c:v>34699</c:v>
                </c:pt>
                <c:pt idx="17">
                  <c:v>35064</c:v>
                </c:pt>
                <c:pt idx="18">
                  <c:v>35430</c:v>
                </c:pt>
                <c:pt idx="19">
                  <c:v>35795</c:v>
                </c:pt>
                <c:pt idx="20">
                  <c:v>36160</c:v>
                </c:pt>
                <c:pt idx="21">
                  <c:v>36525</c:v>
                </c:pt>
                <c:pt idx="22">
                  <c:v>36891</c:v>
                </c:pt>
                <c:pt idx="23">
                  <c:v>37256</c:v>
                </c:pt>
                <c:pt idx="24">
                  <c:v>37621</c:v>
                </c:pt>
                <c:pt idx="25">
                  <c:v>37986</c:v>
                </c:pt>
                <c:pt idx="26">
                  <c:v>38352</c:v>
                </c:pt>
                <c:pt idx="27">
                  <c:v>38717</c:v>
                </c:pt>
                <c:pt idx="28">
                  <c:v>39082</c:v>
                </c:pt>
                <c:pt idx="29">
                  <c:v>39447</c:v>
                </c:pt>
                <c:pt idx="30">
                  <c:v>39813</c:v>
                </c:pt>
                <c:pt idx="31">
                  <c:v>40178</c:v>
                </c:pt>
                <c:pt idx="32">
                  <c:v>40543</c:v>
                </c:pt>
                <c:pt idx="33">
                  <c:v>40908</c:v>
                </c:pt>
                <c:pt idx="34">
                  <c:v>41274</c:v>
                </c:pt>
                <c:pt idx="35">
                  <c:v>41639</c:v>
                </c:pt>
                <c:pt idx="36">
                  <c:v>42004</c:v>
                </c:pt>
              </c:numCache>
            </c:numRef>
          </c:cat>
          <c:val>
            <c:numRef>
              <c:f>Sheet2!$B$29:$B$65</c:f>
              <c:numCache>
                <c:formatCode>###,###,###,###,##0.00_ </c:formatCode>
                <c:ptCount val="37"/>
                <c:pt idx="0">
                  <c:v>1602.9</c:v>
                </c:pt>
                <c:pt idx="1">
                  <c:v>1765.2</c:v>
                </c:pt>
                <c:pt idx="2">
                  <c:v>1991.4</c:v>
                </c:pt>
                <c:pt idx="3">
                  <c:v>2043.2</c:v>
                </c:pt>
                <c:pt idx="4">
                  <c:v>2156.8000000000002</c:v>
                </c:pt>
                <c:pt idx="5">
                  <c:v>2369.6</c:v>
                </c:pt>
                <c:pt idx="6">
                  <c:v>2781.9</c:v>
                </c:pt>
                <c:pt idx="7">
                  <c:v>3439.9</c:v>
                </c:pt>
                <c:pt idx="8">
                  <c:v>3956.9</c:v>
                </c:pt>
                <c:pt idx="9">
                  <c:v>4574.1000000000004</c:v>
                </c:pt>
                <c:pt idx="10">
                  <c:v>5762.5</c:v>
                </c:pt>
                <c:pt idx="11">
                  <c:v>6467.5</c:v>
                </c:pt>
                <c:pt idx="12">
                  <c:v>6840.6</c:v>
                </c:pt>
                <c:pt idx="13">
                  <c:v>8066.5</c:v>
                </c:pt>
                <c:pt idx="14">
                  <c:v>10258.4</c:v>
                </c:pt>
                <c:pt idx="15">
                  <c:v>14151.9</c:v>
                </c:pt>
                <c:pt idx="16">
                  <c:v>19431.2</c:v>
                </c:pt>
                <c:pt idx="17">
                  <c:v>24887.200000000001</c:v>
                </c:pt>
                <c:pt idx="18">
                  <c:v>29372.7</c:v>
                </c:pt>
                <c:pt idx="19">
                  <c:v>32837.699999999997</c:v>
                </c:pt>
                <c:pt idx="20">
                  <c:v>33931.9</c:v>
                </c:pt>
                <c:pt idx="21">
                  <c:v>35770.300000000003</c:v>
                </c:pt>
                <c:pt idx="22">
                  <c:v>39931.800000000003</c:v>
                </c:pt>
                <c:pt idx="23">
                  <c:v>43469.8</c:v>
                </c:pt>
                <c:pt idx="24">
                  <c:v>47310.7</c:v>
                </c:pt>
                <c:pt idx="25">
                  <c:v>54805.8</c:v>
                </c:pt>
                <c:pt idx="26">
                  <c:v>65044.2</c:v>
                </c:pt>
                <c:pt idx="27">
                  <c:v>77034.399999999994</c:v>
                </c:pt>
                <c:pt idx="28">
                  <c:v>91078.8</c:v>
                </c:pt>
                <c:pt idx="29">
                  <c:v>110253.9</c:v>
                </c:pt>
                <c:pt idx="30">
                  <c:v>129929.1</c:v>
                </c:pt>
                <c:pt idx="31">
                  <c:v>135849</c:v>
                </c:pt>
                <c:pt idx="32">
                  <c:v>162376.4</c:v>
                </c:pt>
                <c:pt idx="33">
                  <c:v>191570.8</c:v>
                </c:pt>
                <c:pt idx="34">
                  <c:v>204539.5</c:v>
                </c:pt>
                <c:pt idx="35">
                  <c:v>217263.9</c:v>
                </c:pt>
                <c:pt idx="36">
                  <c:v>228122.9</c:v>
                </c:pt>
              </c:numCache>
            </c:numRef>
          </c:val>
          <c:extLst>
            <c:ext xmlns:c16="http://schemas.microsoft.com/office/drawing/2014/chart" uri="{C3380CC4-5D6E-409C-BE32-E72D297353CC}">
              <c16:uniqueId val="{00000000-3CE6-594D-8E69-55F081F31402}"/>
            </c:ext>
          </c:extLst>
        </c:ser>
        <c:dLbls>
          <c:showLegendKey val="0"/>
          <c:showVal val="0"/>
          <c:showCatName val="0"/>
          <c:showSerName val="0"/>
          <c:showPercent val="0"/>
          <c:showBubbleSize val="0"/>
        </c:dLbls>
        <c:gapWidth val="150"/>
        <c:axId val="419661200"/>
        <c:axId val="419658960"/>
      </c:barChart>
      <c:lineChart>
        <c:grouping val="standard"/>
        <c:varyColors val="0"/>
        <c:ser>
          <c:idx val="1"/>
          <c:order val="1"/>
          <c:tx>
            <c:strRef>
              <c:f>全部国有及规模以上非国有工业企业主营业务收入（左轴，亿元）</c:f>
              <c:strCache>
                <c:ptCount val="1"/>
                <c:pt idx="0">
                  <c:v>全部国有及规模以上非国有工业企业主营业务收入（左轴，亿元）</c:v>
                </c:pt>
              </c:strCache>
            </c:strRef>
          </c:tx>
          <c:spPr>
            <a:ln w="28575" cap="rnd" cmpd="sng" algn="ctr">
              <a:solidFill>
                <a:srgbClr val="800000"/>
              </a:solidFill>
              <a:prstDash val="solid"/>
              <a:round/>
            </a:ln>
          </c:spPr>
          <c:marker>
            <c:symbol val="none"/>
          </c:marker>
          <c:cat>
            <c:numRef>
              <c:f>Sheet2!$A$29:$A$65</c:f>
              <c:numCache>
                <c:formatCode>yyyy;@</c:formatCode>
                <c:ptCount val="37"/>
                <c:pt idx="0">
                  <c:v>28855</c:v>
                </c:pt>
                <c:pt idx="1">
                  <c:v>29220</c:v>
                </c:pt>
                <c:pt idx="2">
                  <c:v>29586</c:v>
                </c:pt>
                <c:pt idx="3">
                  <c:v>29951</c:v>
                </c:pt>
                <c:pt idx="4">
                  <c:v>30316</c:v>
                </c:pt>
                <c:pt idx="5">
                  <c:v>30681</c:v>
                </c:pt>
                <c:pt idx="6">
                  <c:v>31047</c:v>
                </c:pt>
                <c:pt idx="7">
                  <c:v>31412</c:v>
                </c:pt>
                <c:pt idx="8">
                  <c:v>31777</c:v>
                </c:pt>
                <c:pt idx="9">
                  <c:v>32142</c:v>
                </c:pt>
                <c:pt idx="10">
                  <c:v>32508</c:v>
                </c:pt>
                <c:pt idx="11">
                  <c:v>32873</c:v>
                </c:pt>
                <c:pt idx="12">
                  <c:v>33238</c:v>
                </c:pt>
                <c:pt idx="13">
                  <c:v>33603</c:v>
                </c:pt>
                <c:pt idx="14">
                  <c:v>33969</c:v>
                </c:pt>
                <c:pt idx="15">
                  <c:v>34334</c:v>
                </c:pt>
                <c:pt idx="16">
                  <c:v>34699</c:v>
                </c:pt>
                <c:pt idx="17">
                  <c:v>35064</c:v>
                </c:pt>
                <c:pt idx="18">
                  <c:v>35430</c:v>
                </c:pt>
                <c:pt idx="19">
                  <c:v>35795</c:v>
                </c:pt>
                <c:pt idx="20">
                  <c:v>36160</c:v>
                </c:pt>
                <c:pt idx="21">
                  <c:v>36525</c:v>
                </c:pt>
                <c:pt idx="22">
                  <c:v>36891</c:v>
                </c:pt>
                <c:pt idx="23">
                  <c:v>37256</c:v>
                </c:pt>
                <c:pt idx="24">
                  <c:v>37621</c:v>
                </c:pt>
                <c:pt idx="25">
                  <c:v>37986</c:v>
                </c:pt>
                <c:pt idx="26">
                  <c:v>38352</c:v>
                </c:pt>
                <c:pt idx="27">
                  <c:v>38717</c:v>
                </c:pt>
                <c:pt idx="28">
                  <c:v>39082</c:v>
                </c:pt>
                <c:pt idx="29">
                  <c:v>39447</c:v>
                </c:pt>
                <c:pt idx="30">
                  <c:v>39813</c:v>
                </c:pt>
                <c:pt idx="31">
                  <c:v>40178</c:v>
                </c:pt>
                <c:pt idx="32">
                  <c:v>40543</c:v>
                </c:pt>
                <c:pt idx="33">
                  <c:v>40908</c:v>
                </c:pt>
                <c:pt idx="34">
                  <c:v>41274</c:v>
                </c:pt>
                <c:pt idx="35">
                  <c:v>41639</c:v>
                </c:pt>
                <c:pt idx="36">
                  <c:v>42004</c:v>
                </c:pt>
              </c:numCache>
            </c:numRef>
          </c:cat>
          <c:val>
            <c:numRef>
              <c:f>Sheet2!$C$29:$C$65</c:f>
              <c:numCache>
                <c:formatCode>General</c:formatCode>
                <c:ptCount val="37"/>
                <c:pt idx="17" formatCode="###,###,###,###,##0.00_ ">
                  <c:v>52936</c:v>
                </c:pt>
                <c:pt idx="18" formatCode="###,###,###,###,##0.00_ ">
                  <c:v>57970</c:v>
                </c:pt>
                <c:pt idx="19" formatCode="###,###,###,###,##0.00_ ">
                  <c:v>63451</c:v>
                </c:pt>
                <c:pt idx="20" formatCode="###,###,###,###,##0.00_ ">
                  <c:v>64148.86</c:v>
                </c:pt>
                <c:pt idx="21" formatCode="###,###,###,###,##0.00_ ">
                  <c:v>69851.73</c:v>
                </c:pt>
                <c:pt idx="22" formatCode="###,###,###,###,##0.00_ ">
                  <c:v>84151.75</c:v>
                </c:pt>
                <c:pt idx="23" formatCode="###,###,###,###,##0.00_ ">
                  <c:v>93733.34</c:v>
                </c:pt>
                <c:pt idx="24" formatCode="###,###,###,###,##0.00_ ">
                  <c:v>109485.77</c:v>
                </c:pt>
                <c:pt idx="25" formatCode="###,###,###,###,##0.00_ ">
                  <c:v>143171.53</c:v>
                </c:pt>
                <c:pt idx="26" formatCode="###,###,###,###,##0.00_ ">
                  <c:v>198908.87</c:v>
                </c:pt>
                <c:pt idx="27" formatCode="###,###,###,###,##0.00_ ">
                  <c:v>248544</c:v>
                </c:pt>
                <c:pt idx="28" formatCode="###,###,###,###,##0.00_ ">
                  <c:v>313592.45</c:v>
                </c:pt>
                <c:pt idx="29" formatCode="###,###,###,###,##0.00_ ">
                  <c:v>399717.06</c:v>
                </c:pt>
                <c:pt idx="30" formatCode="###,###,###,###,##0.00_ ">
                  <c:v>500020.07</c:v>
                </c:pt>
                <c:pt idx="31" formatCode="###,###,###,###,##0.00_ ">
                  <c:v>542522.43000000005</c:v>
                </c:pt>
                <c:pt idx="32" formatCode="###,###,###,###,##0.00_ ">
                  <c:v>697744</c:v>
                </c:pt>
                <c:pt idx="33" formatCode="###,###,###,###,##0.00_ ">
                  <c:v>841830.24</c:v>
                </c:pt>
                <c:pt idx="34" formatCode="###,###,###,###,##0.00_ ">
                  <c:v>929291.51</c:v>
                </c:pt>
                <c:pt idx="35" formatCode="###,###,###,###,##0.00_ ">
                  <c:v>1029149.76</c:v>
                </c:pt>
                <c:pt idx="36" formatCode="###,###,###,###,##0.00_ ">
                  <c:v>1107032.52</c:v>
                </c:pt>
              </c:numCache>
            </c:numRef>
          </c:val>
          <c:smooth val="0"/>
          <c:extLst>
            <c:ext xmlns:c16="http://schemas.microsoft.com/office/drawing/2014/chart" uri="{C3380CC4-5D6E-409C-BE32-E72D297353CC}">
              <c16:uniqueId val="{00000001-3CE6-594D-8E69-55F081F31402}"/>
            </c:ext>
          </c:extLst>
        </c:ser>
        <c:dLbls>
          <c:showLegendKey val="0"/>
          <c:showVal val="0"/>
          <c:showCatName val="0"/>
          <c:showSerName val="0"/>
          <c:showPercent val="0"/>
          <c:showBubbleSize val="0"/>
        </c:dLbls>
        <c:marker val="1"/>
        <c:smooth val="0"/>
        <c:axId val="419660080"/>
        <c:axId val="419659520"/>
      </c:lineChart>
      <c:lineChart>
        <c:grouping val="standard"/>
        <c:varyColors val="0"/>
        <c:ser>
          <c:idx val="2"/>
          <c:order val="2"/>
          <c:tx>
            <c:strRef>
              <c:f>全部国有及规模以上非国有工业企业利润总额（右轴，亿元）</c:f>
              <c:strCache>
                <c:ptCount val="1"/>
                <c:pt idx="0">
                  <c:v>全部国有及规模以上非国有工业企业利润总额（右轴，亿元）</c:v>
                </c:pt>
              </c:strCache>
            </c:strRef>
          </c:tx>
          <c:spPr>
            <a:ln w="28575" cap="rnd" cmpd="sng" algn="ctr">
              <a:solidFill>
                <a:srgbClr val="8FAB81"/>
              </a:solidFill>
              <a:prstDash val="solid"/>
              <a:round/>
            </a:ln>
          </c:spPr>
          <c:marker>
            <c:symbol val="none"/>
          </c:marker>
          <c:cat>
            <c:numRef>
              <c:f>Sheet2!$A$29:$A$65</c:f>
              <c:numCache>
                <c:formatCode>yyyy;@</c:formatCode>
                <c:ptCount val="37"/>
                <c:pt idx="0">
                  <c:v>28855</c:v>
                </c:pt>
                <c:pt idx="1">
                  <c:v>29220</c:v>
                </c:pt>
                <c:pt idx="2">
                  <c:v>29586</c:v>
                </c:pt>
                <c:pt idx="3">
                  <c:v>29951</c:v>
                </c:pt>
                <c:pt idx="4">
                  <c:v>30316</c:v>
                </c:pt>
                <c:pt idx="5">
                  <c:v>30681</c:v>
                </c:pt>
                <c:pt idx="6">
                  <c:v>31047</c:v>
                </c:pt>
                <c:pt idx="7">
                  <c:v>31412</c:v>
                </c:pt>
                <c:pt idx="8">
                  <c:v>31777</c:v>
                </c:pt>
                <c:pt idx="9">
                  <c:v>32142</c:v>
                </c:pt>
                <c:pt idx="10">
                  <c:v>32508</c:v>
                </c:pt>
                <c:pt idx="11">
                  <c:v>32873</c:v>
                </c:pt>
                <c:pt idx="12">
                  <c:v>33238</c:v>
                </c:pt>
                <c:pt idx="13">
                  <c:v>33603</c:v>
                </c:pt>
                <c:pt idx="14">
                  <c:v>33969</c:v>
                </c:pt>
                <c:pt idx="15">
                  <c:v>34334</c:v>
                </c:pt>
                <c:pt idx="16">
                  <c:v>34699</c:v>
                </c:pt>
                <c:pt idx="17">
                  <c:v>35064</c:v>
                </c:pt>
                <c:pt idx="18">
                  <c:v>35430</c:v>
                </c:pt>
                <c:pt idx="19">
                  <c:v>35795</c:v>
                </c:pt>
                <c:pt idx="20">
                  <c:v>36160</c:v>
                </c:pt>
                <c:pt idx="21">
                  <c:v>36525</c:v>
                </c:pt>
                <c:pt idx="22">
                  <c:v>36891</c:v>
                </c:pt>
                <c:pt idx="23">
                  <c:v>37256</c:v>
                </c:pt>
                <c:pt idx="24">
                  <c:v>37621</c:v>
                </c:pt>
                <c:pt idx="25">
                  <c:v>37986</c:v>
                </c:pt>
                <c:pt idx="26">
                  <c:v>38352</c:v>
                </c:pt>
                <c:pt idx="27">
                  <c:v>38717</c:v>
                </c:pt>
                <c:pt idx="28">
                  <c:v>39082</c:v>
                </c:pt>
                <c:pt idx="29">
                  <c:v>39447</c:v>
                </c:pt>
                <c:pt idx="30">
                  <c:v>39813</c:v>
                </c:pt>
                <c:pt idx="31">
                  <c:v>40178</c:v>
                </c:pt>
                <c:pt idx="32">
                  <c:v>40543</c:v>
                </c:pt>
                <c:pt idx="33">
                  <c:v>40908</c:v>
                </c:pt>
                <c:pt idx="34">
                  <c:v>41274</c:v>
                </c:pt>
                <c:pt idx="35">
                  <c:v>41639</c:v>
                </c:pt>
                <c:pt idx="36">
                  <c:v>42004</c:v>
                </c:pt>
              </c:numCache>
            </c:numRef>
          </c:cat>
          <c:val>
            <c:numRef>
              <c:f>Sheet2!$D$29:$D$65</c:f>
              <c:numCache>
                <c:formatCode>General</c:formatCode>
                <c:ptCount val="37"/>
                <c:pt idx="17" formatCode="###,###,###,###,##0.00_ ">
                  <c:v>1635</c:v>
                </c:pt>
                <c:pt idx="18" formatCode="###,###,###,###,##0.00_ ">
                  <c:v>1490</c:v>
                </c:pt>
                <c:pt idx="19" formatCode="###,###,###,###,##0.00_ ">
                  <c:v>1703</c:v>
                </c:pt>
                <c:pt idx="20" formatCode="###,###,###,###,##0.00_ ">
                  <c:v>1458.11</c:v>
                </c:pt>
                <c:pt idx="21" formatCode="###,###,###,###,##0.00_ ">
                  <c:v>2288.2399999999998</c:v>
                </c:pt>
                <c:pt idx="22" formatCode="###,###,###,###,##0.00_ ">
                  <c:v>4393.4799999999996</c:v>
                </c:pt>
                <c:pt idx="23" formatCode="###,###,###,###,##0.00_ ">
                  <c:v>4733.43</c:v>
                </c:pt>
                <c:pt idx="24" formatCode="###,###,###,###,##0.00_ ">
                  <c:v>5784.48</c:v>
                </c:pt>
                <c:pt idx="25" formatCode="###,###,###,###,##0.00_ ">
                  <c:v>8337.24</c:v>
                </c:pt>
                <c:pt idx="26" formatCode="###,###,###,###,##0.00_ ">
                  <c:v>13065.39</c:v>
                </c:pt>
                <c:pt idx="27" formatCode="###,###,###,###,##0.00_ ">
                  <c:v>14802.54</c:v>
                </c:pt>
                <c:pt idx="28" formatCode="###,###,###,###,##0.00_ ">
                  <c:v>19504.439999999999</c:v>
                </c:pt>
                <c:pt idx="29" formatCode="###,###,###,###,##0.00_ ">
                  <c:v>27155.18</c:v>
                </c:pt>
                <c:pt idx="30" formatCode="###,###,###,###,##0.00_ ">
                  <c:v>30562.37</c:v>
                </c:pt>
                <c:pt idx="31" formatCode="###,###,###,###,##0.00_ ">
                  <c:v>34542.22</c:v>
                </c:pt>
                <c:pt idx="32" formatCode="###,###,###,###,##0.00_ ">
                  <c:v>53049.66</c:v>
                </c:pt>
                <c:pt idx="33" formatCode="###,###,###,###,##0.00_ ">
                  <c:v>61396.33</c:v>
                </c:pt>
                <c:pt idx="34" formatCode="###,###,###,###,##0.00_ ">
                  <c:v>61910.06</c:v>
                </c:pt>
                <c:pt idx="35" formatCode="###,###,###,###,##0.00_ ">
                  <c:v>62831.02</c:v>
                </c:pt>
                <c:pt idx="36" formatCode="###,###,###,###,##0.00_ ">
                  <c:v>68154.89</c:v>
                </c:pt>
              </c:numCache>
            </c:numRef>
          </c:val>
          <c:smooth val="0"/>
          <c:extLst>
            <c:ext xmlns:c16="http://schemas.microsoft.com/office/drawing/2014/chart" uri="{C3380CC4-5D6E-409C-BE32-E72D297353CC}">
              <c16:uniqueId val="{00000002-3CE6-594D-8E69-55F081F31402}"/>
            </c:ext>
          </c:extLst>
        </c:ser>
        <c:dLbls>
          <c:showLegendKey val="0"/>
          <c:showVal val="0"/>
          <c:showCatName val="0"/>
          <c:showSerName val="0"/>
          <c:showPercent val="0"/>
          <c:showBubbleSize val="0"/>
        </c:dLbls>
        <c:marker val="1"/>
        <c:smooth val="0"/>
        <c:axId val="419661200"/>
        <c:axId val="419658960"/>
      </c:lineChart>
      <c:dateAx>
        <c:axId val="419660080"/>
        <c:scaling>
          <c:orientation val="minMax"/>
          <c:max val="41640"/>
        </c:scaling>
        <c:delete val="0"/>
        <c:axPos val="b"/>
        <c:numFmt formatCode="yyyy;@"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419659520"/>
        <c:crosses val="autoZero"/>
        <c:auto val="1"/>
        <c:lblOffset val="100"/>
        <c:baseTimeUnit val="years"/>
        <c:majorUnit val="6"/>
        <c:majorTimeUnit val="years"/>
      </c:dateAx>
      <c:valAx>
        <c:axId val="419659520"/>
        <c:scaling>
          <c:orientation val="minMax"/>
        </c:scaling>
        <c:delete val="0"/>
        <c:axPos val="l"/>
        <c:numFmt formatCode="#,##0_);[Red]\(#,##0\)" sourceLinked="0"/>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419660080"/>
        <c:crosses val="autoZero"/>
        <c:crossBetween val="between"/>
      </c:valAx>
      <c:dateAx>
        <c:axId val="419661200"/>
        <c:scaling>
          <c:orientation val="minMax"/>
        </c:scaling>
        <c:delete val="1"/>
        <c:axPos val="b"/>
        <c:numFmt formatCode="yyyy;@" sourceLinked="1"/>
        <c:majorTickMark val="out"/>
        <c:minorTickMark val="none"/>
        <c:tickLblPos val="nextTo"/>
        <c:crossAx val="419658960"/>
        <c:crosses val="autoZero"/>
        <c:auto val="1"/>
        <c:lblOffset val="100"/>
        <c:baseTimeUnit val="years"/>
      </c:dateAx>
      <c:valAx>
        <c:axId val="419658960"/>
        <c:scaling>
          <c:orientation val="minMax"/>
        </c:scaling>
        <c:delete val="0"/>
        <c:axPos val="r"/>
        <c:numFmt formatCode="#,##0_);[Red]\(#,##0\)" sourceLinked="0"/>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419661200"/>
        <c:crosses val="max"/>
        <c:crossBetween val="between"/>
      </c:valAx>
    </c:plotArea>
    <c:legend>
      <c:legendPos val="b"/>
      <c:layout>
        <c:manualLayout>
          <c:xMode val="edge"/>
          <c:yMode val="edge"/>
          <c:x val="0.20804653256547001"/>
          <c:y val="4.70763881787504E-2"/>
          <c:w val="0.52912800740525401"/>
          <c:h val="0.347530829907788"/>
        </c:manualLayout>
      </c:layout>
      <c:overlay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legend>
    <c:plotVisOnly val="1"/>
    <c:dispBlanksAs val="gap"/>
    <c:showDLblsOverMax val="0"/>
  </c:chart>
  <c:spPr>
    <a:ln>
      <a:noFill/>
    </a:ln>
  </c:spPr>
  <c:txPr>
    <a:bodyPr/>
    <a:lstStyle/>
    <a:p>
      <a:pPr>
        <a:defRPr lang="zh-CN"/>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116128456955699"/>
          <c:y val="6.4083896115561603E-2"/>
          <c:w val="0.69394371150666401"/>
          <c:h val="0.68089833990076798"/>
        </c:manualLayout>
      </c:layout>
      <c:lineChart>
        <c:grouping val="standard"/>
        <c:varyColors val="0"/>
        <c:ser>
          <c:idx val="1"/>
          <c:order val="1"/>
          <c:tx>
            <c:strRef>
              <c:f>化学纤维（左轴，万吨）</c:f>
              <c:strCache>
                <c:ptCount val="1"/>
                <c:pt idx="0">
                  <c:v>化学纤维（左轴，万吨）</c:v>
                </c:pt>
              </c:strCache>
            </c:strRef>
          </c:tx>
          <c:marker>
            <c:symbol val="none"/>
          </c:marker>
          <c:cat>
            <c:numRef>
              <c:f>Sheet1!$A$9:$A$46</c:f>
              <c:numCache>
                <c:formatCode>yyyy;@</c:formatCode>
                <c:ptCount val="38"/>
                <c:pt idx="0">
                  <c:v>28855</c:v>
                </c:pt>
                <c:pt idx="1">
                  <c:v>29220</c:v>
                </c:pt>
                <c:pt idx="2">
                  <c:v>29586</c:v>
                </c:pt>
                <c:pt idx="3">
                  <c:v>29951</c:v>
                </c:pt>
                <c:pt idx="4">
                  <c:v>30316</c:v>
                </c:pt>
                <c:pt idx="5">
                  <c:v>30681</c:v>
                </c:pt>
                <c:pt idx="6">
                  <c:v>31047</c:v>
                </c:pt>
                <c:pt idx="7">
                  <c:v>31412</c:v>
                </c:pt>
                <c:pt idx="8">
                  <c:v>31777</c:v>
                </c:pt>
                <c:pt idx="9">
                  <c:v>32142</c:v>
                </c:pt>
                <c:pt idx="10">
                  <c:v>32508</c:v>
                </c:pt>
                <c:pt idx="11">
                  <c:v>32873</c:v>
                </c:pt>
                <c:pt idx="12">
                  <c:v>33238</c:v>
                </c:pt>
                <c:pt idx="13">
                  <c:v>33603</c:v>
                </c:pt>
                <c:pt idx="14">
                  <c:v>33969</c:v>
                </c:pt>
                <c:pt idx="15">
                  <c:v>34334</c:v>
                </c:pt>
                <c:pt idx="16">
                  <c:v>34699</c:v>
                </c:pt>
                <c:pt idx="17">
                  <c:v>35064</c:v>
                </c:pt>
                <c:pt idx="18">
                  <c:v>35430</c:v>
                </c:pt>
                <c:pt idx="19">
                  <c:v>35795</c:v>
                </c:pt>
                <c:pt idx="20">
                  <c:v>36160</c:v>
                </c:pt>
                <c:pt idx="21">
                  <c:v>36525</c:v>
                </c:pt>
                <c:pt idx="22">
                  <c:v>36891</c:v>
                </c:pt>
                <c:pt idx="23">
                  <c:v>37256</c:v>
                </c:pt>
                <c:pt idx="24">
                  <c:v>37621</c:v>
                </c:pt>
                <c:pt idx="25">
                  <c:v>37986</c:v>
                </c:pt>
                <c:pt idx="26">
                  <c:v>38352</c:v>
                </c:pt>
                <c:pt idx="27">
                  <c:v>38717</c:v>
                </c:pt>
                <c:pt idx="28">
                  <c:v>39082</c:v>
                </c:pt>
                <c:pt idx="29">
                  <c:v>39447</c:v>
                </c:pt>
                <c:pt idx="30">
                  <c:v>39813</c:v>
                </c:pt>
                <c:pt idx="31">
                  <c:v>40178</c:v>
                </c:pt>
                <c:pt idx="32">
                  <c:v>40543</c:v>
                </c:pt>
                <c:pt idx="33">
                  <c:v>40908</c:v>
                </c:pt>
                <c:pt idx="34">
                  <c:v>41274</c:v>
                </c:pt>
                <c:pt idx="35">
                  <c:v>41639</c:v>
                </c:pt>
                <c:pt idx="36">
                  <c:v>42004</c:v>
                </c:pt>
                <c:pt idx="37">
                  <c:v>42369</c:v>
                </c:pt>
              </c:numCache>
            </c:numRef>
          </c:cat>
          <c:val>
            <c:numRef>
              <c:f>Sheet1!$C$9:$C$46</c:f>
              <c:numCache>
                <c:formatCode>###,###,###,###,##0.00_ </c:formatCode>
                <c:ptCount val="38"/>
                <c:pt idx="0">
                  <c:v>28.46</c:v>
                </c:pt>
                <c:pt idx="1">
                  <c:v>32.630000000000003</c:v>
                </c:pt>
                <c:pt idx="2">
                  <c:v>45.03</c:v>
                </c:pt>
                <c:pt idx="3">
                  <c:v>52.73</c:v>
                </c:pt>
                <c:pt idx="4">
                  <c:v>51.7</c:v>
                </c:pt>
                <c:pt idx="5">
                  <c:v>54.07</c:v>
                </c:pt>
                <c:pt idx="6">
                  <c:v>73.489999999999995</c:v>
                </c:pt>
                <c:pt idx="7">
                  <c:v>94.78</c:v>
                </c:pt>
                <c:pt idx="8">
                  <c:v>101.73</c:v>
                </c:pt>
                <c:pt idx="9">
                  <c:v>117.5</c:v>
                </c:pt>
                <c:pt idx="10">
                  <c:v>130.12</c:v>
                </c:pt>
                <c:pt idx="11">
                  <c:v>148.09</c:v>
                </c:pt>
                <c:pt idx="12">
                  <c:v>165.42</c:v>
                </c:pt>
                <c:pt idx="13">
                  <c:v>191.03</c:v>
                </c:pt>
                <c:pt idx="14">
                  <c:v>213.04</c:v>
                </c:pt>
                <c:pt idx="15">
                  <c:v>237.37</c:v>
                </c:pt>
                <c:pt idx="16">
                  <c:v>280.33</c:v>
                </c:pt>
                <c:pt idx="17">
                  <c:v>341.17</c:v>
                </c:pt>
                <c:pt idx="18">
                  <c:v>375.45</c:v>
                </c:pt>
                <c:pt idx="19">
                  <c:v>471.62</c:v>
                </c:pt>
                <c:pt idx="20">
                  <c:v>510</c:v>
                </c:pt>
                <c:pt idx="21">
                  <c:v>600</c:v>
                </c:pt>
                <c:pt idx="22">
                  <c:v>694</c:v>
                </c:pt>
                <c:pt idx="23">
                  <c:v>841.38</c:v>
                </c:pt>
                <c:pt idx="24">
                  <c:v>991.2</c:v>
                </c:pt>
                <c:pt idx="25">
                  <c:v>1181.1500000000001</c:v>
                </c:pt>
                <c:pt idx="26">
                  <c:v>1699.8</c:v>
                </c:pt>
                <c:pt idx="27">
                  <c:v>1664.79</c:v>
                </c:pt>
                <c:pt idx="28">
                  <c:v>2073.1799999999998</c:v>
                </c:pt>
                <c:pt idx="29">
                  <c:v>2413.7800000000002</c:v>
                </c:pt>
                <c:pt idx="30">
                  <c:v>2453.3000000000002</c:v>
                </c:pt>
                <c:pt idx="31">
                  <c:v>2747.3</c:v>
                </c:pt>
                <c:pt idx="32">
                  <c:v>3090</c:v>
                </c:pt>
                <c:pt idx="33">
                  <c:v>3390.07</c:v>
                </c:pt>
                <c:pt idx="34">
                  <c:v>3837.37</c:v>
                </c:pt>
                <c:pt idx="35">
                  <c:v>4160.28</c:v>
                </c:pt>
                <c:pt idx="36">
                  <c:v>4389.75</c:v>
                </c:pt>
                <c:pt idx="37">
                  <c:v>4831.7</c:v>
                </c:pt>
              </c:numCache>
            </c:numRef>
          </c:val>
          <c:smooth val="0"/>
          <c:extLst>
            <c:ext xmlns:c16="http://schemas.microsoft.com/office/drawing/2014/chart" uri="{C3380CC4-5D6E-409C-BE32-E72D297353CC}">
              <c16:uniqueId val="{00000000-05A7-AA45-98E4-BE9E05269DDB}"/>
            </c:ext>
          </c:extLst>
        </c:ser>
        <c:ser>
          <c:idx val="2"/>
          <c:order val="2"/>
          <c:tx>
            <c:strRef>
              <c:f>汽车（左轴，万辆）</c:f>
              <c:strCache>
                <c:ptCount val="1"/>
                <c:pt idx="0">
                  <c:v>汽车（左轴，万辆）</c:v>
                </c:pt>
              </c:strCache>
            </c:strRef>
          </c:tx>
          <c:marker>
            <c:symbol val="none"/>
          </c:marker>
          <c:cat>
            <c:numRef>
              <c:f>Sheet1!$A$9:$A$46</c:f>
              <c:numCache>
                <c:formatCode>yyyy;@</c:formatCode>
                <c:ptCount val="38"/>
                <c:pt idx="0">
                  <c:v>28855</c:v>
                </c:pt>
                <c:pt idx="1">
                  <c:v>29220</c:v>
                </c:pt>
                <c:pt idx="2">
                  <c:v>29586</c:v>
                </c:pt>
                <c:pt idx="3">
                  <c:v>29951</c:v>
                </c:pt>
                <c:pt idx="4">
                  <c:v>30316</c:v>
                </c:pt>
                <c:pt idx="5">
                  <c:v>30681</c:v>
                </c:pt>
                <c:pt idx="6">
                  <c:v>31047</c:v>
                </c:pt>
                <c:pt idx="7">
                  <c:v>31412</c:v>
                </c:pt>
                <c:pt idx="8">
                  <c:v>31777</c:v>
                </c:pt>
                <c:pt idx="9">
                  <c:v>32142</c:v>
                </c:pt>
                <c:pt idx="10">
                  <c:v>32508</c:v>
                </c:pt>
                <c:pt idx="11">
                  <c:v>32873</c:v>
                </c:pt>
                <c:pt idx="12">
                  <c:v>33238</c:v>
                </c:pt>
                <c:pt idx="13">
                  <c:v>33603</c:v>
                </c:pt>
                <c:pt idx="14">
                  <c:v>33969</c:v>
                </c:pt>
                <c:pt idx="15">
                  <c:v>34334</c:v>
                </c:pt>
                <c:pt idx="16">
                  <c:v>34699</c:v>
                </c:pt>
                <c:pt idx="17">
                  <c:v>35064</c:v>
                </c:pt>
                <c:pt idx="18">
                  <c:v>35430</c:v>
                </c:pt>
                <c:pt idx="19">
                  <c:v>35795</c:v>
                </c:pt>
                <c:pt idx="20">
                  <c:v>36160</c:v>
                </c:pt>
                <c:pt idx="21">
                  <c:v>36525</c:v>
                </c:pt>
                <c:pt idx="22">
                  <c:v>36891</c:v>
                </c:pt>
                <c:pt idx="23">
                  <c:v>37256</c:v>
                </c:pt>
                <c:pt idx="24">
                  <c:v>37621</c:v>
                </c:pt>
                <c:pt idx="25">
                  <c:v>37986</c:v>
                </c:pt>
                <c:pt idx="26">
                  <c:v>38352</c:v>
                </c:pt>
                <c:pt idx="27">
                  <c:v>38717</c:v>
                </c:pt>
                <c:pt idx="28">
                  <c:v>39082</c:v>
                </c:pt>
                <c:pt idx="29">
                  <c:v>39447</c:v>
                </c:pt>
                <c:pt idx="30">
                  <c:v>39813</c:v>
                </c:pt>
                <c:pt idx="31">
                  <c:v>40178</c:v>
                </c:pt>
                <c:pt idx="32">
                  <c:v>40543</c:v>
                </c:pt>
                <c:pt idx="33">
                  <c:v>40908</c:v>
                </c:pt>
                <c:pt idx="34">
                  <c:v>41274</c:v>
                </c:pt>
                <c:pt idx="35">
                  <c:v>41639</c:v>
                </c:pt>
                <c:pt idx="36">
                  <c:v>42004</c:v>
                </c:pt>
                <c:pt idx="37">
                  <c:v>42369</c:v>
                </c:pt>
              </c:numCache>
            </c:numRef>
          </c:cat>
          <c:val>
            <c:numRef>
              <c:f>Sheet1!$D$9:$D$46</c:f>
              <c:numCache>
                <c:formatCode>###,###,###,###,##0.00_ </c:formatCode>
                <c:ptCount val="38"/>
                <c:pt idx="0">
                  <c:v>14.91</c:v>
                </c:pt>
                <c:pt idx="1">
                  <c:v>18.57</c:v>
                </c:pt>
                <c:pt idx="2">
                  <c:v>22.23</c:v>
                </c:pt>
                <c:pt idx="3">
                  <c:v>17.559999999999999</c:v>
                </c:pt>
                <c:pt idx="4">
                  <c:v>19.63</c:v>
                </c:pt>
                <c:pt idx="5">
                  <c:v>23.98</c:v>
                </c:pt>
                <c:pt idx="6">
                  <c:v>31.64</c:v>
                </c:pt>
                <c:pt idx="7">
                  <c:v>43.72</c:v>
                </c:pt>
                <c:pt idx="8">
                  <c:v>36.979999999999997</c:v>
                </c:pt>
                <c:pt idx="9">
                  <c:v>47.18</c:v>
                </c:pt>
                <c:pt idx="10">
                  <c:v>64.47</c:v>
                </c:pt>
                <c:pt idx="11">
                  <c:v>58.35</c:v>
                </c:pt>
                <c:pt idx="12">
                  <c:v>51.4</c:v>
                </c:pt>
                <c:pt idx="13">
                  <c:v>71.42</c:v>
                </c:pt>
                <c:pt idx="14">
                  <c:v>106.67</c:v>
                </c:pt>
                <c:pt idx="15">
                  <c:v>129.85</c:v>
                </c:pt>
                <c:pt idx="16">
                  <c:v>136.69</c:v>
                </c:pt>
                <c:pt idx="17">
                  <c:v>145.27000000000001</c:v>
                </c:pt>
                <c:pt idx="18">
                  <c:v>147.52000000000001</c:v>
                </c:pt>
                <c:pt idx="19">
                  <c:v>158.25</c:v>
                </c:pt>
                <c:pt idx="20">
                  <c:v>163</c:v>
                </c:pt>
                <c:pt idx="21">
                  <c:v>183.2</c:v>
                </c:pt>
                <c:pt idx="22">
                  <c:v>207</c:v>
                </c:pt>
                <c:pt idx="23">
                  <c:v>234.17</c:v>
                </c:pt>
                <c:pt idx="24">
                  <c:v>325.10000000000002</c:v>
                </c:pt>
                <c:pt idx="25">
                  <c:v>444.39</c:v>
                </c:pt>
                <c:pt idx="26">
                  <c:v>509.11</c:v>
                </c:pt>
                <c:pt idx="27">
                  <c:v>570.49</c:v>
                </c:pt>
                <c:pt idx="28">
                  <c:v>727.89</c:v>
                </c:pt>
                <c:pt idx="29">
                  <c:v>888.89</c:v>
                </c:pt>
                <c:pt idx="30">
                  <c:v>930.59</c:v>
                </c:pt>
                <c:pt idx="31">
                  <c:v>1379.53</c:v>
                </c:pt>
                <c:pt idx="32">
                  <c:v>1826.53</c:v>
                </c:pt>
                <c:pt idx="33">
                  <c:v>1841.64</c:v>
                </c:pt>
                <c:pt idx="34">
                  <c:v>1927.62</c:v>
                </c:pt>
                <c:pt idx="35">
                  <c:v>2212.09</c:v>
                </c:pt>
                <c:pt idx="36">
                  <c:v>2372.52</c:v>
                </c:pt>
                <c:pt idx="37">
                  <c:v>2450.4</c:v>
                </c:pt>
              </c:numCache>
            </c:numRef>
          </c:val>
          <c:smooth val="0"/>
          <c:extLst>
            <c:ext xmlns:c16="http://schemas.microsoft.com/office/drawing/2014/chart" uri="{C3380CC4-5D6E-409C-BE32-E72D297353CC}">
              <c16:uniqueId val="{00000001-05A7-AA45-98E4-BE9E05269DDB}"/>
            </c:ext>
          </c:extLst>
        </c:ser>
        <c:ser>
          <c:idx val="3"/>
          <c:order val="3"/>
          <c:tx>
            <c:strRef>
              <c:f>彩色电视机（左轴，万台）</c:f>
              <c:strCache>
                <c:ptCount val="1"/>
                <c:pt idx="0">
                  <c:v>彩色电视机（左轴，万台）</c:v>
                </c:pt>
              </c:strCache>
            </c:strRef>
          </c:tx>
          <c:marker>
            <c:symbol val="none"/>
          </c:marker>
          <c:cat>
            <c:numRef>
              <c:f>Sheet1!$A$9:$A$46</c:f>
              <c:numCache>
                <c:formatCode>yyyy;@</c:formatCode>
                <c:ptCount val="38"/>
                <c:pt idx="0">
                  <c:v>28855</c:v>
                </c:pt>
                <c:pt idx="1">
                  <c:v>29220</c:v>
                </c:pt>
                <c:pt idx="2">
                  <c:v>29586</c:v>
                </c:pt>
                <c:pt idx="3">
                  <c:v>29951</c:v>
                </c:pt>
                <c:pt idx="4">
                  <c:v>30316</c:v>
                </c:pt>
                <c:pt idx="5">
                  <c:v>30681</c:v>
                </c:pt>
                <c:pt idx="6">
                  <c:v>31047</c:v>
                </c:pt>
                <c:pt idx="7">
                  <c:v>31412</c:v>
                </c:pt>
                <c:pt idx="8">
                  <c:v>31777</c:v>
                </c:pt>
                <c:pt idx="9">
                  <c:v>32142</c:v>
                </c:pt>
                <c:pt idx="10">
                  <c:v>32508</c:v>
                </c:pt>
                <c:pt idx="11">
                  <c:v>32873</c:v>
                </c:pt>
                <c:pt idx="12">
                  <c:v>33238</c:v>
                </c:pt>
                <c:pt idx="13">
                  <c:v>33603</c:v>
                </c:pt>
                <c:pt idx="14">
                  <c:v>33969</c:v>
                </c:pt>
                <c:pt idx="15">
                  <c:v>34334</c:v>
                </c:pt>
                <c:pt idx="16">
                  <c:v>34699</c:v>
                </c:pt>
                <c:pt idx="17">
                  <c:v>35064</c:v>
                </c:pt>
                <c:pt idx="18">
                  <c:v>35430</c:v>
                </c:pt>
                <c:pt idx="19">
                  <c:v>35795</c:v>
                </c:pt>
                <c:pt idx="20">
                  <c:v>36160</c:v>
                </c:pt>
                <c:pt idx="21">
                  <c:v>36525</c:v>
                </c:pt>
                <c:pt idx="22">
                  <c:v>36891</c:v>
                </c:pt>
                <c:pt idx="23">
                  <c:v>37256</c:v>
                </c:pt>
                <c:pt idx="24">
                  <c:v>37621</c:v>
                </c:pt>
                <c:pt idx="25">
                  <c:v>37986</c:v>
                </c:pt>
                <c:pt idx="26">
                  <c:v>38352</c:v>
                </c:pt>
                <c:pt idx="27">
                  <c:v>38717</c:v>
                </c:pt>
                <c:pt idx="28">
                  <c:v>39082</c:v>
                </c:pt>
                <c:pt idx="29">
                  <c:v>39447</c:v>
                </c:pt>
                <c:pt idx="30">
                  <c:v>39813</c:v>
                </c:pt>
                <c:pt idx="31">
                  <c:v>40178</c:v>
                </c:pt>
                <c:pt idx="32">
                  <c:v>40543</c:v>
                </c:pt>
                <c:pt idx="33">
                  <c:v>40908</c:v>
                </c:pt>
                <c:pt idx="34">
                  <c:v>41274</c:v>
                </c:pt>
                <c:pt idx="35">
                  <c:v>41639</c:v>
                </c:pt>
                <c:pt idx="36">
                  <c:v>42004</c:v>
                </c:pt>
                <c:pt idx="37">
                  <c:v>42369</c:v>
                </c:pt>
              </c:numCache>
            </c:numRef>
          </c:cat>
          <c:val>
            <c:numRef>
              <c:f>Sheet1!$E$9:$E$46</c:f>
              <c:numCache>
                <c:formatCode>###,###,###,###,##0.00_ </c:formatCode>
                <c:ptCount val="38"/>
                <c:pt idx="0">
                  <c:v>0.38</c:v>
                </c:pt>
                <c:pt idx="1">
                  <c:v>0.95</c:v>
                </c:pt>
                <c:pt idx="2">
                  <c:v>3.21</c:v>
                </c:pt>
                <c:pt idx="3">
                  <c:v>15.21</c:v>
                </c:pt>
                <c:pt idx="4">
                  <c:v>28.81</c:v>
                </c:pt>
                <c:pt idx="5">
                  <c:v>53.11</c:v>
                </c:pt>
                <c:pt idx="6">
                  <c:v>133.94999999999999</c:v>
                </c:pt>
                <c:pt idx="7">
                  <c:v>435.28</c:v>
                </c:pt>
                <c:pt idx="8">
                  <c:v>414.6</c:v>
                </c:pt>
                <c:pt idx="9">
                  <c:v>672.72</c:v>
                </c:pt>
                <c:pt idx="10">
                  <c:v>1037.6600000000001</c:v>
                </c:pt>
                <c:pt idx="11">
                  <c:v>940.02</c:v>
                </c:pt>
                <c:pt idx="12">
                  <c:v>1033.04</c:v>
                </c:pt>
                <c:pt idx="13">
                  <c:v>1205.06</c:v>
                </c:pt>
                <c:pt idx="14">
                  <c:v>1333.08</c:v>
                </c:pt>
                <c:pt idx="15">
                  <c:v>1435.76</c:v>
                </c:pt>
                <c:pt idx="16">
                  <c:v>1689.15</c:v>
                </c:pt>
                <c:pt idx="17">
                  <c:v>2057.7399999999998</c:v>
                </c:pt>
                <c:pt idx="18">
                  <c:v>2537.6</c:v>
                </c:pt>
                <c:pt idx="19">
                  <c:v>2711.33</c:v>
                </c:pt>
                <c:pt idx="20">
                  <c:v>3497</c:v>
                </c:pt>
                <c:pt idx="21">
                  <c:v>4262</c:v>
                </c:pt>
                <c:pt idx="22">
                  <c:v>3936</c:v>
                </c:pt>
                <c:pt idx="23">
                  <c:v>4093.7</c:v>
                </c:pt>
                <c:pt idx="24">
                  <c:v>5155</c:v>
                </c:pt>
                <c:pt idx="25">
                  <c:v>6541.4</c:v>
                </c:pt>
                <c:pt idx="26">
                  <c:v>7431.83</c:v>
                </c:pt>
                <c:pt idx="27">
                  <c:v>8283.2199999999993</c:v>
                </c:pt>
                <c:pt idx="28">
                  <c:v>8375.4</c:v>
                </c:pt>
                <c:pt idx="29">
                  <c:v>8478.01</c:v>
                </c:pt>
                <c:pt idx="30">
                  <c:v>9187.14</c:v>
                </c:pt>
                <c:pt idx="31">
                  <c:v>9898.7900000000009</c:v>
                </c:pt>
                <c:pt idx="32">
                  <c:v>11830.03</c:v>
                </c:pt>
                <c:pt idx="33">
                  <c:v>12231.34</c:v>
                </c:pt>
                <c:pt idx="34">
                  <c:v>12823.52</c:v>
                </c:pt>
                <c:pt idx="35">
                  <c:v>12745.21</c:v>
                </c:pt>
                <c:pt idx="36">
                  <c:v>14128.9</c:v>
                </c:pt>
                <c:pt idx="37">
                  <c:v>14475.7</c:v>
                </c:pt>
              </c:numCache>
            </c:numRef>
          </c:val>
          <c:smooth val="0"/>
          <c:extLst>
            <c:ext xmlns:c16="http://schemas.microsoft.com/office/drawing/2014/chart" uri="{C3380CC4-5D6E-409C-BE32-E72D297353CC}">
              <c16:uniqueId val="{00000002-05A7-AA45-98E4-BE9E05269DDB}"/>
            </c:ext>
          </c:extLst>
        </c:ser>
        <c:ser>
          <c:idx val="4"/>
          <c:order val="4"/>
          <c:tx>
            <c:strRef>
              <c:f>原油（左轴，万吨）</c:f>
              <c:strCache>
                <c:ptCount val="1"/>
                <c:pt idx="0">
                  <c:v>原油（左轴，万吨）</c:v>
                </c:pt>
              </c:strCache>
            </c:strRef>
          </c:tx>
          <c:spPr>
            <a:ln w="28575" cap="rnd" cmpd="sng" algn="ctr">
              <a:solidFill>
                <a:srgbClr val="800000"/>
              </a:solidFill>
              <a:prstDash val="solid"/>
              <a:round/>
            </a:ln>
          </c:spPr>
          <c:marker>
            <c:symbol val="none"/>
          </c:marker>
          <c:cat>
            <c:numRef>
              <c:f>Sheet1!$A$9:$A$46</c:f>
              <c:numCache>
                <c:formatCode>yyyy;@</c:formatCode>
                <c:ptCount val="38"/>
                <c:pt idx="0">
                  <c:v>28855</c:v>
                </c:pt>
                <c:pt idx="1">
                  <c:v>29220</c:v>
                </c:pt>
                <c:pt idx="2">
                  <c:v>29586</c:v>
                </c:pt>
                <c:pt idx="3">
                  <c:v>29951</c:v>
                </c:pt>
                <c:pt idx="4">
                  <c:v>30316</c:v>
                </c:pt>
                <c:pt idx="5">
                  <c:v>30681</c:v>
                </c:pt>
                <c:pt idx="6">
                  <c:v>31047</c:v>
                </c:pt>
                <c:pt idx="7">
                  <c:v>31412</c:v>
                </c:pt>
                <c:pt idx="8">
                  <c:v>31777</c:v>
                </c:pt>
                <c:pt idx="9">
                  <c:v>32142</c:v>
                </c:pt>
                <c:pt idx="10">
                  <c:v>32508</c:v>
                </c:pt>
                <c:pt idx="11">
                  <c:v>32873</c:v>
                </c:pt>
                <c:pt idx="12">
                  <c:v>33238</c:v>
                </c:pt>
                <c:pt idx="13">
                  <c:v>33603</c:v>
                </c:pt>
                <c:pt idx="14">
                  <c:v>33969</c:v>
                </c:pt>
                <c:pt idx="15">
                  <c:v>34334</c:v>
                </c:pt>
                <c:pt idx="16">
                  <c:v>34699</c:v>
                </c:pt>
                <c:pt idx="17">
                  <c:v>35064</c:v>
                </c:pt>
                <c:pt idx="18">
                  <c:v>35430</c:v>
                </c:pt>
                <c:pt idx="19">
                  <c:v>35795</c:v>
                </c:pt>
                <c:pt idx="20">
                  <c:v>36160</c:v>
                </c:pt>
                <c:pt idx="21">
                  <c:v>36525</c:v>
                </c:pt>
                <c:pt idx="22">
                  <c:v>36891</c:v>
                </c:pt>
                <c:pt idx="23">
                  <c:v>37256</c:v>
                </c:pt>
                <c:pt idx="24">
                  <c:v>37621</c:v>
                </c:pt>
                <c:pt idx="25">
                  <c:v>37986</c:v>
                </c:pt>
                <c:pt idx="26">
                  <c:v>38352</c:v>
                </c:pt>
                <c:pt idx="27">
                  <c:v>38717</c:v>
                </c:pt>
                <c:pt idx="28">
                  <c:v>39082</c:v>
                </c:pt>
                <c:pt idx="29">
                  <c:v>39447</c:v>
                </c:pt>
                <c:pt idx="30">
                  <c:v>39813</c:v>
                </c:pt>
                <c:pt idx="31">
                  <c:v>40178</c:v>
                </c:pt>
                <c:pt idx="32">
                  <c:v>40543</c:v>
                </c:pt>
                <c:pt idx="33">
                  <c:v>40908</c:v>
                </c:pt>
                <c:pt idx="34">
                  <c:v>41274</c:v>
                </c:pt>
                <c:pt idx="35">
                  <c:v>41639</c:v>
                </c:pt>
                <c:pt idx="36">
                  <c:v>42004</c:v>
                </c:pt>
                <c:pt idx="37">
                  <c:v>42369</c:v>
                </c:pt>
              </c:numCache>
            </c:numRef>
          </c:cat>
          <c:val>
            <c:numRef>
              <c:f>Sheet1!$F$9:$F$46</c:f>
              <c:numCache>
                <c:formatCode>###,###,###,###,##0.00_ </c:formatCode>
                <c:ptCount val="38"/>
                <c:pt idx="0">
                  <c:v>10405</c:v>
                </c:pt>
                <c:pt idx="1">
                  <c:v>10615</c:v>
                </c:pt>
                <c:pt idx="2">
                  <c:v>10595</c:v>
                </c:pt>
                <c:pt idx="3">
                  <c:v>10122</c:v>
                </c:pt>
                <c:pt idx="4">
                  <c:v>10212</c:v>
                </c:pt>
                <c:pt idx="5">
                  <c:v>10607</c:v>
                </c:pt>
                <c:pt idx="6">
                  <c:v>11461</c:v>
                </c:pt>
                <c:pt idx="7">
                  <c:v>12490</c:v>
                </c:pt>
                <c:pt idx="8">
                  <c:v>13069</c:v>
                </c:pt>
                <c:pt idx="9">
                  <c:v>13414</c:v>
                </c:pt>
                <c:pt idx="10">
                  <c:v>13705</c:v>
                </c:pt>
                <c:pt idx="11">
                  <c:v>13764</c:v>
                </c:pt>
                <c:pt idx="12">
                  <c:v>13831</c:v>
                </c:pt>
                <c:pt idx="13">
                  <c:v>14099</c:v>
                </c:pt>
                <c:pt idx="14">
                  <c:v>14210</c:v>
                </c:pt>
                <c:pt idx="15">
                  <c:v>14524</c:v>
                </c:pt>
                <c:pt idx="16">
                  <c:v>14608</c:v>
                </c:pt>
                <c:pt idx="17">
                  <c:v>15004.95</c:v>
                </c:pt>
                <c:pt idx="18">
                  <c:v>15733.39</c:v>
                </c:pt>
                <c:pt idx="19">
                  <c:v>16074.14</c:v>
                </c:pt>
                <c:pt idx="20">
                  <c:v>16100</c:v>
                </c:pt>
                <c:pt idx="21">
                  <c:v>16000</c:v>
                </c:pt>
                <c:pt idx="22">
                  <c:v>16300</c:v>
                </c:pt>
                <c:pt idx="23">
                  <c:v>16395.87</c:v>
                </c:pt>
                <c:pt idx="24">
                  <c:v>16700</c:v>
                </c:pt>
                <c:pt idx="25">
                  <c:v>16959.98</c:v>
                </c:pt>
                <c:pt idx="26">
                  <c:v>17587.330000000002</c:v>
                </c:pt>
                <c:pt idx="27">
                  <c:v>18135.29</c:v>
                </c:pt>
                <c:pt idx="28">
                  <c:v>18476.57</c:v>
                </c:pt>
                <c:pt idx="29">
                  <c:v>18631.82</c:v>
                </c:pt>
                <c:pt idx="30">
                  <c:v>19043.060000000001</c:v>
                </c:pt>
                <c:pt idx="31">
                  <c:v>18948.96</c:v>
                </c:pt>
                <c:pt idx="32">
                  <c:v>20241.400000000001</c:v>
                </c:pt>
                <c:pt idx="33">
                  <c:v>20287.55</c:v>
                </c:pt>
                <c:pt idx="34">
                  <c:v>20748</c:v>
                </c:pt>
                <c:pt idx="35">
                  <c:v>20991.9</c:v>
                </c:pt>
                <c:pt idx="36">
                  <c:v>21142.92</c:v>
                </c:pt>
                <c:pt idx="37">
                  <c:v>21455.599999999999</c:v>
                </c:pt>
              </c:numCache>
            </c:numRef>
          </c:val>
          <c:smooth val="0"/>
          <c:extLst>
            <c:ext xmlns:c16="http://schemas.microsoft.com/office/drawing/2014/chart" uri="{C3380CC4-5D6E-409C-BE32-E72D297353CC}">
              <c16:uniqueId val="{00000003-05A7-AA45-98E4-BE9E05269DDB}"/>
            </c:ext>
          </c:extLst>
        </c:ser>
        <c:dLbls>
          <c:showLegendKey val="0"/>
          <c:showVal val="0"/>
          <c:showCatName val="0"/>
          <c:showSerName val="0"/>
          <c:showPercent val="0"/>
          <c:showBubbleSize val="0"/>
        </c:dLbls>
        <c:marker val="1"/>
        <c:smooth val="0"/>
        <c:axId val="426714416"/>
        <c:axId val="426714976"/>
      </c:lineChart>
      <c:lineChart>
        <c:grouping val="standard"/>
        <c:varyColors val="0"/>
        <c:ser>
          <c:idx val="0"/>
          <c:order val="0"/>
          <c:tx>
            <c:strRef>
              <c:f>成品钢材（右轴，万吨）</c:f>
              <c:strCache>
                <c:ptCount val="1"/>
                <c:pt idx="0">
                  <c:v>成品钢材（右轴，万吨）</c:v>
                </c:pt>
              </c:strCache>
            </c:strRef>
          </c:tx>
          <c:marker>
            <c:symbol val="none"/>
          </c:marker>
          <c:cat>
            <c:numRef>
              <c:f>Sheet1!$A$9:$A$46</c:f>
              <c:numCache>
                <c:formatCode>yyyy;@</c:formatCode>
                <c:ptCount val="38"/>
                <c:pt idx="0">
                  <c:v>28855</c:v>
                </c:pt>
                <c:pt idx="1">
                  <c:v>29220</c:v>
                </c:pt>
                <c:pt idx="2">
                  <c:v>29586</c:v>
                </c:pt>
                <c:pt idx="3">
                  <c:v>29951</c:v>
                </c:pt>
                <c:pt idx="4">
                  <c:v>30316</c:v>
                </c:pt>
                <c:pt idx="5">
                  <c:v>30681</c:v>
                </c:pt>
                <c:pt idx="6">
                  <c:v>31047</c:v>
                </c:pt>
                <c:pt idx="7">
                  <c:v>31412</c:v>
                </c:pt>
                <c:pt idx="8">
                  <c:v>31777</c:v>
                </c:pt>
                <c:pt idx="9">
                  <c:v>32142</c:v>
                </c:pt>
                <c:pt idx="10">
                  <c:v>32508</c:v>
                </c:pt>
                <c:pt idx="11">
                  <c:v>32873</c:v>
                </c:pt>
                <c:pt idx="12">
                  <c:v>33238</c:v>
                </c:pt>
                <c:pt idx="13">
                  <c:v>33603</c:v>
                </c:pt>
                <c:pt idx="14">
                  <c:v>33969</c:v>
                </c:pt>
                <c:pt idx="15">
                  <c:v>34334</c:v>
                </c:pt>
                <c:pt idx="16">
                  <c:v>34699</c:v>
                </c:pt>
                <c:pt idx="17">
                  <c:v>35064</c:v>
                </c:pt>
                <c:pt idx="18">
                  <c:v>35430</c:v>
                </c:pt>
                <c:pt idx="19">
                  <c:v>35795</c:v>
                </c:pt>
                <c:pt idx="20">
                  <c:v>36160</c:v>
                </c:pt>
                <c:pt idx="21">
                  <c:v>36525</c:v>
                </c:pt>
                <c:pt idx="22">
                  <c:v>36891</c:v>
                </c:pt>
                <c:pt idx="23">
                  <c:v>37256</c:v>
                </c:pt>
                <c:pt idx="24">
                  <c:v>37621</c:v>
                </c:pt>
                <c:pt idx="25">
                  <c:v>37986</c:v>
                </c:pt>
                <c:pt idx="26">
                  <c:v>38352</c:v>
                </c:pt>
                <c:pt idx="27">
                  <c:v>38717</c:v>
                </c:pt>
                <c:pt idx="28">
                  <c:v>39082</c:v>
                </c:pt>
                <c:pt idx="29">
                  <c:v>39447</c:v>
                </c:pt>
                <c:pt idx="30">
                  <c:v>39813</c:v>
                </c:pt>
                <c:pt idx="31">
                  <c:v>40178</c:v>
                </c:pt>
                <c:pt idx="32">
                  <c:v>40543</c:v>
                </c:pt>
                <c:pt idx="33">
                  <c:v>40908</c:v>
                </c:pt>
                <c:pt idx="34">
                  <c:v>41274</c:v>
                </c:pt>
                <c:pt idx="35">
                  <c:v>41639</c:v>
                </c:pt>
                <c:pt idx="36">
                  <c:v>42004</c:v>
                </c:pt>
                <c:pt idx="37">
                  <c:v>42369</c:v>
                </c:pt>
              </c:numCache>
            </c:numRef>
          </c:cat>
          <c:val>
            <c:numRef>
              <c:f>Sheet1!$B$9:$B$46</c:f>
              <c:numCache>
                <c:formatCode>###,###,###,###,##0.00_ </c:formatCode>
                <c:ptCount val="38"/>
                <c:pt idx="0">
                  <c:v>2208</c:v>
                </c:pt>
                <c:pt idx="1">
                  <c:v>2497</c:v>
                </c:pt>
                <c:pt idx="2">
                  <c:v>2716</c:v>
                </c:pt>
                <c:pt idx="3">
                  <c:v>2670</c:v>
                </c:pt>
                <c:pt idx="4">
                  <c:v>2902</c:v>
                </c:pt>
                <c:pt idx="5">
                  <c:v>3072</c:v>
                </c:pt>
                <c:pt idx="6">
                  <c:v>3372</c:v>
                </c:pt>
                <c:pt idx="7">
                  <c:v>3693</c:v>
                </c:pt>
                <c:pt idx="8">
                  <c:v>4058</c:v>
                </c:pt>
                <c:pt idx="9">
                  <c:v>4386</c:v>
                </c:pt>
                <c:pt idx="10">
                  <c:v>4689</c:v>
                </c:pt>
                <c:pt idx="11">
                  <c:v>4859</c:v>
                </c:pt>
                <c:pt idx="12">
                  <c:v>5153</c:v>
                </c:pt>
                <c:pt idx="13">
                  <c:v>5638</c:v>
                </c:pt>
                <c:pt idx="14">
                  <c:v>6697</c:v>
                </c:pt>
                <c:pt idx="15">
                  <c:v>7716</c:v>
                </c:pt>
                <c:pt idx="16">
                  <c:v>8428</c:v>
                </c:pt>
                <c:pt idx="17">
                  <c:v>8979.7999999999993</c:v>
                </c:pt>
                <c:pt idx="18">
                  <c:v>9338.02</c:v>
                </c:pt>
                <c:pt idx="19">
                  <c:v>9978.93</c:v>
                </c:pt>
                <c:pt idx="20">
                  <c:v>10737.8</c:v>
                </c:pt>
                <c:pt idx="21">
                  <c:v>12109.78</c:v>
                </c:pt>
                <c:pt idx="22">
                  <c:v>13146</c:v>
                </c:pt>
                <c:pt idx="23">
                  <c:v>16067.61</c:v>
                </c:pt>
                <c:pt idx="24">
                  <c:v>19251.59</c:v>
                </c:pt>
                <c:pt idx="25">
                  <c:v>24108.01</c:v>
                </c:pt>
                <c:pt idx="26">
                  <c:v>31975.72</c:v>
                </c:pt>
                <c:pt idx="27">
                  <c:v>37771.14</c:v>
                </c:pt>
                <c:pt idx="28">
                  <c:v>46893.36</c:v>
                </c:pt>
                <c:pt idx="29">
                  <c:v>56560.87</c:v>
                </c:pt>
                <c:pt idx="30">
                  <c:v>60460.29</c:v>
                </c:pt>
                <c:pt idx="31">
                  <c:v>69405.399999999994</c:v>
                </c:pt>
                <c:pt idx="32">
                  <c:v>80276.58</c:v>
                </c:pt>
                <c:pt idx="33">
                  <c:v>88619.57</c:v>
                </c:pt>
                <c:pt idx="34">
                  <c:v>95577.83</c:v>
                </c:pt>
                <c:pt idx="35">
                  <c:v>108200.54</c:v>
                </c:pt>
                <c:pt idx="36">
                  <c:v>112513.12</c:v>
                </c:pt>
                <c:pt idx="37">
                  <c:v>112349.6</c:v>
                </c:pt>
              </c:numCache>
            </c:numRef>
          </c:val>
          <c:smooth val="0"/>
          <c:extLst>
            <c:ext xmlns:c16="http://schemas.microsoft.com/office/drawing/2014/chart" uri="{C3380CC4-5D6E-409C-BE32-E72D297353CC}">
              <c16:uniqueId val="{00000004-05A7-AA45-98E4-BE9E05269DDB}"/>
            </c:ext>
          </c:extLst>
        </c:ser>
        <c:dLbls>
          <c:showLegendKey val="0"/>
          <c:showVal val="0"/>
          <c:showCatName val="0"/>
          <c:showSerName val="0"/>
          <c:showPercent val="0"/>
          <c:showBubbleSize val="0"/>
        </c:dLbls>
        <c:marker val="1"/>
        <c:smooth val="0"/>
        <c:axId val="381146592"/>
        <c:axId val="381147152"/>
      </c:lineChart>
      <c:dateAx>
        <c:axId val="426714416"/>
        <c:scaling>
          <c:orientation val="minMax"/>
        </c:scaling>
        <c:delete val="0"/>
        <c:axPos val="b"/>
        <c:numFmt formatCode="yyyy;@"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426714976"/>
        <c:crosses val="autoZero"/>
        <c:auto val="1"/>
        <c:lblOffset val="100"/>
        <c:baseTimeUnit val="years"/>
        <c:majorUnit val="6"/>
        <c:majorTimeUnit val="years"/>
      </c:dateAx>
      <c:valAx>
        <c:axId val="426714976"/>
        <c:scaling>
          <c:orientation val="minMax"/>
        </c:scaling>
        <c:delete val="0"/>
        <c:axPos val="l"/>
        <c:numFmt formatCode="#,##0_);[Red]\(#,##0\)" sourceLinked="0"/>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426714416"/>
        <c:crosses val="autoZero"/>
        <c:crossBetween val="between"/>
      </c:valAx>
      <c:dateAx>
        <c:axId val="381146592"/>
        <c:scaling>
          <c:orientation val="minMax"/>
        </c:scaling>
        <c:delete val="1"/>
        <c:axPos val="b"/>
        <c:numFmt formatCode="yyyy;@" sourceLinked="1"/>
        <c:majorTickMark val="out"/>
        <c:minorTickMark val="none"/>
        <c:tickLblPos val="nextTo"/>
        <c:crossAx val="381147152"/>
        <c:crosses val="autoZero"/>
        <c:auto val="1"/>
        <c:lblOffset val="100"/>
        <c:baseTimeUnit val="years"/>
      </c:dateAx>
      <c:valAx>
        <c:axId val="381147152"/>
        <c:scaling>
          <c:orientation val="minMax"/>
        </c:scaling>
        <c:delete val="0"/>
        <c:axPos val="r"/>
        <c:numFmt formatCode="#,##0_);[Red]\(#,##0\)" sourceLinked="0"/>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381146592"/>
        <c:crosses val="max"/>
        <c:crossBetween val="between"/>
      </c:valAx>
    </c:plotArea>
    <c:legend>
      <c:legendPos val="b"/>
      <c:layout>
        <c:manualLayout>
          <c:xMode val="edge"/>
          <c:yMode val="edge"/>
          <c:x val="4.5353549094536698E-2"/>
          <c:y val="0.82888278370961099"/>
          <c:w val="0.95337960290097101"/>
          <c:h val="0.14860198748602399"/>
        </c:manualLayout>
      </c:layout>
      <c:overlay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legend>
    <c:plotVisOnly val="1"/>
    <c:dispBlanksAs val="gap"/>
    <c:showDLblsOverMax val="0"/>
  </c:chart>
  <c:spPr>
    <a:ln>
      <a:noFill/>
    </a:ln>
  </c:spPr>
  <c:txPr>
    <a:bodyPr/>
    <a:lstStyle/>
    <a:p>
      <a:pPr>
        <a:defRPr lang="zh-CN"/>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standard"/>
        <c:varyColors val="0"/>
        <c:ser>
          <c:idx val="0"/>
          <c:order val="0"/>
          <c:tx>
            <c:strRef>
              <c:f>GDP!$B$1</c:f>
              <c:strCache>
                <c:ptCount val="1"/>
                <c:pt idx="0">
                  <c:v>美国</c:v>
                </c:pt>
              </c:strCache>
            </c:strRef>
          </c:tx>
          <c:spPr>
            <a:ln>
              <a:solidFill>
                <a:schemeClr val="tx1">
                  <a:lumMod val="50000"/>
                  <a:lumOff val="50000"/>
                </a:schemeClr>
              </a:solidFill>
            </a:ln>
          </c:spPr>
          <c:cat>
            <c:numRef>
              <c:f>GDP!$A$2:$A$37</c:f>
              <c:numCache>
                <c:formatCode>General</c:formatCode>
                <c:ptCount val="36"/>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numCache>
            </c:numRef>
          </c:cat>
          <c:val>
            <c:numRef>
              <c:f>GDP!$B$2:$B$37</c:f>
              <c:numCache>
                <c:formatCode>General</c:formatCode>
                <c:ptCount val="36"/>
                <c:pt idx="0">
                  <c:v>2862.4749999999999</c:v>
                </c:pt>
                <c:pt idx="1">
                  <c:v>3210.9500000000012</c:v>
                </c:pt>
                <c:pt idx="2">
                  <c:v>3345</c:v>
                </c:pt>
                <c:pt idx="3">
                  <c:v>3638.125</c:v>
                </c:pt>
                <c:pt idx="4">
                  <c:v>4040.7</c:v>
                </c:pt>
                <c:pt idx="5">
                  <c:v>4346.75</c:v>
                </c:pt>
                <c:pt idx="6">
                  <c:v>4590.1250000000036</c:v>
                </c:pt>
                <c:pt idx="7">
                  <c:v>4870.2250000000004</c:v>
                </c:pt>
                <c:pt idx="8">
                  <c:v>5252.6250000000036</c:v>
                </c:pt>
                <c:pt idx="9">
                  <c:v>5657.7</c:v>
                </c:pt>
                <c:pt idx="10">
                  <c:v>5979.5749999999998</c:v>
                </c:pt>
                <c:pt idx="11">
                  <c:v>6174.05</c:v>
                </c:pt>
                <c:pt idx="12">
                  <c:v>6539.3</c:v>
                </c:pt>
                <c:pt idx="13">
                  <c:v>6878.7</c:v>
                </c:pt>
                <c:pt idx="14">
                  <c:v>7308.7750000000005</c:v>
                </c:pt>
                <c:pt idx="15">
                  <c:v>7664.05</c:v>
                </c:pt>
                <c:pt idx="16">
                  <c:v>8100.1750000000002</c:v>
                </c:pt>
                <c:pt idx="17">
                  <c:v>8608.5249999999924</c:v>
                </c:pt>
                <c:pt idx="18">
                  <c:v>9089.15</c:v>
                </c:pt>
                <c:pt idx="19">
                  <c:v>9660.625</c:v>
                </c:pt>
                <c:pt idx="20">
                  <c:v>10284.75</c:v>
                </c:pt>
                <c:pt idx="21">
                  <c:v>10621.825000000001</c:v>
                </c:pt>
                <c:pt idx="22">
                  <c:v>10977.525</c:v>
                </c:pt>
                <c:pt idx="23">
                  <c:v>11510.674999999992</c:v>
                </c:pt>
                <c:pt idx="24">
                  <c:v>12274.924999999992</c:v>
                </c:pt>
                <c:pt idx="25">
                  <c:v>13093.7</c:v>
                </c:pt>
                <c:pt idx="26">
                  <c:v>13855.9</c:v>
                </c:pt>
                <c:pt idx="27">
                  <c:v>14477.625</c:v>
                </c:pt>
                <c:pt idx="28">
                  <c:v>14718.575000000001</c:v>
                </c:pt>
                <c:pt idx="29">
                  <c:v>14418.725</c:v>
                </c:pt>
                <c:pt idx="30">
                  <c:v>14964.4</c:v>
                </c:pt>
                <c:pt idx="31">
                  <c:v>15517.924999999992</c:v>
                </c:pt>
                <c:pt idx="32">
                  <c:v>16163.15</c:v>
                </c:pt>
                <c:pt idx="33">
                  <c:v>16768.05</c:v>
                </c:pt>
                <c:pt idx="34">
                  <c:v>17418.924999999999</c:v>
                </c:pt>
                <c:pt idx="35">
                  <c:v>18124.731</c:v>
                </c:pt>
              </c:numCache>
            </c:numRef>
          </c:val>
          <c:extLst>
            <c:ext xmlns:c16="http://schemas.microsoft.com/office/drawing/2014/chart" uri="{C3380CC4-5D6E-409C-BE32-E72D297353CC}">
              <c16:uniqueId val="{00000000-57FF-2348-9EED-A1AC8D566662}"/>
            </c:ext>
          </c:extLst>
        </c:ser>
        <c:ser>
          <c:idx val="1"/>
          <c:order val="1"/>
          <c:tx>
            <c:strRef>
              <c:f>GDP!$C$1</c:f>
              <c:strCache>
                <c:ptCount val="1"/>
                <c:pt idx="0">
                  <c:v>中国</c:v>
                </c:pt>
              </c:strCache>
            </c:strRef>
          </c:tx>
          <c:spPr>
            <a:solidFill>
              <a:srgbClr val="F79646">
                <a:lumMod val="75000"/>
              </a:srgbClr>
            </a:solidFill>
            <a:ln>
              <a:noFill/>
            </a:ln>
          </c:spPr>
          <c:cat>
            <c:numRef>
              <c:f>GDP!$A$2:$A$37</c:f>
              <c:numCache>
                <c:formatCode>General</c:formatCode>
                <c:ptCount val="36"/>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numCache>
            </c:numRef>
          </c:cat>
          <c:val>
            <c:numRef>
              <c:f>GDP!$C$2:$C$37</c:f>
              <c:numCache>
                <c:formatCode>General</c:formatCode>
                <c:ptCount val="36"/>
                <c:pt idx="0">
                  <c:v>309.06</c:v>
                </c:pt>
                <c:pt idx="1">
                  <c:v>292.36599999999999</c:v>
                </c:pt>
                <c:pt idx="2">
                  <c:v>286.56099999999975</c:v>
                </c:pt>
                <c:pt idx="3">
                  <c:v>307.46899999999965</c:v>
                </c:pt>
                <c:pt idx="4">
                  <c:v>316.51900000000001</c:v>
                </c:pt>
                <c:pt idx="5">
                  <c:v>312.77999999999975</c:v>
                </c:pt>
                <c:pt idx="6">
                  <c:v>303.17700000000002</c:v>
                </c:pt>
                <c:pt idx="7">
                  <c:v>330.05500000000001</c:v>
                </c:pt>
                <c:pt idx="8">
                  <c:v>411.73599999999965</c:v>
                </c:pt>
                <c:pt idx="9">
                  <c:v>459.78299999999979</c:v>
                </c:pt>
                <c:pt idx="10">
                  <c:v>404.49499999999978</c:v>
                </c:pt>
                <c:pt idx="11">
                  <c:v>424.11599999999999</c:v>
                </c:pt>
                <c:pt idx="12">
                  <c:v>499.85899999999975</c:v>
                </c:pt>
                <c:pt idx="13">
                  <c:v>641.06399999999996</c:v>
                </c:pt>
                <c:pt idx="14">
                  <c:v>582.67300000000046</c:v>
                </c:pt>
                <c:pt idx="15">
                  <c:v>756.96400000000006</c:v>
                </c:pt>
                <c:pt idx="16">
                  <c:v>892.01</c:v>
                </c:pt>
                <c:pt idx="17">
                  <c:v>985.04399999999998</c:v>
                </c:pt>
                <c:pt idx="18">
                  <c:v>1045.2</c:v>
                </c:pt>
                <c:pt idx="19">
                  <c:v>1100.7750000000001</c:v>
                </c:pt>
                <c:pt idx="20">
                  <c:v>1192.8539999999998</c:v>
                </c:pt>
                <c:pt idx="21">
                  <c:v>1317.2360000000001</c:v>
                </c:pt>
                <c:pt idx="22">
                  <c:v>1455.56</c:v>
                </c:pt>
                <c:pt idx="23">
                  <c:v>1650.5139999999999</c:v>
                </c:pt>
                <c:pt idx="24">
                  <c:v>1944.6739999999998</c:v>
                </c:pt>
                <c:pt idx="25">
                  <c:v>2287.2579999999998</c:v>
                </c:pt>
                <c:pt idx="26">
                  <c:v>2793.1590000000001</c:v>
                </c:pt>
                <c:pt idx="27">
                  <c:v>3504.605</c:v>
                </c:pt>
                <c:pt idx="28">
                  <c:v>4547.7160000000003</c:v>
                </c:pt>
                <c:pt idx="29">
                  <c:v>5105.7690000000002</c:v>
                </c:pt>
                <c:pt idx="30">
                  <c:v>5949.6480000000001</c:v>
                </c:pt>
                <c:pt idx="31">
                  <c:v>7314.482</c:v>
                </c:pt>
                <c:pt idx="32">
                  <c:v>8386.6779999999872</c:v>
                </c:pt>
                <c:pt idx="33">
                  <c:v>9469.125</c:v>
                </c:pt>
                <c:pt idx="34">
                  <c:v>10380.379999999985</c:v>
                </c:pt>
                <c:pt idx="35">
                  <c:v>11211.928</c:v>
                </c:pt>
              </c:numCache>
            </c:numRef>
          </c:val>
          <c:extLst>
            <c:ext xmlns:c16="http://schemas.microsoft.com/office/drawing/2014/chart" uri="{C3380CC4-5D6E-409C-BE32-E72D297353CC}">
              <c16:uniqueId val="{00000001-57FF-2348-9EED-A1AC8D566662}"/>
            </c:ext>
          </c:extLst>
        </c:ser>
        <c:dLbls>
          <c:showLegendKey val="0"/>
          <c:showVal val="0"/>
          <c:showCatName val="0"/>
          <c:showSerName val="0"/>
          <c:showPercent val="0"/>
          <c:showBubbleSize val="0"/>
        </c:dLbls>
        <c:axId val="381149952"/>
        <c:axId val="421890048"/>
      </c:areaChart>
      <c:lineChart>
        <c:grouping val="standard"/>
        <c:varyColors val="0"/>
        <c:ser>
          <c:idx val="2"/>
          <c:order val="2"/>
          <c:tx>
            <c:strRef>
              <c:f>GDP!$D$1</c:f>
              <c:strCache>
                <c:ptCount val="1"/>
                <c:pt idx="0">
                  <c:v>日本</c:v>
                </c:pt>
              </c:strCache>
            </c:strRef>
          </c:tx>
          <c:spPr>
            <a:ln w="28575" cap="rnd" cmpd="sng" algn="ctr">
              <a:solidFill>
                <a:srgbClr val="7030A0"/>
              </a:solidFill>
              <a:prstDash val="solid"/>
              <a:round/>
            </a:ln>
          </c:spPr>
          <c:marker>
            <c:symbol val="none"/>
          </c:marker>
          <c:cat>
            <c:numRef>
              <c:f>GDP!$A$2:$A$37</c:f>
              <c:numCache>
                <c:formatCode>General</c:formatCode>
                <c:ptCount val="36"/>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numCache>
            </c:numRef>
          </c:cat>
          <c:val>
            <c:numRef>
              <c:f>GDP!$D$2:$D$37</c:f>
              <c:numCache>
                <c:formatCode>General</c:formatCode>
                <c:ptCount val="36"/>
                <c:pt idx="0">
                  <c:v>1086.9880000000001</c:v>
                </c:pt>
                <c:pt idx="1">
                  <c:v>1201.4660000000001</c:v>
                </c:pt>
                <c:pt idx="2">
                  <c:v>1116.8409999999999</c:v>
                </c:pt>
                <c:pt idx="3">
                  <c:v>1218.107</c:v>
                </c:pt>
                <c:pt idx="4">
                  <c:v>1294.6089999999999</c:v>
                </c:pt>
                <c:pt idx="5">
                  <c:v>1384.5319999999999</c:v>
                </c:pt>
                <c:pt idx="6">
                  <c:v>2051.0610000000001</c:v>
                </c:pt>
                <c:pt idx="7">
                  <c:v>2485.2370000000001</c:v>
                </c:pt>
                <c:pt idx="8">
                  <c:v>3015.3940000000002</c:v>
                </c:pt>
                <c:pt idx="9">
                  <c:v>3017.0520000000001</c:v>
                </c:pt>
                <c:pt idx="10">
                  <c:v>3103.6990000000001</c:v>
                </c:pt>
                <c:pt idx="11">
                  <c:v>3536.8029999999999</c:v>
                </c:pt>
                <c:pt idx="12">
                  <c:v>3852.7939999999999</c:v>
                </c:pt>
                <c:pt idx="13">
                  <c:v>4414.9640000000009</c:v>
                </c:pt>
                <c:pt idx="14">
                  <c:v>4850.3490000000002</c:v>
                </c:pt>
                <c:pt idx="15">
                  <c:v>5333.9270000000006</c:v>
                </c:pt>
                <c:pt idx="16">
                  <c:v>4706.1890000000003</c:v>
                </c:pt>
                <c:pt idx="17">
                  <c:v>4324.2790000000005</c:v>
                </c:pt>
                <c:pt idx="18">
                  <c:v>3914.5749999999998</c:v>
                </c:pt>
                <c:pt idx="19">
                  <c:v>4432.598</c:v>
                </c:pt>
                <c:pt idx="20">
                  <c:v>4731.1990000000014</c:v>
                </c:pt>
                <c:pt idx="21">
                  <c:v>4159.8590000000004</c:v>
                </c:pt>
                <c:pt idx="22">
                  <c:v>3980.8190000000018</c:v>
                </c:pt>
                <c:pt idx="23">
                  <c:v>4302.9399999999996</c:v>
                </c:pt>
                <c:pt idx="24">
                  <c:v>4655.8230000000003</c:v>
                </c:pt>
                <c:pt idx="25">
                  <c:v>4571.8670000000002</c:v>
                </c:pt>
                <c:pt idx="26">
                  <c:v>4356.75</c:v>
                </c:pt>
                <c:pt idx="27">
                  <c:v>4356.3470000000007</c:v>
                </c:pt>
                <c:pt idx="28">
                  <c:v>4849.1850000000004</c:v>
                </c:pt>
                <c:pt idx="29">
                  <c:v>5035.1410000000014</c:v>
                </c:pt>
                <c:pt idx="30">
                  <c:v>5495.3870000000015</c:v>
                </c:pt>
                <c:pt idx="31">
                  <c:v>5905.6310000000003</c:v>
                </c:pt>
                <c:pt idx="32">
                  <c:v>5954.4749999999995</c:v>
                </c:pt>
                <c:pt idx="33">
                  <c:v>4919.5640000000003</c:v>
                </c:pt>
                <c:pt idx="34">
                  <c:v>4616.335</c:v>
                </c:pt>
                <c:pt idx="35">
                  <c:v>4210.3630000000003</c:v>
                </c:pt>
              </c:numCache>
            </c:numRef>
          </c:val>
          <c:smooth val="0"/>
          <c:extLst>
            <c:ext xmlns:c16="http://schemas.microsoft.com/office/drawing/2014/chart" uri="{C3380CC4-5D6E-409C-BE32-E72D297353CC}">
              <c16:uniqueId val="{00000002-57FF-2348-9EED-A1AC8D566662}"/>
            </c:ext>
          </c:extLst>
        </c:ser>
        <c:ser>
          <c:idx val="3"/>
          <c:order val="3"/>
          <c:tx>
            <c:strRef>
              <c:f>GDP!$E$1</c:f>
              <c:strCache>
                <c:ptCount val="1"/>
                <c:pt idx="0">
                  <c:v>德国</c:v>
                </c:pt>
              </c:strCache>
            </c:strRef>
          </c:tx>
          <c:spPr>
            <a:ln w="28575" cap="rnd" cmpd="sng" algn="ctr">
              <a:solidFill>
                <a:srgbClr val="9BBB59">
                  <a:lumMod val="75000"/>
                </a:srgbClr>
              </a:solidFill>
              <a:prstDash val="solid"/>
              <a:round/>
            </a:ln>
          </c:spPr>
          <c:marker>
            <c:symbol val="none"/>
          </c:marker>
          <c:cat>
            <c:numRef>
              <c:f>GDP!$A$2:$A$37</c:f>
              <c:numCache>
                <c:formatCode>General</c:formatCode>
                <c:ptCount val="36"/>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numCache>
            </c:numRef>
          </c:cat>
          <c:val>
            <c:numRef>
              <c:f>GDP!$E$2:$E$37</c:f>
              <c:numCache>
                <c:formatCode>General</c:formatCode>
                <c:ptCount val="36"/>
                <c:pt idx="0">
                  <c:v>849.65699999999958</c:v>
                </c:pt>
                <c:pt idx="1">
                  <c:v>714.85799999999927</c:v>
                </c:pt>
                <c:pt idx="2">
                  <c:v>690.25900000000001</c:v>
                </c:pt>
                <c:pt idx="3">
                  <c:v>688.63199999999949</c:v>
                </c:pt>
                <c:pt idx="4">
                  <c:v>648.80899999999997</c:v>
                </c:pt>
                <c:pt idx="5">
                  <c:v>657.90300000000002</c:v>
                </c:pt>
                <c:pt idx="6">
                  <c:v>939.64699999999959</c:v>
                </c:pt>
                <c:pt idx="7">
                  <c:v>1169.29</c:v>
                </c:pt>
                <c:pt idx="8">
                  <c:v>1260.617</c:v>
                </c:pt>
                <c:pt idx="9">
                  <c:v>1251.431</c:v>
                </c:pt>
                <c:pt idx="10">
                  <c:v>1591.06</c:v>
                </c:pt>
                <c:pt idx="11">
                  <c:v>1866.7249999999999</c:v>
                </c:pt>
                <c:pt idx="12">
                  <c:v>2127.8540000000012</c:v>
                </c:pt>
                <c:pt idx="13">
                  <c:v>2069.6879999999987</c:v>
                </c:pt>
                <c:pt idx="14">
                  <c:v>2210.8290000000002</c:v>
                </c:pt>
                <c:pt idx="15">
                  <c:v>2592.7150000000001</c:v>
                </c:pt>
                <c:pt idx="16">
                  <c:v>2502.4430000000002</c:v>
                </c:pt>
                <c:pt idx="17">
                  <c:v>2218.6469999999981</c:v>
                </c:pt>
                <c:pt idx="18">
                  <c:v>2242.9899999999998</c:v>
                </c:pt>
                <c:pt idx="19">
                  <c:v>2199.5700000000002</c:v>
                </c:pt>
                <c:pt idx="20">
                  <c:v>1952.92</c:v>
                </c:pt>
                <c:pt idx="21">
                  <c:v>1949.6019999999999</c:v>
                </c:pt>
                <c:pt idx="22">
                  <c:v>2083.6529999999998</c:v>
                </c:pt>
                <c:pt idx="23">
                  <c:v>2507.1010000000001</c:v>
                </c:pt>
                <c:pt idx="24">
                  <c:v>2819.2919999999999</c:v>
                </c:pt>
                <c:pt idx="25">
                  <c:v>2862.5210000000002</c:v>
                </c:pt>
                <c:pt idx="26">
                  <c:v>3001.2510000000002</c:v>
                </c:pt>
                <c:pt idx="27">
                  <c:v>3440.4459999999999</c:v>
                </c:pt>
                <c:pt idx="28">
                  <c:v>3764.6750000000002</c:v>
                </c:pt>
                <c:pt idx="29">
                  <c:v>3421.63</c:v>
                </c:pt>
                <c:pt idx="30">
                  <c:v>3418.3710000000019</c:v>
                </c:pt>
                <c:pt idx="31">
                  <c:v>3755.549</c:v>
                </c:pt>
                <c:pt idx="32">
                  <c:v>3535.1990000000001</c:v>
                </c:pt>
                <c:pt idx="33">
                  <c:v>3731.4270000000001</c:v>
                </c:pt>
                <c:pt idx="34">
                  <c:v>3859.547</c:v>
                </c:pt>
                <c:pt idx="35">
                  <c:v>3413.4830000000002</c:v>
                </c:pt>
              </c:numCache>
            </c:numRef>
          </c:val>
          <c:smooth val="0"/>
          <c:extLst>
            <c:ext xmlns:c16="http://schemas.microsoft.com/office/drawing/2014/chart" uri="{C3380CC4-5D6E-409C-BE32-E72D297353CC}">
              <c16:uniqueId val="{00000003-57FF-2348-9EED-A1AC8D566662}"/>
            </c:ext>
          </c:extLst>
        </c:ser>
        <c:ser>
          <c:idx val="4"/>
          <c:order val="4"/>
          <c:tx>
            <c:strRef>
              <c:f>GDP!$F$1</c:f>
              <c:strCache>
                <c:ptCount val="1"/>
                <c:pt idx="0">
                  <c:v>英国</c:v>
                </c:pt>
              </c:strCache>
            </c:strRef>
          </c:tx>
          <c:spPr>
            <a:ln w="28575" cap="rnd" cmpd="sng" algn="ctr">
              <a:solidFill>
                <a:srgbClr val="C0504D">
                  <a:lumMod val="75000"/>
                </a:srgbClr>
              </a:solidFill>
              <a:prstDash val="solid"/>
              <a:round/>
            </a:ln>
          </c:spPr>
          <c:marker>
            <c:symbol val="none"/>
          </c:marker>
          <c:cat>
            <c:numRef>
              <c:f>GDP!$A$2:$A$37</c:f>
              <c:numCache>
                <c:formatCode>General</c:formatCode>
                <c:ptCount val="36"/>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numCache>
            </c:numRef>
          </c:cat>
          <c:val>
            <c:numRef>
              <c:f>GDP!$F$2:$F$37</c:f>
              <c:numCache>
                <c:formatCode>General</c:formatCode>
                <c:ptCount val="36"/>
                <c:pt idx="0">
                  <c:v>565.51199999999949</c:v>
                </c:pt>
                <c:pt idx="1">
                  <c:v>545.67900000000043</c:v>
                </c:pt>
                <c:pt idx="2">
                  <c:v>516.07799999999997</c:v>
                </c:pt>
                <c:pt idx="3">
                  <c:v>489.98999999999978</c:v>
                </c:pt>
                <c:pt idx="4">
                  <c:v>463.6359999999998</c:v>
                </c:pt>
                <c:pt idx="5">
                  <c:v>494.22799999999978</c:v>
                </c:pt>
                <c:pt idx="6">
                  <c:v>601.92899999999997</c:v>
                </c:pt>
                <c:pt idx="7">
                  <c:v>747.28200000000004</c:v>
                </c:pt>
                <c:pt idx="8">
                  <c:v>911.471</c:v>
                </c:pt>
                <c:pt idx="9">
                  <c:v>928.91199999999958</c:v>
                </c:pt>
                <c:pt idx="10">
                  <c:v>1098.8</c:v>
                </c:pt>
                <c:pt idx="11">
                  <c:v>1146.49</c:v>
                </c:pt>
                <c:pt idx="12">
                  <c:v>1186.732</c:v>
                </c:pt>
                <c:pt idx="13">
                  <c:v>1063.03</c:v>
                </c:pt>
                <c:pt idx="14">
                  <c:v>1141.346</c:v>
                </c:pt>
                <c:pt idx="15">
                  <c:v>1235.9060000000009</c:v>
                </c:pt>
                <c:pt idx="16">
                  <c:v>1305.9110000000001</c:v>
                </c:pt>
                <c:pt idx="17">
                  <c:v>1439.1739999999998</c:v>
                </c:pt>
                <c:pt idx="18">
                  <c:v>1529.355</c:v>
                </c:pt>
                <c:pt idx="19">
                  <c:v>1558.6669999999999</c:v>
                </c:pt>
                <c:pt idx="20">
                  <c:v>1551.752</c:v>
                </c:pt>
                <c:pt idx="21">
                  <c:v>1529.6189999999999</c:v>
                </c:pt>
                <c:pt idx="22">
                  <c:v>1677.1619999999998</c:v>
                </c:pt>
                <c:pt idx="23">
                  <c:v>1945.7619999999999</c:v>
                </c:pt>
                <c:pt idx="24">
                  <c:v>2299.259</c:v>
                </c:pt>
                <c:pt idx="25">
                  <c:v>2415.0529999999999</c:v>
                </c:pt>
                <c:pt idx="26">
                  <c:v>2586.5479999999998</c:v>
                </c:pt>
                <c:pt idx="27">
                  <c:v>2964.3989999999999</c:v>
                </c:pt>
                <c:pt idx="28">
                  <c:v>2814.4760000000001</c:v>
                </c:pt>
                <c:pt idx="29">
                  <c:v>2318.7819999999997</c:v>
                </c:pt>
                <c:pt idx="30">
                  <c:v>2409.4090000000001</c:v>
                </c:pt>
                <c:pt idx="31">
                  <c:v>2594.114</c:v>
                </c:pt>
                <c:pt idx="32">
                  <c:v>2624.2910000000002</c:v>
                </c:pt>
                <c:pt idx="33">
                  <c:v>2680.123</c:v>
                </c:pt>
                <c:pt idx="34">
                  <c:v>2945.1459999999997</c:v>
                </c:pt>
                <c:pt idx="35">
                  <c:v>2853.3570000000018</c:v>
                </c:pt>
              </c:numCache>
            </c:numRef>
          </c:val>
          <c:smooth val="0"/>
          <c:extLst>
            <c:ext xmlns:c16="http://schemas.microsoft.com/office/drawing/2014/chart" uri="{C3380CC4-5D6E-409C-BE32-E72D297353CC}">
              <c16:uniqueId val="{00000004-57FF-2348-9EED-A1AC8D566662}"/>
            </c:ext>
          </c:extLst>
        </c:ser>
        <c:dLbls>
          <c:showLegendKey val="0"/>
          <c:showVal val="0"/>
          <c:showCatName val="0"/>
          <c:showSerName val="0"/>
          <c:showPercent val="0"/>
          <c:showBubbleSize val="0"/>
        </c:dLbls>
        <c:marker val="1"/>
        <c:smooth val="0"/>
        <c:axId val="381149952"/>
        <c:axId val="421890048"/>
      </c:lineChart>
      <c:catAx>
        <c:axId val="381149952"/>
        <c:scaling>
          <c:orientation val="minMax"/>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楷体" panose="02010609060101010101" pitchFamily="49" charset="-122"/>
                <a:ea typeface="楷体" panose="02010609060101010101" pitchFamily="49" charset="-122"/>
                <a:cs typeface="Arial Unicode MS" pitchFamily="34" charset="-122"/>
              </a:defRPr>
            </a:pPr>
            <a:endParaRPr lang="zh-CN"/>
          </a:p>
        </c:txPr>
        <c:crossAx val="421890048"/>
        <c:crosses val="autoZero"/>
        <c:auto val="1"/>
        <c:lblAlgn val="ctr"/>
        <c:lblOffset val="100"/>
        <c:tickLblSkip val="5"/>
        <c:tickMarkSkip val="5"/>
        <c:noMultiLvlLbl val="0"/>
      </c:catAx>
      <c:valAx>
        <c:axId val="421890048"/>
        <c:scaling>
          <c:orientation val="minMax"/>
        </c:scaling>
        <c:delete val="0"/>
        <c:axPos val="l"/>
        <c:majorGridlines>
          <c:spPr>
            <a:ln w="9525" cap="flat" cmpd="sng" algn="ctr">
              <a:solidFill>
                <a:schemeClr val="bg1">
                  <a:lumMod val="85000"/>
                </a:schemeClr>
              </a:solidFill>
              <a:prstDash val="solid"/>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Arial Unicode MS" pitchFamily="34" charset="-122"/>
                <a:ea typeface="Arial Unicode MS" pitchFamily="34" charset="-122"/>
                <a:cs typeface="Arial Unicode MS" pitchFamily="34" charset="-122"/>
              </a:defRPr>
            </a:pPr>
            <a:endParaRPr lang="zh-CN"/>
          </a:p>
        </c:txPr>
        <c:crossAx val="381149952"/>
        <c:crosses val="autoZero"/>
        <c:crossBetween val="between"/>
        <c:dispUnits>
          <c:builtInUnit val="thousands"/>
        </c:dispUnits>
      </c:valAx>
    </c:plotArea>
    <c:plotVisOnly val="1"/>
    <c:dispBlanksAs val="gap"/>
    <c:showDLblsOverMax val="0"/>
  </c:chart>
  <c:spPr>
    <a:ln>
      <a:noFill/>
    </a:ln>
  </c:spPr>
  <c:txPr>
    <a:bodyPr/>
    <a:lstStyle/>
    <a:p>
      <a:pPr>
        <a:defRPr lang="zh-CN" sz="1100">
          <a:latin typeface="Arial Unicode MS" pitchFamily="34" charset="-122"/>
          <a:ea typeface="Arial Unicode MS" pitchFamily="34" charset="-122"/>
          <a:cs typeface="Arial Unicode MS" pitchFamily="34" charset="-122"/>
        </a:defRPr>
      </a:pPr>
      <a:endParaRPr lang="zh-CN"/>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F97B58F0-058A-429A-915F-7F568BA66304}" type="datetimeFigureOut">
              <a:rPr lang="zh-CN" altLang="en-US"/>
              <a:pPr>
                <a:defRPr/>
              </a:pPr>
              <a:t>2019/4/16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203FAD5-23B1-4198-96C6-1C00A451E7D5}" type="slidenum">
              <a:rPr lang="zh-CN" altLang="en-US"/>
              <a:pPr>
                <a:defRPr/>
              </a:pPr>
              <a:t>‹#›</a:t>
            </a:fld>
            <a:endParaRPr lang="zh-CN" altLang="en-US"/>
          </a:p>
        </p:txBody>
      </p:sp>
    </p:spTree>
    <p:extLst>
      <p:ext uri="{BB962C8B-B14F-4D97-AF65-F5344CB8AC3E}">
        <p14:creationId xmlns:p14="http://schemas.microsoft.com/office/powerpoint/2010/main" val="11837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E61B3F04-2873-4DE3-8333-91154A1F5DB1}" type="datetimeFigureOut">
              <a:rPr lang="zh-CN" altLang="en-US"/>
              <a:pPr>
                <a:defRPr/>
              </a:pPr>
              <a:t>2019/4/16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926EF80-77C3-4800-A2DC-66FEC0C75EDE}" type="slidenum">
              <a:rPr lang="zh-CN" altLang="en-US"/>
              <a:pPr>
                <a:defRPr/>
              </a:pPr>
              <a:t>‹#›</a:t>
            </a:fld>
            <a:endParaRPr lang="zh-CN" altLang="en-US"/>
          </a:p>
        </p:txBody>
      </p:sp>
      <p:sp>
        <p:nvSpPr>
          <p:cNvPr id="8" name="页眉占位符 7"/>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Tree>
    <p:extLst>
      <p:ext uri="{BB962C8B-B14F-4D97-AF65-F5344CB8AC3E}">
        <p14:creationId xmlns:p14="http://schemas.microsoft.com/office/powerpoint/2010/main" val="1427285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08DEC05D-9BDB-42A6-9299-C1ACF8019FAB}" type="slidenum">
              <a:rPr lang="zh-CN" altLang="en-US" smtClean="0"/>
              <a:pPr/>
              <a:t>43</a:t>
            </a:fld>
            <a:endParaRPr lang="zh-CN" altLang="en-US"/>
          </a:p>
        </p:txBody>
      </p:sp>
    </p:spTree>
    <p:extLst>
      <p:ext uri="{BB962C8B-B14F-4D97-AF65-F5344CB8AC3E}">
        <p14:creationId xmlns:p14="http://schemas.microsoft.com/office/powerpoint/2010/main" val="3223404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13E03DD8-A975-4ACC-9FF1-7B4373CD8B0C}" type="slidenum">
              <a:rPr lang="zh-CN" altLang="en-US" smtClean="0"/>
              <a:pPr/>
              <a:t>44</a:t>
            </a:fld>
            <a:endParaRPr lang="zh-CN" altLang="en-US"/>
          </a:p>
        </p:txBody>
      </p:sp>
    </p:spTree>
    <p:extLst>
      <p:ext uri="{BB962C8B-B14F-4D97-AF65-F5344CB8AC3E}">
        <p14:creationId xmlns:p14="http://schemas.microsoft.com/office/powerpoint/2010/main" val="3879119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D0DE0A93-E39A-40B8-810B-8282946D7FE8}" type="slidenum">
              <a:rPr lang="zh-CN" altLang="en-US" smtClean="0"/>
              <a:pPr/>
              <a:t>46</a:t>
            </a:fld>
            <a:endParaRPr lang="zh-CN" altLang="en-US"/>
          </a:p>
        </p:txBody>
      </p:sp>
    </p:spTree>
    <p:extLst>
      <p:ext uri="{BB962C8B-B14F-4D97-AF65-F5344CB8AC3E}">
        <p14:creationId xmlns:p14="http://schemas.microsoft.com/office/powerpoint/2010/main" val="112392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2474E1BB-4E9B-4607-A0A2-2C50EE08EFFB}" type="slidenum">
              <a:rPr lang="zh-CN" altLang="en-US" smtClean="0"/>
              <a:pPr/>
              <a:t>52</a:t>
            </a:fld>
            <a:endParaRPr lang="zh-CN" altLang="en-US"/>
          </a:p>
        </p:txBody>
      </p:sp>
    </p:spTree>
    <p:extLst>
      <p:ext uri="{BB962C8B-B14F-4D97-AF65-F5344CB8AC3E}">
        <p14:creationId xmlns:p14="http://schemas.microsoft.com/office/powerpoint/2010/main" val="1090614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78120190-E854-49F9-91FB-36FF3A97E48E}" type="slidenum">
              <a:rPr lang="zh-CN" altLang="en-US" smtClean="0"/>
              <a:pPr/>
              <a:t>56</a:t>
            </a:fld>
            <a:endParaRPr lang="zh-CN" altLang="en-US"/>
          </a:p>
        </p:txBody>
      </p:sp>
    </p:spTree>
    <p:extLst>
      <p:ext uri="{BB962C8B-B14F-4D97-AF65-F5344CB8AC3E}">
        <p14:creationId xmlns:p14="http://schemas.microsoft.com/office/powerpoint/2010/main" val="137085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10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1DB916FE-694D-4345-8A7D-9AD5D9AD471E}" type="slidenum">
              <a:rPr lang="zh-CN" altLang="en-US" smtClean="0">
                <a:solidFill>
                  <a:srgbClr val="FFFFFF"/>
                </a:solidFill>
                <a:latin typeface="Calibri" panose="020F0502020204030204" pitchFamily="34" charset="0"/>
                <a:ea typeface="PMingLiU" panose="02020500000000000000" pitchFamily="18" charset="-120"/>
              </a:rPr>
              <a:pPr/>
              <a:t>116</a:t>
            </a:fld>
            <a:endParaRPr lang="zh-CN" altLang="en-US">
              <a:solidFill>
                <a:srgbClr val="FFFFFF"/>
              </a:solidFill>
              <a:latin typeface="Calibri" panose="020F0502020204030204" pitchFamily="34" charset="0"/>
              <a:ea typeface="PMingLiU" panose="02020500000000000000" pitchFamily="18" charset="-120"/>
              <a:cs typeface="宋体" panose="02010600030101010101" pitchFamily="2" charset="-122"/>
            </a:endParaRPr>
          </a:p>
        </p:txBody>
      </p:sp>
    </p:spTree>
    <p:extLst>
      <p:ext uri="{BB962C8B-B14F-4D97-AF65-F5344CB8AC3E}">
        <p14:creationId xmlns:p14="http://schemas.microsoft.com/office/powerpoint/2010/main" val="5130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t>http://www.weforum.org/issues/competitiveness-0/gci2012-data-platform/</a:t>
            </a:r>
            <a:endParaRPr lang="zh-CN" altLang="en-US"/>
          </a:p>
        </p:txBody>
      </p:sp>
      <p:sp>
        <p:nvSpPr>
          <p:cNvPr id="133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905A7C26-1EF1-44D7-8B2E-D970931F6A17}" type="slidenum">
              <a:rPr lang="zh-CN" altLang="en-US" smtClean="0"/>
              <a:pPr/>
              <a:t>117</a:t>
            </a:fld>
            <a:endParaRPr lang="zh-CN" altLang="en-US"/>
          </a:p>
        </p:txBody>
      </p:sp>
    </p:spTree>
    <p:extLst>
      <p:ext uri="{BB962C8B-B14F-4D97-AF65-F5344CB8AC3E}">
        <p14:creationId xmlns:p14="http://schemas.microsoft.com/office/powerpoint/2010/main" val="605796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C58ECD51-219D-49BA-8A57-9F7903EC39C3}" type="slidenum">
              <a:rPr lang="en-US" altLang="zh-CN"/>
              <a:pPr>
                <a:defRPr/>
              </a:pPr>
              <a:t>‹#›</a:t>
            </a:fld>
            <a:endParaRPr lang="en-US" altLang="zh-CN"/>
          </a:p>
        </p:txBody>
      </p:sp>
    </p:spTree>
    <p:extLst>
      <p:ext uri="{BB962C8B-B14F-4D97-AF65-F5344CB8AC3E}">
        <p14:creationId xmlns:p14="http://schemas.microsoft.com/office/powerpoint/2010/main" val="1678504707"/>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03C72EB4-545D-46A8-B1D1-CF12960A59B8}" type="slidenum">
              <a:rPr lang="en-US" altLang="zh-CN"/>
              <a:pPr>
                <a:defRPr/>
              </a:pPr>
              <a:t>‹#›</a:t>
            </a:fld>
            <a:endParaRPr lang="en-US" altLang="zh-CN"/>
          </a:p>
        </p:txBody>
      </p:sp>
    </p:spTree>
    <p:extLst>
      <p:ext uri="{BB962C8B-B14F-4D97-AF65-F5344CB8AC3E}">
        <p14:creationId xmlns:p14="http://schemas.microsoft.com/office/powerpoint/2010/main" val="569427358"/>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04C5F11C-D2D8-4850-951B-18189C9EF0CC}" type="slidenum">
              <a:rPr lang="en-US" altLang="zh-CN"/>
              <a:pPr>
                <a:defRPr/>
              </a:pPr>
              <a:t>‹#›</a:t>
            </a:fld>
            <a:endParaRPr lang="en-US" altLang="zh-CN"/>
          </a:p>
        </p:txBody>
      </p:sp>
    </p:spTree>
    <p:extLst>
      <p:ext uri="{BB962C8B-B14F-4D97-AF65-F5344CB8AC3E}">
        <p14:creationId xmlns:p14="http://schemas.microsoft.com/office/powerpoint/2010/main" val="163965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9763" y="333375"/>
            <a:ext cx="6910387" cy="792163"/>
          </a:xfrm>
        </p:spPr>
        <p:txBody>
          <a:bodyPr/>
          <a:lstStyle/>
          <a:p>
            <a:r>
              <a:rPr lang="en-US" noProof="1"/>
              <a:t>Click to edit Master title style</a:t>
            </a:r>
          </a:p>
        </p:txBody>
      </p:sp>
      <p:sp>
        <p:nvSpPr>
          <p:cNvPr id="3" name="Text Placeholder 2"/>
          <p:cNvSpPr>
            <a:spLocks noGrp="1"/>
          </p:cNvSpPr>
          <p:nvPr>
            <p:ph type="body" sz="half" idx="1"/>
          </p:nvPr>
        </p:nvSpPr>
        <p:spPr>
          <a:xfrm>
            <a:off x="539750" y="1412875"/>
            <a:ext cx="4064000" cy="47196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756150" y="1412875"/>
            <a:ext cx="4064000" cy="47196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Rectangle 11"/>
          <p:cNvSpPr>
            <a:spLocks noGrp="1" noChangeArrowheads="1"/>
          </p:cNvSpPr>
          <p:nvPr>
            <p:ph type="dt" sz="half" idx="10"/>
          </p:nvPr>
        </p:nvSpPr>
        <p:spPr/>
        <p:txBody>
          <a:bodyPr/>
          <a:lstStyle>
            <a:lvl1pPr>
              <a:defRPr/>
            </a:lvl1pPr>
          </a:lstStyle>
          <a:p>
            <a:pPr>
              <a:defRPr/>
            </a:pPr>
            <a:fld id="{0A8A72F6-32AB-4B03-8B22-51B9B4BCFCBF}" type="datetime1">
              <a:rPr lang="zh-CN" altLang="en-US"/>
              <a:pPr>
                <a:defRPr/>
              </a:pPr>
              <a:t>2019/4/16</a:t>
            </a:fld>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r>
              <a:rPr lang="zh-CN" altLang="en-US"/>
              <a:t>北京大学光华管理学院－－王其文</a:t>
            </a: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5BF31019-44BC-4380-BBEC-AFE9F30915AA}" type="slidenum">
              <a:rPr lang="zh-CN" altLang="zh-CN"/>
              <a:pPr>
                <a:defRPr/>
              </a:pPr>
              <a:t>‹#›</a:t>
            </a:fld>
            <a:endParaRPr lang="zh-CN" altLang="zh-CN"/>
          </a:p>
        </p:txBody>
      </p:sp>
    </p:spTree>
    <p:extLst>
      <p:ext uri="{BB962C8B-B14F-4D97-AF65-F5344CB8AC3E}">
        <p14:creationId xmlns:p14="http://schemas.microsoft.com/office/powerpoint/2010/main" val="186594038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小结">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r="11610"/>
          <a:stretch>
            <a:fillRect/>
          </a:stretch>
        </p:blipFill>
        <p:spPr bwMode="auto">
          <a:xfrm>
            <a:off x="1062038" y="0"/>
            <a:ext cx="808196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887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本讲内容&amp;金句">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r="11610"/>
          <a:stretch>
            <a:fillRect/>
          </a:stretch>
        </p:blipFill>
        <p:spPr bwMode="auto">
          <a:xfrm>
            <a:off x="1062038" y="0"/>
            <a:ext cx="808196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36"/>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47" t="-2" b="909"/>
          <a:stretch>
            <a:fillRect/>
          </a:stretch>
        </p:blipFill>
        <p:spPr bwMode="auto">
          <a:xfrm>
            <a:off x="0" y="6165850"/>
            <a:ext cx="9144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2" descr="图片包含 轮廓&#10;&#10;已生成高可信度的说明"/>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24653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749788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72DAF75F-8FBC-474C-B5E2-789CCD19D141}" type="slidenum">
              <a:rPr lang="en-US" altLang="zh-CN"/>
              <a:pPr>
                <a:defRPr/>
              </a:pPr>
              <a:t>‹#›</a:t>
            </a:fld>
            <a:endParaRPr lang="en-US" altLang="zh-CN"/>
          </a:p>
        </p:txBody>
      </p:sp>
    </p:spTree>
    <p:extLst>
      <p:ext uri="{BB962C8B-B14F-4D97-AF65-F5344CB8AC3E}">
        <p14:creationId xmlns:p14="http://schemas.microsoft.com/office/powerpoint/2010/main" val="3757774629"/>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2993BA80-80D8-4A1E-A82B-DC826EA91D1C}" type="slidenum">
              <a:rPr lang="en-US" altLang="zh-CN"/>
              <a:pPr>
                <a:defRPr/>
              </a:pPr>
              <a:t>‹#›</a:t>
            </a:fld>
            <a:endParaRPr lang="en-US" altLang="zh-CN"/>
          </a:p>
        </p:txBody>
      </p:sp>
    </p:spTree>
    <p:extLst>
      <p:ext uri="{BB962C8B-B14F-4D97-AF65-F5344CB8AC3E}">
        <p14:creationId xmlns:p14="http://schemas.microsoft.com/office/powerpoint/2010/main" val="3089312796"/>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C32341B6-61DB-45EE-A185-D51458956161}" type="slidenum">
              <a:rPr lang="en-US" altLang="zh-CN"/>
              <a:pPr>
                <a:defRPr/>
              </a:pPr>
              <a:t>‹#›</a:t>
            </a:fld>
            <a:endParaRPr lang="en-US" altLang="zh-CN"/>
          </a:p>
        </p:txBody>
      </p:sp>
    </p:spTree>
    <p:extLst>
      <p:ext uri="{BB962C8B-B14F-4D97-AF65-F5344CB8AC3E}">
        <p14:creationId xmlns:p14="http://schemas.microsoft.com/office/powerpoint/2010/main" val="1298134965"/>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7F251C65-8164-4AF5-8002-71534E822A53}" type="slidenum">
              <a:rPr lang="en-US" altLang="zh-CN"/>
              <a:pPr>
                <a:defRPr/>
              </a:pPr>
              <a:t>‹#›</a:t>
            </a:fld>
            <a:endParaRPr lang="en-US" altLang="zh-CN"/>
          </a:p>
        </p:txBody>
      </p:sp>
    </p:spTree>
    <p:extLst>
      <p:ext uri="{BB962C8B-B14F-4D97-AF65-F5344CB8AC3E}">
        <p14:creationId xmlns:p14="http://schemas.microsoft.com/office/powerpoint/2010/main" val="102907148"/>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DEE84EE3-CA8F-424E-AC88-4641ED6143F9}" type="slidenum">
              <a:rPr lang="en-US" altLang="zh-CN"/>
              <a:pPr>
                <a:defRPr/>
              </a:pPr>
              <a:t>‹#›</a:t>
            </a:fld>
            <a:endParaRPr lang="en-US" altLang="zh-CN"/>
          </a:p>
        </p:txBody>
      </p:sp>
    </p:spTree>
    <p:extLst>
      <p:ext uri="{BB962C8B-B14F-4D97-AF65-F5344CB8AC3E}">
        <p14:creationId xmlns:p14="http://schemas.microsoft.com/office/powerpoint/2010/main" val="2430614434"/>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06B80C8F-C96F-407C-8BAB-BA676B9A35CD}" type="slidenum">
              <a:rPr lang="en-US" altLang="zh-CN"/>
              <a:pPr>
                <a:defRPr/>
              </a:pPr>
              <a:t>‹#›</a:t>
            </a:fld>
            <a:endParaRPr lang="en-US" altLang="zh-CN"/>
          </a:p>
        </p:txBody>
      </p:sp>
    </p:spTree>
    <p:extLst>
      <p:ext uri="{BB962C8B-B14F-4D97-AF65-F5344CB8AC3E}">
        <p14:creationId xmlns:p14="http://schemas.microsoft.com/office/powerpoint/2010/main" val="1008723269"/>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0E3A1925-910E-4528-9942-DB035A59E881}" type="slidenum">
              <a:rPr lang="en-US" altLang="zh-CN"/>
              <a:pPr>
                <a:defRPr/>
              </a:pPr>
              <a:t>‹#›</a:t>
            </a:fld>
            <a:endParaRPr lang="en-US" altLang="zh-CN"/>
          </a:p>
        </p:txBody>
      </p:sp>
    </p:spTree>
    <p:extLst>
      <p:ext uri="{BB962C8B-B14F-4D97-AF65-F5344CB8AC3E}">
        <p14:creationId xmlns:p14="http://schemas.microsoft.com/office/powerpoint/2010/main" val="553832123"/>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79D15671-2130-42F6-80D0-C9212D46D77D}" type="slidenum">
              <a:rPr lang="en-US" altLang="zh-CN"/>
              <a:pPr>
                <a:defRPr/>
              </a:pPr>
              <a:t>‹#›</a:t>
            </a:fld>
            <a:endParaRPr lang="en-US" altLang="zh-CN"/>
          </a:p>
        </p:txBody>
      </p:sp>
    </p:spTree>
    <p:extLst>
      <p:ext uri="{BB962C8B-B14F-4D97-AF65-F5344CB8AC3E}">
        <p14:creationId xmlns:p14="http://schemas.microsoft.com/office/powerpoint/2010/main" val="3076938707"/>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5000">
              <a:schemeClr val="accent1">
                <a:lumMod val="60000"/>
                <a:lumOff val="40000"/>
              </a:schemeClr>
            </a:gs>
            <a:gs pos="667">
              <a:schemeClr val="accent1">
                <a:lumMod val="60000"/>
                <a:lumOff val="40000"/>
              </a:schemeClr>
            </a:gs>
            <a:gs pos="100000">
              <a:schemeClr val="accent5"/>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231EDF27-71EC-4A7E-804B-8DD916B6E96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Lst>
  <p:transition>
    <p:wipe dir="r"/>
  </p:transition>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jpeg"/><Relationship Id="rId1" Type="http://schemas.openxmlformats.org/officeDocument/2006/relationships/slideLayout" Target="../slideLayouts/slideLayout13.xml"/><Relationship Id="rId5" Type="http://schemas.openxmlformats.org/officeDocument/2006/relationships/image" Target="../media/image98.png"/><Relationship Id="rId4" Type="http://schemas.openxmlformats.org/officeDocument/2006/relationships/image" Target="../media/image97.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2.jpe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1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jpeg"/><Relationship Id="rId1" Type="http://schemas.openxmlformats.org/officeDocument/2006/relationships/slideLayout" Target="../slideLayouts/slideLayout13.xml"/><Relationship Id="rId4" Type="http://schemas.openxmlformats.org/officeDocument/2006/relationships/image" Target="../media/image109.jpe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7.xml"/><Relationship Id="rId1" Type="http://schemas.openxmlformats.org/officeDocument/2006/relationships/audio" Target="file:////H:/1029&#24320;&#20250;&#29992;/2017&#25945;&#23398;&#23637;&#31034;&#35838;&#20214;/&#32918;&#33459;&#26368;&#26032;/&#24405;&#38899;.wma" TargetMode="External"/><Relationship Id="rId4" Type="http://schemas.openxmlformats.org/officeDocument/2006/relationships/image" Target="../media/image43.jpeg"/></Relationships>
</file>

<file path=ppt/slides/_rels/slide1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jpeg"/><Relationship Id="rId1" Type="http://schemas.openxmlformats.org/officeDocument/2006/relationships/slideLayout" Target="../slideLayouts/slideLayout13.xml"/><Relationship Id="rId4" Type="http://schemas.openxmlformats.org/officeDocument/2006/relationships/image" Target="../media/image118.png"/></Relationships>
</file>

<file path=ppt/slides/_rels/slide1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121.jpeg"/></Relationships>
</file>

<file path=ppt/slides/_rels/slide12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23.png"/><Relationship Id="rId7" Type="http://schemas.openxmlformats.org/officeDocument/2006/relationships/image" Target="../media/image127.jpeg"/><Relationship Id="rId2" Type="http://schemas.openxmlformats.org/officeDocument/2006/relationships/slideLayout" Target="../slideLayouts/slideLayout7.xml"/><Relationship Id="rId1" Type="http://schemas.openxmlformats.org/officeDocument/2006/relationships/audio" Target="file:////H:/1029&#24320;&#20250;&#29992;/2017&#25945;&#23398;&#23637;&#31034;&#35838;&#20214;/&#32918;&#33459;&#26368;&#26032;/&#24405;&#38899;.wma" TargetMode="Externa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image" Target="../media/image124.jpeg"/><Relationship Id="rId9" Type="http://schemas.openxmlformats.org/officeDocument/2006/relationships/image" Target="../media/image43.jpe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9.jpeg"/></Relationships>
</file>

<file path=ppt/slides/_rels/slide13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C:/Users/&#36154;&#22823;&#20852;/Documents/temp/1127.html#footnote-063"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8.jpe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jpe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1.png"/><Relationship Id="rId9"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3.jpe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3.jpeg"/></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43.jpe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6.png"/><Relationship Id="rId7" Type="http://schemas.openxmlformats.org/officeDocument/2006/relationships/image" Target="../media/image57.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43.jpeg"/></Relationships>
</file>

<file path=ppt/slides/_rels/slide5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jpeg"/></Relationships>
</file>

<file path=ppt/slides/_rels/slide5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 Id="rId9" Type="http://schemas.openxmlformats.org/officeDocument/2006/relationships/image" Target="../media/image5.png"/></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43.jpe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5.jpe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0.png"/><Relationship Id="rId4" Type="http://schemas.openxmlformats.org/officeDocument/2006/relationships/image" Target="../media/image43.jpe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image" Target="../media/image82.jpeg"/></Relationships>
</file>

<file path=ppt/slides/_rels/slide64.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6.png"/><Relationship Id="rId5" Type="http://schemas.openxmlformats.org/officeDocument/2006/relationships/tags" Target="../tags/tag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4.jp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3.xml"/><Relationship Id="rId5" Type="http://schemas.openxmlformats.org/officeDocument/2006/relationships/image" Target="../media/image8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6.jp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6.png"/><Relationship Id="rId7" Type="http://schemas.openxmlformats.org/officeDocument/2006/relationships/image" Target="../media/image9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slide" Target="slide15.xml"/><Relationship Id="rId9" Type="http://schemas.openxmlformats.org/officeDocument/2006/relationships/image" Target="../media/image94.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a:spLocks/>
          </p:cNvSpPr>
          <p:nvPr/>
        </p:nvSpPr>
        <p:spPr bwMode="auto">
          <a:xfrm>
            <a:off x="74613" y="701675"/>
            <a:ext cx="9069387"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a:latin typeface="华文中宋" panose="02010600040101010101" pitchFamily="2" charset="-122"/>
                <a:ea typeface="华文中宋" panose="02010600040101010101" pitchFamily="2" charset="-122"/>
              </a:rPr>
              <a:t>               关于习近平新时代</a:t>
            </a:r>
            <a:br>
              <a:rPr lang="en-US" altLang="zh-CN" sz="4000">
                <a:latin typeface="华文中宋" panose="02010600040101010101" pitchFamily="2" charset="-122"/>
                <a:ea typeface="华文中宋" panose="02010600040101010101" pitchFamily="2" charset="-122"/>
              </a:rPr>
            </a:br>
            <a:r>
              <a:rPr lang="en-US" altLang="zh-CN" sz="4000">
                <a:latin typeface="华文中宋" panose="02010600040101010101" pitchFamily="2" charset="-122"/>
                <a:ea typeface="华文中宋" panose="02010600040101010101" pitchFamily="2" charset="-122"/>
              </a:rPr>
              <a:t>     </a:t>
            </a:r>
            <a:r>
              <a:rPr lang="zh-CN" altLang="en-US" sz="4000">
                <a:latin typeface="华文中宋" panose="02010600040101010101" pitchFamily="2" charset="-122"/>
                <a:ea typeface="华文中宋" panose="02010600040101010101" pitchFamily="2" charset="-122"/>
              </a:rPr>
              <a:t>中国特色社会主义经济思想的思考</a:t>
            </a:r>
            <a:endParaRPr lang="zh-CN" altLang="zh-CN" sz="2400">
              <a:latin typeface="华文中宋" panose="02010600040101010101" pitchFamily="2" charset="-122"/>
              <a:ea typeface="华文中宋" panose="02010600040101010101" pitchFamily="2" charset="-122"/>
            </a:endParaRPr>
          </a:p>
        </p:txBody>
      </p:sp>
      <p:sp>
        <p:nvSpPr>
          <p:cNvPr id="7173" name="Rectangle 3"/>
          <p:cNvSpPr txBox="1">
            <a:spLocks noChangeArrowheads="1"/>
          </p:cNvSpPr>
          <p:nvPr/>
        </p:nvSpPr>
        <p:spPr bwMode="auto">
          <a:xfrm>
            <a:off x="755650" y="3716338"/>
            <a:ext cx="784860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sz="4400">
              <a:ea typeface="华文新魏" panose="02010800040101010101" pitchFamily="2" charset="-122"/>
            </a:endParaRPr>
          </a:p>
          <a:p>
            <a:pPr algn="ctr" eaLnBrk="1" hangingPunct="1">
              <a:buFont typeface="Arial" panose="020B0604020202020204" pitchFamily="34" charset="0"/>
              <a:buNone/>
            </a:pPr>
            <a:r>
              <a:rPr lang="zh-CN" altLang="en-US" sz="4400">
                <a:ea typeface="华文新魏" panose="02010800040101010101" pitchFamily="2" charset="-122"/>
              </a:rPr>
              <a:t>孙蚌珠</a:t>
            </a:r>
            <a:endParaRPr lang="en-US" altLang="zh-CN" sz="3200">
              <a:latin typeface="华文新魏" panose="02010800040101010101" pitchFamily="2" charset="-122"/>
              <a:ea typeface="华文新魏" panose="02010800040101010101" pitchFamily="2" charset="-122"/>
            </a:endParaRPr>
          </a:p>
          <a:p>
            <a:pPr algn="ctr" eaLnBrk="1" hangingPunct="1">
              <a:buFont typeface="Arial" panose="020B0604020202020204" pitchFamily="34" charset="0"/>
              <a:buNone/>
            </a:pPr>
            <a:r>
              <a:rPr lang="zh-CN" altLang="en-US" sz="3200">
                <a:latin typeface="华文新魏" panose="02010800040101010101" pitchFamily="2" charset="-122"/>
                <a:ea typeface="华文新魏" panose="02010800040101010101" pitchFamily="2" charset="-122"/>
              </a:rPr>
              <a:t>北京大学马克思主义学院</a:t>
            </a:r>
          </a:p>
          <a:p>
            <a:pPr algn="ctr" eaLnBrk="1" hangingPunct="1">
              <a:buFont typeface="Arial" panose="020B0604020202020204" pitchFamily="34" charset="0"/>
              <a:buNone/>
            </a:pPr>
            <a:r>
              <a:rPr lang="en-US" altLang="zh-CN" sz="3200">
                <a:latin typeface="华文新魏" panose="02010800040101010101" pitchFamily="2" charset="-122"/>
                <a:ea typeface="华文新魏" panose="02010800040101010101" pitchFamily="2" charset="-122"/>
              </a:rPr>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428625" y="2755900"/>
            <a:ext cx="8391525"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a:latin typeface="华文中宋" panose="02010600040101010101" pitchFamily="2" charset="-122"/>
                <a:ea typeface="华文中宋" panose="02010600040101010101" pitchFamily="2" charset="-122"/>
                <a:cs typeface="宋体" panose="02010600030101010101" pitchFamily="2" charset="-122"/>
              </a:rPr>
              <a:t>     </a:t>
            </a:r>
            <a:r>
              <a:rPr lang="zh-CN" altLang="zh-CN">
                <a:latin typeface="华文中宋" panose="02010600040101010101" pitchFamily="2" charset="-122"/>
                <a:ea typeface="华文中宋" panose="02010600040101010101" pitchFamily="2" charset="-122"/>
                <a:cs typeface="宋体" panose="02010600030101010101" pitchFamily="2" charset="-122"/>
              </a:rPr>
              <a:t>各级党委和政府要学好用好政治经济学，自觉认识和更好遵循</a:t>
            </a:r>
            <a:r>
              <a:rPr lang="zh-CN" altLang="zh-CN">
                <a:solidFill>
                  <a:srgbClr val="FF0000"/>
                </a:solidFill>
                <a:latin typeface="宋体" panose="02010600030101010101" pitchFamily="2" charset="-122"/>
                <a:ea typeface="华文中宋" panose="02010600040101010101" pitchFamily="2" charset="-122"/>
                <a:cs typeface="宋体" panose="02010600030101010101" pitchFamily="2" charset="-122"/>
              </a:rPr>
              <a:t>经济发展规律</a:t>
            </a:r>
            <a:r>
              <a:rPr lang="zh-CN" altLang="zh-CN">
                <a:latin typeface="宋体" panose="02010600030101010101" pitchFamily="2" charset="-122"/>
                <a:ea typeface="华文中宋" panose="02010600040101010101" pitchFamily="2" charset="-122"/>
                <a:cs typeface="宋体" panose="02010600030101010101" pitchFamily="2" charset="-122"/>
              </a:rPr>
              <a:t>，</a:t>
            </a:r>
            <a:r>
              <a:rPr lang="zh-CN" altLang="zh-CN">
                <a:latin typeface="华文中宋" panose="02010600040101010101" pitchFamily="2" charset="-122"/>
                <a:ea typeface="华文中宋" panose="02010600040101010101" pitchFamily="2" charset="-122"/>
                <a:cs typeface="宋体" panose="02010600030101010101" pitchFamily="2" charset="-122"/>
              </a:rPr>
              <a:t>不断提高推进改革开放、领导经济社会发展、提高经济社会发展质量和效益的</a:t>
            </a:r>
            <a:r>
              <a:rPr lang="zh-CN" altLang="en-US">
                <a:latin typeface="华文中宋" panose="02010600040101010101" pitchFamily="2" charset="-122"/>
                <a:ea typeface="华文中宋" panose="02010600040101010101" pitchFamily="2" charset="-122"/>
                <a:cs typeface="宋体" panose="02010600030101010101" pitchFamily="2" charset="-122"/>
              </a:rPr>
              <a:t>的能力和水平。</a:t>
            </a:r>
            <a:endParaRPr lang="en-US" altLang="zh-CN">
              <a:latin typeface="华文中宋" panose="02010600040101010101" pitchFamily="2" charset="-122"/>
              <a:ea typeface="华文中宋" panose="02010600040101010101" pitchFamily="2" charset="-122"/>
              <a:cs typeface="宋体" panose="02010600030101010101" pitchFamily="2" charset="-122"/>
            </a:endParaRPr>
          </a:p>
          <a:p>
            <a:r>
              <a:rPr lang="en-US" altLang="zh-CN" sz="1400" b="0">
                <a:latin typeface="宋体" panose="02010600030101010101" pitchFamily="2" charset="-122"/>
                <a:ea typeface="华文中宋" panose="02010600040101010101" pitchFamily="2" charset="-122"/>
                <a:cs typeface="宋体" panose="02010600030101010101" pitchFamily="2" charset="-122"/>
              </a:rPr>
              <a:t>      </a:t>
            </a:r>
            <a:r>
              <a:rPr lang="zh-CN" altLang="zh-CN" sz="1400" b="0">
                <a:latin typeface="宋体" panose="02010600030101010101" pitchFamily="2" charset="-122"/>
                <a:ea typeface="华文中宋" panose="02010600040101010101" pitchFamily="2" charset="-122"/>
                <a:cs typeface="宋体" panose="02010600030101010101" pitchFamily="2" charset="-122"/>
              </a:rPr>
              <a:t>——</a:t>
            </a:r>
            <a:r>
              <a:rPr lang="en-US" altLang="zh-CN" sz="1400" b="0">
                <a:latin typeface="宋体" panose="02010600030101010101" pitchFamily="2" charset="-122"/>
                <a:ea typeface="华文中宋" panose="02010600040101010101" pitchFamily="2" charset="-122"/>
                <a:cs typeface="宋体" panose="02010600030101010101" pitchFamily="2" charset="-122"/>
              </a:rPr>
              <a:t>2014</a:t>
            </a:r>
            <a:r>
              <a:rPr lang="zh-CN" altLang="en-US" sz="1400" b="0">
                <a:latin typeface="宋体" panose="02010600030101010101" pitchFamily="2" charset="-122"/>
                <a:ea typeface="华文中宋" panose="02010600040101010101" pitchFamily="2" charset="-122"/>
                <a:cs typeface="宋体" panose="02010600030101010101" pitchFamily="2" charset="-122"/>
              </a:rPr>
              <a:t>：</a:t>
            </a:r>
            <a:r>
              <a:rPr lang="zh-CN" altLang="zh-CN" sz="1200" b="0">
                <a:latin typeface="宋体" panose="02010600030101010101" pitchFamily="2" charset="-122"/>
                <a:ea typeface="华文中宋" panose="02010600040101010101" pitchFamily="2" charset="-122"/>
                <a:cs typeface="宋体" panose="02010600030101010101" pitchFamily="2" charset="-122"/>
              </a:rPr>
              <a:t>《更好认识和遵循经济发展规律 推动我国经济持续健康发展——习近平主持召开经济</a:t>
            </a:r>
            <a:r>
              <a:rPr lang="zh-CN" altLang="zh-CN" sz="1200" b="0">
                <a:ea typeface="华文中宋" panose="02010600040101010101" pitchFamily="2" charset="-122"/>
                <a:cs typeface="宋体" panose="02010600030101010101" pitchFamily="2" charset="-122"/>
              </a:rPr>
              <a:t>形势专家座谈会并发表重要讲话</a:t>
            </a:r>
            <a:r>
              <a:rPr lang="en-US" altLang="zh-CN" sz="1200" b="0">
                <a:ea typeface="华文中宋" panose="02010600040101010101" pitchFamily="2" charset="-122"/>
                <a:cs typeface="宋体" panose="02010600030101010101" pitchFamily="2" charset="-122"/>
              </a:rPr>
              <a:t>》</a:t>
            </a:r>
            <a:endParaRPr lang="zh-CN" altLang="zh-CN" sz="1200" b="0">
              <a:latin typeface="宋体" panose="02010600030101010101" pitchFamily="2" charset="-122"/>
              <a:ea typeface="华文中宋" panose="02010600040101010101" pitchFamily="2" charset="-122"/>
              <a:cs typeface="Times New Roman" panose="02020603050405020304" pitchFamily="18" charset="0"/>
            </a:endParaRPr>
          </a:p>
        </p:txBody>
      </p:sp>
      <p:sp>
        <p:nvSpPr>
          <p:cNvPr id="7" name="矩形 6"/>
          <p:cNvSpPr>
            <a:spLocks noChangeArrowheads="1"/>
          </p:cNvSpPr>
          <p:nvPr/>
        </p:nvSpPr>
        <p:spPr bwMode="auto">
          <a:xfrm>
            <a:off x="506413" y="1387475"/>
            <a:ext cx="8154987"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latin typeface="宋体" panose="02010600030101010101" pitchFamily="2" charset="-122"/>
              </a:rPr>
              <a:t>    </a:t>
            </a:r>
            <a:r>
              <a:rPr lang="zh-CN" altLang="en-US">
                <a:latin typeface="华文中宋" panose="02010600040101010101" pitchFamily="2" charset="-122"/>
                <a:ea typeface="华文中宋" panose="02010600040101010101" pitchFamily="2" charset="-122"/>
              </a:rPr>
              <a:t>实现我们确定的奋斗目标，必须坚持以经济建设为中心，坚持发展是党执政兴国的第一要务，不断推动经济持续健康发展。发展必须是遵循</a:t>
            </a:r>
            <a:r>
              <a:rPr lang="zh-CN" altLang="en-US">
                <a:solidFill>
                  <a:srgbClr val="FF0000"/>
                </a:solidFill>
                <a:latin typeface="宋体" panose="02010600030101010101" pitchFamily="2" charset="-122"/>
              </a:rPr>
              <a:t>经济规律</a:t>
            </a:r>
            <a:r>
              <a:rPr lang="zh-CN" altLang="en-US">
                <a:latin typeface="宋体" panose="02010600030101010101" pitchFamily="2" charset="-122"/>
              </a:rPr>
              <a:t>的</a:t>
            </a:r>
            <a:r>
              <a:rPr lang="zh-CN" altLang="en-US">
                <a:latin typeface="华文中宋" panose="02010600040101010101" pitchFamily="2" charset="-122"/>
                <a:ea typeface="华文中宋" panose="02010600040101010101" pitchFamily="2" charset="-122"/>
              </a:rPr>
              <a:t>科学发展，必须是遵循自然规律的可持续发展。</a:t>
            </a:r>
          </a:p>
        </p:txBody>
      </p:sp>
      <p:sp>
        <p:nvSpPr>
          <p:cNvPr id="8" name="矩形 7"/>
          <p:cNvSpPr>
            <a:spLocks noChangeArrowheads="1"/>
          </p:cNvSpPr>
          <p:nvPr/>
        </p:nvSpPr>
        <p:spPr bwMode="auto">
          <a:xfrm>
            <a:off x="869950" y="4676775"/>
            <a:ext cx="69135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latin typeface="华文中宋" panose="02010600040101010101" pitchFamily="2" charset="-122"/>
                <a:ea typeface="华文中宋" panose="02010600040101010101" pitchFamily="2" charset="-122"/>
              </a:rPr>
              <a:t>我们不论主观上怎么想，但不能违背规律。</a:t>
            </a:r>
            <a:endParaRPr lang="en-US" altLang="zh-CN">
              <a:latin typeface="华文中宋" panose="02010600040101010101" pitchFamily="2" charset="-122"/>
              <a:ea typeface="华文中宋" panose="02010600040101010101" pitchFamily="2" charset="-122"/>
            </a:endParaRPr>
          </a:p>
          <a:p>
            <a:pPr>
              <a:lnSpc>
                <a:spcPct val="150000"/>
              </a:lnSpc>
            </a:pPr>
            <a:r>
              <a:rPr lang="en-US" altLang="zh-CN" b="0"/>
              <a:t>                                                 ——2015</a:t>
            </a:r>
            <a:r>
              <a:rPr lang="zh-CN" altLang="en-US" b="0"/>
              <a:t>年中央经济工作会议</a:t>
            </a:r>
          </a:p>
        </p:txBody>
      </p:sp>
      <p:sp>
        <p:nvSpPr>
          <p:cNvPr id="9" name="矩形 8"/>
          <p:cNvSpPr>
            <a:spLocks noChangeArrowheads="1"/>
          </p:cNvSpPr>
          <p:nvPr/>
        </p:nvSpPr>
        <p:spPr bwMode="auto">
          <a:xfrm>
            <a:off x="869950" y="504825"/>
            <a:ext cx="2293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3600">
                <a:latin typeface="华文新魏" panose="02010800040101010101" pitchFamily="2" charset="-122"/>
                <a:ea typeface="华文新魏" panose="02010800040101010101" pitchFamily="2" charset="-122"/>
              </a:rPr>
              <a:t>（</a:t>
            </a:r>
            <a:r>
              <a:rPr lang="en-US" altLang="zh-CN" sz="3600">
                <a:latin typeface="华文新魏" panose="02010800040101010101" pitchFamily="2" charset="-122"/>
                <a:ea typeface="华文新魏" panose="02010800040101010101" pitchFamily="2" charset="-122"/>
              </a:rPr>
              <a:t>2</a:t>
            </a:r>
            <a:r>
              <a:rPr lang="zh-CN" altLang="en-US" sz="3600">
                <a:latin typeface="华文新魏" panose="02010800040101010101" pitchFamily="2" charset="-122"/>
                <a:ea typeface="华文新魏" panose="02010800040101010101" pitchFamily="2" charset="-122"/>
              </a:rPr>
              <a:t>）规律</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内容占位符 2"/>
          <p:cNvSpPr txBox="1">
            <a:spLocks/>
          </p:cNvSpPr>
          <p:nvPr/>
        </p:nvSpPr>
        <p:spPr bwMode="auto">
          <a:xfrm>
            <a:off x="3506788" y="1398588"/>
            <a:ext cx="5267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zh-CN" altLang="en-US" sz="2000" b="0">
                <a:solidFill>
                  <a:schemeClr val="tx1">
                    <a:lumMod val="85000"/>
                    <a:lumOff val="15000"/>
                  </a:schemeClr>
                </a:solidFill>
                <a:latin typeface="微软雅黑" panose="020B0503020204020204" pitchFamily="34" charset="-122"/>
                <a:ea typeface="微软雅黑" panose="020B0503020204020204" pitchFamily="34" charset="-122"/>
              </a:rPr>
              <a:t>就是不可逾越的界限，是事物解体的临界点。</a:t>
            </a:r>
            <a:endParaRPr lang="en-US" altLang="zh-CN" sz="2000"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9" name="组合 8"/>
          <p:cNvGrpSpPr>
            <a:grpSpLocks/>
          </p:cNvGrpSpPr>
          <p:nvPr/>
        </p:nvGrpSpPr>
        <p:grpSpPr bwMode="auto">
          <a:xfrm>
            <a:off x="900113" y="1217613"/>
            <a:ext cx="863600" cy="893762"/>
            <a:chOff x="6781801" y="2374880"/>
            <a:chExt cx="540077" cy="558817"/>
          </a:xfrm>
        </p:grpSpPr>
        <p:grpSp>
          <p:nvGrpSpPr>
            <p:cNvPr id="113702" name="组合 96"/>
            <p:cNvGrpSpPr>
              <a:grpSpLocks/>
            </p:cNvGrpSpPr>
            <p:nvPr/>
          </p:nvGrpSpPr>
          <p:grpSpPr bwMode="auto">
            <a:xfrm>
              <a:off x="6781801" y="2374880"/>
              <a:ext cx="540077" cy="558817"/>
              <a:chOff x="4098675" y="1896480"/>
              <a:chExt cx="1175403" cy="1215819"/>
            </a:xfrm>
          </p:grpSpPr>
          <p:sp>
            <p:nvSpPr>
              <p:cNvPr id="12" name="矩形 11"/>
              <p:cNvSpPr/>
              <p:nvPr/>
            </p:nvSpPr>
            <p:spPr>
              <a:xfrm>
                <a:off x="4098675" y="1896480"/>
                <a:ext cx="1175403" cy="1174788"/>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4000">
                  <a:solidFill>
                    <a:srgbClr val="C00000"/>
                  </a:solidFill>
                  <a:latin typeface="微软雅黑" panose="020B0503020204020204" pitchFamily="34" charset="-122"/>
                  <a:ea typeface="微软雅黑" panose="020B0503020204020204" pitchFamily="34" charset="-122"/>
                  <a:cs typeface="+mn-ea"/>
                  <a:sym typeface="+mn-lt"/>
                </a:endParaRPr>
              </a:p>
            </p:txBody>
          </p:sp>
          <p:cxnSp>
            <p:nvCxnSpPr>
              <p:cNvPr id="13" name="直接连接符 12"/>
              <p:cNvCxnSpPr/>
              <p:nvPr/>
            </p:nvCxnSpPr>
            <p:spPr>
              <a:xfrm>
                <a:off x="4098675" y="2524905"/>
                <a:ext cx="117540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4098982" y="2524905"/>
                <a:ext cx="1174788"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6799671" y="2395724"/>
              <a:ext cx="504337" cy="480404"/>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4000" dirty="0">
                  <a:solidFill>
                    <a:srgbClr val="C00000"/>
                  </a:solidFill>
                  <a:latin typeface="微软雅黑" panose="020B0503020204020204" pitchFamily="34" charset="-122"/>
                  <a:ea typeface="微软雅黑" panose="020B0503020204020204" pitchFamily="34" charset="-122"/>
                  <a:cs typeface="+mn-ea"/>
                  <a:sym typeface="+mn-lt"/>
                </a:rPr>
                <a:t>底</a:t>
              </a:r>
            </a:p>
          </p:txBody>
        </p:sp>
      </p:grpSp>
      <p:grpSp>
        <p:nvGrpSpPr>
          <p:cNvPr id="15" name="组合 14"/>
          <p:cNvGrpSpPr>
            <a:grpSpLocks/>
          </p:cNvGrpSpPr>
          <p:nvPr/>
        </p:nvGrpSpPr>
        <p:grpSpPr bwMode="auto">
          <a:xfrm>
            <a:off x="2206625" y="1220788"/>
            <a:ext cx="858838" cy="889000"/>
            <a:chOff x="6781797" y="2374879"/>
            <a:chExt cx="540079" cy="558818"/>
          </a:xfrm>
        </p:grpSpPr>
        <p:grpSp>
          <p:nvGrpSpPr>
            <p:cNvPr id="113697" name="组合 96"/>
            <p:cNvGrpSpPr>
              <a:grpSpLocks/>
            </p:cNvGrpSpPr>
            <p:nvPr/>
          </p:nvGrpSpPr>
          <p:grpSpPr bwMode="auto">
            <a:xfrm>
              <a:off x="6781797" y="2374879"/>
              <a:ext cx="540079" cy="558818"/>
              <a:chOff x="4098670" y="1896478"/>
              <a:chExt cx="1175408" cy="1215821"/>
            </a:xfrm>
          </p:grpSpPr>
          <p:sp>
            <p:nvSpPr>
              <p:cNvPr id="18" name="矩形 17"/>
              <p:cNvSpPr/>
              <p:nvPr/>
            </p:nvSpPr>
            <p:spPr>
              <a:xfrm>
                <a:off x="4098670" y="1896478"/>
                <a:ext cx="1175408" cy="1174569"/>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4000">
                  <a:solidFill>
                    <a:srgbClr val="C00000"/>
                  </a:solidFill>
                  <a:latin typeface="微软雅黑" panose="020B0503020204020204" pitchFamily="34" charset="-122"/>
                  <a:ea typeface="微软雅黑" panose="020B0503020204020204" pitchFamily="34" charset="-122"/>
                  <a:cs typeface="+mn-ea"/>
                  <a:sym typeface="+mn-lt"/>
                </a:endParaRPr>
              </a:p>
            </p:txBody>
          </p:sp>
          <p:cxnSp>
            <p:nvCxnSpPr>
              <p:cNvPr id="19" name="直接连接符 18"/>
              <p:cNvCxnSpPr/>
              <p:nvPr/>
            </p:nvCxnSpPr>
            <p:spPr>
              <a:xfrm>
                <a:off x="4098670" y="2523928"/>
                <a:ext cx="1175408"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4100175" y="2525014"/>
                <a:ext cx="1174571"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6799766" y="2395834"/>
              <a:ext cx="504140" cy="483977"/>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4000" dirty="0">
                  <a:solidFill>
                    <a:srgbClr val="C00000"/>
                  </a:solidFill>
                  <a:latin typeface="微软雅黑" panose="020B0503020204020204" pitchFamily="34" charset="-122"/>
                  <a:ea typeface="微软雅黑" panose="020B0503020204020204" pitchFamily="34" charset="-122"/>
                  <a:cs typeface="+mn-ea"/>
                  <a:sym typeface="+mn-lt"/>
                </a:rPr>
                <a:t>线</a:t>
              </a:r>
            </a:p>
          </p:txBody>
        </p:sp>
      </p:grpSp>
      <p:sp>
        <p:nvSpPr>
          <p:cNvPr id="21" name="矩形 20"/>
          <p:cNvSpPr/>
          <p:nvPr/>
        </p:nvSpPr>
        <p:spPr>
          <a:xfrm>
            <a:off x="3513138" y="3322638"/>
            <a:ext cx="5265737" cy="1290637"/>
          </a:xfrm>
          <a:prstGeom prst="rect">
            <a:avLst/>
          </a:prstGeom>
        </p:spPr>
        <p:txBody>
          <a:bodyPr>
            <a:spAutoFit/>
          </a:bodyPr>
          <a:lstStyle/>
          <a:p>
            <a:pPr algn="just" eaLnBrk="1" hangingPunct="1">
              <a:lnSpc>
                <a:spcPct val="150000"/>
              </a:lnSpc>
              <a:spcBef>
                <a:spcPts val="0"/>
              </a:spcBef>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底线思维是以底线为导向的一种思维方法和心态，要求不回避矛盾，不掩盖问题，客观分析每个可能出现的问题，并妥善解决问题。</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2" name="组合 21"/>
          <p:cNvGrpSpPr>
            <a:grpSpLocks/>
          </p:cNvGrpSpPr>
          <p:nvPr/>
        </p:nvGrpSpPr>
        <p:grpSpPr bwMode="auto">
          <a:xfrm>
            <a:off x="1044575" y="3051175"/>
            <a:ext cx="719138" cy="746125"/>
            <a:chOff x="6781801" y="2374880"/>
            <a:chExt cx="540077" cy="558817"/>
          </a:xfrm>
        </p:grpSpPr>
        <p:grpSp>
          <p:nvGrpSpPr>
            <p:cNvPr id="113692" name="组合 96"/>
            <p:cNvGrpSpPr>
              <a:grpSpLocks/>
            </p:cNvGrpSpPr>
            <p:nvPr/>
          </p:nvGrpSpPr>
          <p:grpSpPr bwMode="auto">
            <a:xfrm>
              <a:off x="6781801" y="2374880"/>
              <a:ext cx="540077" cy="558817"/>
              <a:chOff x="4098675" y="1896480"/>
              <a:chExt cx="1175403" cy="1215819"/>
            </a:xfrm>
          </p:grpSpPr>
          <p:sp>
            <p:nvSpPr>
              <p:cNvPr id="25" name="矩形 24"/>
              <p:cNvSpPr/>
              <p:nvPr/>
            </p:nvSpPr>
            <p:spPr>
              <a:xfrm>
                <a:off x="4098675" y="1896480"/>
                <a:ext cx="1175403" cy="1174429"/>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3200">
                  <a:solidFill>
                    <a:srgbClr val="D74700"/>
                  </a:solidFill>
                  <a:latin typeface="微软雅黑" panose="020B0503020204020204" pitchFamily="34" charset="-122"/>
                  <a:ea typeface="微软雅黑" panose="020B0503020204020204" pitchFamily="34" charset="-122"/>
                  <a:cs typeface="+mn-ea"/>
                  <a:sym typeface="+mn-lt"/>
                </a:endParaRPr>
              </a:p>
            </p:txBody>
          </p:sp>
          <p:cxnSp>
            <p:nvCxnSpPr>
              <p:cNvPr id="26" name="直接连接符 25"/>
              <p:cNvCxnSpPr/>
              <p:nvPr/>
            </p:nvCxnSpPr>
            <p:spPr>
              <a:xfrm>
                <a:off x="4098675" y="2525085"/>
                <a:ext cx="117540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4097863" y="2525085"/>
                <a:ext cx="1174429"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6799685" y="2406983"/>
              <a:ext cx="504310" cy="475589"/>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3200" dirty="0">
                  <a:solidFill>
                    <a:srgbClr val="D74700"/>
                  </a:solidFill>
                  <a:latin typeface="微软雅黑" panose="020B0503020204020204" pitchFamily="34" charset="-122"/>
                  <a:ea typeface="微软雅黑" panose="020B0503020204020204" pitchFamily="34" charset="-122"/>
                  <a:cs typeface="+mn-ea"/>
                  <a:sym typeface="+mn-lt"/>
                </a:rPr>
                <a:t>底</a:t>
              </a:r>
            </a:p>
          </p:txBody>
        </p:sp>
      </p:grpSp>
      <p:cxnSp>
        <p:nvCxnSpPr>
          <p:cNvPr id="28" name="直接箭头连接符 27"/>
          <p:cNvCxnSpPr/>
          <p:nvPr/>
        </p:nvCxnSpPr>
        <p:spPr>
          <a:xfrm>
            <a:off x="611188" y="2565400"/>
            <a:ext cx="7848600" cy="0"/>
          </a:xfrm>
          <a:prstGeom prst="straightConnector1">
            <a:avLst/>
          </a:prstGeom>
          <a:ln w="19050">
            <a:solidFill>
              <a:srgbClr val="C00000">
                <a:alpha val="5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9" name="组合 28"/>
          <p:cNvGrpSpPr>
            <a:grpSpLocks/>
          </p:cNvGrpSpPr>
          <p:nvPr/>
        </p:nvGrpSpPr>
        <p:grpSpPr bwMode="auto">
          <a:xfrm>
            <a:off x="2344738" y="3051175"/>
            <a:ext cx="720725" cy="746125"/>
            <a:chOff x="6781801" y="2374880"/>
            <a:chExt cx="540077" cy="558817"/>
          </a:xfrm>
        </p:grpSpPr>
        <p:grpSp>
          <p:nvGrpSpPr>
            <p:cNvPr id="113687" name="组合 96"/>
            <p:cNvGrpSpPr>
              <a:grpSpLocks/>
            </p:cNvGrpSpPr>
            <p:nvPr/>
          </p:nvGrpSpPr>
          <p:grpSpPr bwMode="auto">
            <a:xfrm>
              <a:off x="6781801" y="2374880"/>
              <a:ext cx="540077" cy="558817"/>
              <a:chOff x="4098675" y="1896480"/>
              <a:chExt cx="1175403" cy="1215819"/>
            </a:xfrm>
          </p:grpSpPr>
          <p:sp>
            <p:nvSpPr>
              <p:cNvPr id="32" name="矩形 31"/>
              <p:cNvSpPr/>
              <p:nvPr/>
            </p:nvSpPr>
            <p:spPr>
              <a:xfrm>
                <a:off x="4098675" y="1896480"/>
                <a:ext cx="1175403" cy="1174429"/>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3200">
                  <a:solidFill>
                    <a:srgbClr val="D74700"/>
                  </a:solidFill>
                  <a:latin typeface="微软雅黑" panose="020B0503020204020204" pitchFamily="34" charset="-122"/>
                  <a:ea typeface="微软雅黑" panose="020B0503020204020204" pitchFamily="34" charset="-122"/>
                  <a:cs typeface="+mn-ea"/>
                  <a:sym typeface="+mn-lt"/>
                </a:endParaRPr>
              </a:p>
            </p:txBody>
          </p:sp>
          <p:cxnSp>
            <p:nvCxnSpPr>
              <p:cNvPr id="33" name="直接连接符 32"/>
              <p:cNvCxnSpPr/>
              <p:nvPr/>
            </p:nvCxnSpPr>
            <p:spPr>
              <a:xfrm>
                <a:off x="4098675" y="2525085"/>
                <a:ext cx="117540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a:off x="4099160" y="2525085"/>
                <a:ext cx="1174429"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nvSpPr>
          <p:spPr>
            <a:xfrm>
              <a:off x="6799645" y="2406983"/>
              <a:ext cx="504389" cy="475589"/>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3200" dirty="0">
                  <a:solidFill>
                    <a:srgbClr val="D74700"/>
                  </a:solidFill>
                  <a:latin typeface="微软雅黑" panose="020B0503020204020204" pitchFamily="34" charset="-122"/>
                  <a:ea typeface="微软雅黑" panose="020B0503020204020204" pitchFamily="34" charset="-122"/>
                  <a:cs typeface="+mn-ea"/>
                  <a:sym typeface="+mn-lt"/>
                </a:rPr>
                <a:t>线</a:t>
              </a:r>
            </a:p>
          </p:txBody>
        </p:sp>
      </p:grpSp>
      <p:grpSp>
        <p:nvGrpSpPr>
          <p:cNvPr id="35" name="组合 34"/>
          <p:cNvGrpSpPr>
            <a:grpSpLocks/>
          </p:cNvGrpSpPr>
          <p:nvPr/>
        </p:nvGrpSpPr>
        <p:grpSpPr bwMode="auto">
          <a:xfrm>
            <a:off x="1044575" y="4284663"/>
            <a:ext cx="719138" cy="744537"/>
            <a:chOff x="6781801" y="2374880"/>
            <a:chExt cx="540077" cy="558817"/>
          </a:xfrm>
        </p:grpSpPr>
        <p:grpSp>
          <p:nvGrpSpPr>
            <p:cNvPr id="113682" name="组合 96"/>
            <p:cNvGrpSpPr>
              <a:grpSpLocks/>
            </p:cNvGrpSpPr>
            <p:nvPr/>
          </p:nvGrpSpPr>
          <p:grpSpPr bwMode="auto">
            <a:xfrm>
              <a:off x="6781801" y="2374880"/>
              <a:ext cx="540077" cy="558817"/>
              <a:chOff x="4098675" y="1896480"/>
              <a:chExt cx="1175403" cy="1215819"/>
            </a:xfrm>
          </p:grpSpPr>
          <p:sp>
            <p:nvSpPr>
              <p:cNvPr id="38" name="矩形 37"/>
              <p:cNvSpPr/>
              <p:nvPr/>
            </p:nvSpPr>
            <p:spPr>
              <a:xfrm>
                <a:off x="4098675" y="1896480"/>
                <a:ext cx="1175403" cy="1174341"/>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3200">
                  <a:solidFill>
                    <a:srgbClr val="D74700"/>
                  </a:solidFill>
                  <a:latin typeface="微软雅黑" panose="020B0503020204020204" pitchFamily="34" charset="-122"/>
                  <a:ea typeface="微软雅黑" panose="020B0503020204020204" pitchFamily="34" charset="-122"/>
                  <a:cs typeface="+mn-ea"/>
                  <a:sym typeface="+mn-lt"/>
                </a:endParaRPr>
              </a:p>
            </p:txBody>
          </p:sp>
          <p:cxnSp>
            <p:nvCxnSpPr>
              <p:cNvPr id="39" name="直接连接符 38"/>
              <p:cNvCxnSpPr/>
              <p:nvPr/>
            </p:nvCxnSpPr>
            <p:spPr>
              <a:xfrm>
                <a:off x="4098675" y="2474577"/>
                <a:ext cx="117540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5400000">
                <a:off x="4097907" y="2525129"/>
                <a:ext cx="1174341"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6799685" y="2402284"/>
              <a:ext cx="504310" cy="475412"/>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3200" dirty="0">
                  <a:solidFill>
                    <a:srgbClr val="D74700"/>
                  </a:solidFill>
                  <a:latin typeface="微软雅黑" panose="020B0503020204020204" pitchFamily="34" charset="-122"/>
                  <a:ea typeface="微软雅黑" panose="020B0503020204020204" pitchFamily="34" charset="-122"/>
                  <a:cs typeface="+mn-ea"/>
                  <a:sym typeface="+mn-lt"/>
                </a:rPr>
                <a:t>思</a:t>
              </a:r>
            </a:p>
          </p:txBody>
        </p:sp>
      </p:grpSp>
      <p:grpSp>
        <p:nvGrpSpPr>
          <p:cNvPr id="41" name="组合 40"/>
          <p:cNvGrpSpPr>
            <a:grpSpLocks/>
          </p:cNvGrpSpPr>
          <p:nvPr/>
        </p:nvGrpSpPr>
        <p:grpSpPr bwMode="auto">
          <a:xfrm>
            <a:off x="2343150" y="4284663"/>
            <a:ext cx="719138" cy="744537"/>
            <a:chOff x="6781801" y="2374880"/>
            <a:chExt cx="540077" cy="558817"/>
          </a:xfrm>
        </p:grpSpPr>
        <p:grpSp>
          <p:nvGrpSpPr>
            <p:cNvPr id="113677" name="组合 96"/>
            <p:cNvGrpSpPr>
              <a:grpSpLocks/>
            </p:cNvGrpSpPr>
            <p:nvPr/>
          </p:nvGrpSpPr>
          <p:grpSpPr bwMode="auto">
            <a:xfrm>
              <a:off x="6781801" y="2374880"/>
              <a:ext cx="540077" cy="558817"/>
              <a:chOff x="4098675" y="1896480"/>
              <a:chExt cx="1175403" cy="1215819"/>
            </a:xfrm>
          </p:grpSpPr>
          <p:sp>
            <p:nvSpPr>
              <p:cNvPr id="44" name="矩形 43"/>
              <p:cNvSpPr/>
              <p:nvPr/>
            </p:nvSpPr>
            <p:spPr>
              <a:xfrm>
                <a:off x="4098675" y="1896480"/>
                <a:ext cx="1175403" cy="1174341"/>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3200">
                  <a:solidFill>
                    <a:srgbClr val="D74700"/>
                  </a:solidFill>
                  <a:latin typeface="微软雅黑" panose="020B0503020204020204" pitchFamily="34" charset="-122"/>
                  <a:ea typeface="微软雅黑" panose="020B0503020204020204" pitchFamily="34" charset="-122"/>
                  <a:cs typeface="+mn-ea"/>
                  <a:sym typeface="+mn-lt"/>
                </a:endParaRPr>
              </a:p>
            </p:txBody>
          </p:sp>
          <p:cxnSp>
            <p:nvCxnSpPr>
              <p:cNvPr id="45" name="直接连接符 44"/>
              <p:cNvCxnSpPr/>
              <p:nvPr/>
            </p:nvCxnSpPr>
            <p:spPr>
              <a:xfrm>
                <a:off x="4098675" y="2523833"/>
                <a:ext cx="117540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4097907" y="2525129"/>
                <a:ext cx="1174341"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nvSpPr>
          <p:spPr>
            <a:xfrm>
              <a:off x="6799685" y="2407050"/>
              <a:ext cx="504310" cy="475412"/>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3200" dirty="0">
                  <a:solidFill>
                    <a:srgbClr val="D74700"/>
                  </a:solidFill>
                  <a:latin typeface="微软雅黑" panose="020B0503020204020204" pitchFamily="34" charset="-122"/>
                  <a:ea typeface="微软雅黑" panose="020B0503020204020204" pitchFamily="34" charset="-122"/>
                  <a:cs typeface="+mn-ea"/>
                  <a:sym typeface="+mn-lt"/>
                </a:rPr>
                <a:t>维</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nodeType="afterGroup">
                            <p:stCondLst>
                              <p:cond delay="500"/>
                            </p:stCondLst>
                            <p:childTnLst>
                              <p:par>
                                <p:cTn id="11" presetID="53" presetClass="entr" presetSubtype="16"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nodeType="afterGroup">
                            <p:stCondLst>
                              <p:cond delay="1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nodeType="afterGroup">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outVertical)">
                                      <p:cBhvr>
                                        <p:cTn id="23" dur="500"/>
                                        <p:tgtEl>
                                          <p:spTgt spid="28"/>
                                        </p:tgtEl>
                                      </p:cBhvr>
                                    </p:animEffect>
                                  </p:childTnLst>
                                </p:cTn>
                              </p:par>
                            </p:childTnLst>
                          </p:cTn>
                        </p:par>
                        <p:par>
                          <p:cTn id="24" fill="hold" nodeType="afterGroup">
                            <p:stCondLst>
                              <p:cond delay="2500"/>
                            </p:stCondLst>
                            <p:childTnLst>
                              <p:par>
                                <p:cTn id="25" presetID="53" presetClass="entr" presetSubtype="16"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nodeType="afterGroup">
                            <p:stCondLst>
                              <p:cond delay="3000"/>
                            </p:stCondLst>
                            <p:childTnLst>
                              <p:par>
                                <p:cTn id="31" presetID="53" presetClass="entr" presetSubtype="16"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childTnLst>
                          </p:cTn>
                        </p:par>
                        <p:par>
                          <p:cTn id="36" fill="hold" nodeType="afterGroup">
                            <p:stCondLst>
                              <p:cond delay="3500"/>
                            </p:stCondLst>
                            <p:childTnLst>
                              <p:par>
                                <p:cTn id="37" presetID="53" presetClass="entr" presetSubtype="16"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childTnLst>
                          </p:cTn>
                        </p:par>
                        <p:par>
                          <p:cTn id="42" fill="hold" nodeType="afterGroup">
                            <p:stCondLst>
                              <p:cond delay="4000"/>
                            </p:stCondLst>
                            <p:childTnLst>
                              <p:par>
                                <p:cTn id="43" presetID="53" presetClass="entr" presetSubtype="16"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animEffect transition="in" filter="fade">
                                      <p:cBhvr>
                                        <p:cTn id="47" dur="500"/>
                                        <p:tgtEl>
                                          <p:spTgt spid="41"/>
                                        </p:tgtEl>
                                      </p:cBhvr>
                                    </p:animEffect>
                                  </p:childTnLst>
                                </p:cTn>
                              </p:par>
                            </p:childTnLst>
                          </p:cTn>
                        </p:par>
                        <p:par>
                          <p:cTn id="48" fill="hold" nodeType="afterGroup">
                            <p:stCondLst>
                              <p:cond delay="4500"/>
                            </p:stCondLst>
                            <p:childTnLst>
                              <p:par>
                                <p:cTn id="49" presetID="10" presetClass="entr" presetSubtype="0" fill="hold" grpId="0" nodeType="afterEffect">
                                  <p:stCondLst>
                                    <p:cond delay="0"/>
                                  </p:stCondLst>
                                  <p:iterate type="wd">
                                    <p:tmPct val="10000"/>
                                  </p:iterate>
                                  <p:childTnLst>
                                    <p:set>
                                      <p:cBhvr>
                                        <p:cTn id="50" dur="1" fill="hold">
                                          <p:stCondLst>
                                            <p:cond delay="0"/>
                                          </p:stCondLst>
                                        </p:cTn>
                                        <p:tgtEl>
                                          <p:spTgt spid="21">
                                            <p:txEl>
                                              <p:pRg st="0" end="0"/>
                                            </p:txEl>
                                          </p:spTgt>
                                        </p:tgtEl>
                                        <p:attrNameLst>
                                          <p:attrName>style.visibility</p:attrName>
                                        </p:attrNameLst>
                                      </p:cBhvr>
                                      <p:to>
                                        <p:strVal val="visible"/>
                                      </p:to>
                                    </p:set>
                                    <p:animEffect transition="in" filter="fade">
                                      <p:cBhvr>
                                        <p:cTn id="51"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1"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11" y="1076897"/>
            <a:ext cx="4313276" cy="3886740"/>
          </a:xfrm>
          <a:prstGeom prst="roundRect">
            <a:avLst>
              <a:gd name="adj" fmla="val 10947"/>
            </a:avLst>
          </a:prstGeom>
          <a:solidFill>
            <a:srgbClr val="FFFFFF">
              <a:shade val="85000"/>
            </a:srgbClr>
          </a:solidFill>
          <a:ln w="38100">
            <a:solidFill>
              <a:srgbClr val="FFFFFF"/>
            </a:solidFill>
          </a:ln>
          <a:effectLst>
            <a:outerShdw blurRad="50800" dist="38100" dir="2700000" algn="tl" rotWithShape="0">
              <a:schemeClr val="tx1">
                <a:lumMod val="85000"/>
                <a:lumOff val="15000"/>
                <a:alpha val="40000"/>
              </a:schemeClr>
            </a:outerShdw>
            <a:reflection blurRad="12700" stA="38000" endPos="28000" dist="5000" dir="5400000" sy="-100000" algn="bl" rotWithShape="0"/>
          </a:effectLst>
        </p:spPr>
      </p:pic>
      <p:sp>
        <p:nvSpPr>
          <p:cNvPr id="7" name="内容占位符 2"/>
          <p:cNvSpPr txBox="1"/>
          <p:nvPr/>
        </p:nvSpPr>
        <p:spPr>
          <a:xfrm>
            <a:off x="4932363" y="1614488"/>
            <a:ext cx="3617912" cy="3530600"/>
          </a:xfrm>
          <a:prstGeom prst="rect">
            <a:avLst/>
          </a:prstGeom>
        </p:spPr>
        <p:txBody>
          <a:bodyPr/>
          <a:lstStyle>
            <a:lvl1pPr marL="225425" indent="-225425" algn="l" rtl="0" eaLnBrk="0" fontAlgn="base" hangingPunct="0">
              <a:lnSpc>
                <a:spcPct val="90000"/>
              </a:lnSpc>
              <a:spcBef>
                <a:spcPct val="401000"/>
              </a:spcBef>
              <a:spcAft>
                <a:spcPct val="0"/>
              </a:spcAft>
              <a:buFont typeface="Arial" panose="020B0604020202020204" pitchFamily="34" charset="0"/>
              <a:buChar char="•"/>
              <a:defRPr sz="2800" kern="1200">
                <a:solidFill>
                  <a:schemeClr val="tx1"/>
                </a:solidFill>
                <a:latin typeface="+mn-lt"/>
                <a:ea typeface="+mn-ea"/>
                <a:cs typeface="宋体" panose="02010600030101010101" pitchFamily="2" charset="-122"/>
              </a:defRPr>
            </a:lvl1pPr>
            <a:lvl2pPr marL="682625" indent="-225425" algn="l" rtl="0" eaLnBrk="0" fontAlgn="base" hangingPunct="0">
              <a:lnSpc>
                <a:spcPct val="90000"/>
              </a:lnSpc>
              <a:spcBef>
                <a:spcPct val="201000"/>
              </a:spcBef>
              <a:spcAft>
                <a:spcPct val="0"/>
              </a:spcAft>
              <a:buFont typeface="Arial" panose="020B0604020202020204" pitchFamily="34" charset="0"/>
              <a:buChar char="•"/>
              <a:defRPr sz="2400" kern="1200">
                <a:solidFill>
                  <a:schemeClr val="tx1"/>
                </a:solidFill>
                <a:latin typeface="+mn-lt"/>
                <a:ea typeface="+mn-ea"/>
                <a:cs typeface="+mn-cs"/>
              </a:defRPr>
            </a:lvl2pPr>
            <a:lvl3pPr marL="1139825" indent="-225425" algn="l" rtl="0" eaLnBrk="0" fontAlgn="base" hangingPunct="0">
              <a:lnSpc>
                <a:spcPct val="90000"/>
              </a:lnSpc>
              <a:spcBef>
                <a:spcPct val="201000"/>
              </a:spcBef>
              <a:spcAft>
                <a:spcPct val="0"/>
              </a:spcAft>
              <a:buFont typeface="Arial" panose="020B0604020202020204" pitchFamily="34" charset="0"/>
              <a:buChar char="•"/>
              <a:defRPr sz="2100" kern="1200">
                <a:solidFill>
                  <a:schemeClr val="tx1"/>
                </a:solidFill>
                <a:latin typeface="+mn-lt"/>
                <a:ea typeface="+mn-ea"/>
                <a:cs typeface="+mn-cs"/>
              </a:defRPr>
            </a:lvl3pPr>
            <a:lvl4pPr marL="1597025" indent="-225425" algn="l" rtl="0" eaLnBrk="0" fontAlgn="base" hangingPunct="0">
              <a:lnSpc>
                <a:spcPct val="90000"/>
              </a:lnSpc>
              <a:spcBef>
                <a:spcPct val="201000"/>
              </a:spcBef>
              <a:spcAft>
                <a:spcPct val="0"/>
              </a:spcAft>
              <a:buFont typeface="Arial" panose="020B0604020202020204" pitchFamily="34" charset="0"/>
              <a:buChar char="•"/>
              <a:defRPr sz="2000" kern="1200">
                <a:solidFill>
                  <a:schemeClr val="tx1"/>
                </a:solidFill>
                <a:latin typeface="+mn-lt"/>
                <a:ea typeface="+mn-ea"/>
                <a:cs typeface="+mn-cs"/>
              </a:defRPr>
            </a:lvl4pPr>
            <a:lvl5pPr marL="2054225" indent="-225425" algn="l" rtl="0" eaLnBrk="0" fontAlgn="base" hangingPunct="0">
              <a:lnSpc>
                <a:spcPct val="90000"/>
              </a:lnSpc>
              <a:spcBef>
                <a:spcPct val="201000"/>
              </a:spcBef>
              <a:spcAft>
                <a:spcPct val="0"/>
              </a:spcAft>
              <a:buFont typeface="Arial" panose="020B0604020202020204" pitchFamily="34" charset="0"/>
              <a:buChar char="•"/>
              <a:defRPr sz="2000" kern="1200">
                <a:solidFill>
                  <a:schemeClr val="tx1"/>
                </a:solidFill>
                <a:latin typeface="+mn-lt"/>
                <a:ea typeface="+mn-ea"/>
                <a:cs typeface="+mn-cs"/>
              </a:defRPr>
            </a:lvl5pPr>
            <a:lvl6pPr marL="25139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lnSpc>
                <a:spcPct val="150000"/>
              </a:lnSpc>
              <a:spcBef>
                <a:spcPts val="0"/>
              </a:spcBef>
              <a:buFont typeface="Arial" panose="020B0604020202020204" pitchFamily="34" charset="0"/>
              <a:buNone/>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　　各种风险我们都要防控，但重点要防控那些可能迟滞或中断中华民族伟大复兴的全局性风险，这是我一直强调底线思维的根本含义。</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indent="0" algn="just" eaLnBrk="1" hangingPunct="1">
              <a:lnSpc>
                <a:spcPct val="150000"/>
              </a:lnSpc>
              <a:spcBef>
                <a:spcPts val="0"/>
              </a:spcBef>
              <a:buFont typeface="Arial" panose="020B0604020202020204" pitchFamily="34" charset="0"/>
              <a:buNone/>
              <a:defRPr/>
            </a:pP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duotone>
              <a:prstClr val="black"/>
              <a:srgbClr val="000066">
                <a:tint val="45000"/>
                <a:satMod val="400000"/>
              </a:srgbClr>
            </a:duotone>
            <a:extLst>
              <a:ext uri="{28A0092B-C50C-407E-A947-70E740481C1C}">
                <a14:useLocalDpi xmlns:a14="http://schemas.microsoft.com/office/drawing/2010/main" val="0"/>
              </a:ext>
            </a:extLst>
          </a:blip>
          <a:srcRect/>
          <a:stretch/>
        </p:blipFill>
        <p:spPr>
          <a:xfrm>
            <a:off x="-15470" y="5599717"/>
            <a:ext cx="9144000" cy="1268760"/>
          </a:xfrm>
          <a:prstGeom prst="rect">
            <a:avLst/>
          </a:prstGeom>
          <a:effectLst>
            <a:glow rad="355600">
              <a:srgbClr val="C7EDCB">
                <a:alpha val="0"/>
              </a:srgbClr>
            </a:glow>
            <a:softEdge rad="419100"/>
          </a:effectLst>
        </p:spPr>
      </p:pic>
      <p:pic>
        <p:nvPicPr>
          <p:cNvPr id="115715" name="图片 5" descr="pku.png"/>
          <p:cNvPicPr>
            <a:picLocks noChangeAspect="1"/>
          </p:cNvPicPr>
          <p:nvPr/>
        </p:nvPicPr>
        <p:blipFill>
          <a:blip r:embed="rId3">
            <a:lum bright="48000"/>
            <a:grayscl/>
            <a:extLst>
              <a:ext uri="{28A0092B-C50C-407E-A947-70E740481C1C}">
                <a14:useLocalDpi xmlns:a14="http://schemas.microsoft.com/office/drawing/2010/main" val="0"/>
              </a:ext>
            </a:extLst>
          </a:blip>
          <a:srcRect/>
          <a:stretch>
            <a:fillRect/>
          </a:stretch>
        </p:blipFill>
        <p:spPr bwMode="auto">
          <a:xfrm>
            <a:off x="0" y="0"/>
            <a:ext cx="295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1">
            <a:extLst/>
          </p:cNvPr>
          <p:cNvSpPr txBox="1"/>
          <p:nvPr/>
        </p:nvSpPr>
        <p:spPr>
          <a:xfrm>
            <a:off x="6851650" y="2017713"/>
            <a:ext cx="1944688" cy="1754187"/>
          </a:xfrm>
          <a:prstGeom prst="rect">
            <a:avLst/>
          </a:prstGeom>
          <a:noFill/>
        </p:spPr>
        <p:txBody>
          <a:bodyPr>
            <a:spAutoFit/>
          </a:bodyPr>
          <a:lstStyle/>
          <a:p>
            <a:pPr algn="ctr">
              <a:lnSpc>
                <a:spcPct val="150000"/>
              </a:lnSpc>
              <a:defRPr/>
            </a:pP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安而不忘危</a:t>
            </a:r>
            <a:endPar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defRPr/>
            </a:pP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存而不忘亡</a:t>
            </a:r>
            <a:endPar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defRPr/>
            </a:pP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治而不忘乱</a:t>
            </a:r>
          </a:p>
        </p:txBody>
      </p:sp>
      <p:grpSp>
        <p:nvGrpSpPr>
          <p:cNvPr id="6" name="组合 5"/>
          <p:cNvGrpSpPr>
            <a:grpSpLocks/>
          </p:cNvGrpSpPr>
          <p:nvPr/>
        </p:nvGrpSpPr>
        <p:grpSpPr bwMode="auto">
          <a:xfrm>
            <a:off x="-150813" y="765175"/>
            <a:ext cx="7975601" cy="5208588"/>
            <a:chOff x="268783" y="908720"/>
            <a:chExt cx="9571633" cy="5497793"/>
          </a:xfrm>
        </p:grpSpPr>
        <p:sp>
          <p:nvSpPr>
            <p:cNvPr id="7" name="矩形 6">
              <a:extLst/>
            </p:cNvPr>
            <p:cNvSpPr/>
            <p:nvPr/>
          </p:nvSpPr>
          <p:spPr>
            <a:xfrm>
              <a:off x="766036" y="908720"/>
              <a:ext cx="7273983" cy="4559432"/>
            </a:xfrm>
            <a:prstGeom prst="rect">
              <a:avLst/>
            </a:prstGeom>
            <a:pattFill prst="smGrid">
              <a:fgClr>
                <a:schemeClr val="tx1">
                  <a:lumMod val="65000"/>
                  <a:lumOff val="35000"/>
                </a:schemeClr>
              </a:fgClr>
              <a:bgClr>
                <a:schemeClr val="tx1">
                  <a:lumMod val="85000"/>
                  <a:lumOff val="1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5719" name="图片 7" descr="图片包含 动物, 鸟, 户外, 水鸟&#10;&#10;已生成极高可信度的说明"/>
            <p:cNvPicPr>
              <a:picLocks noChangeAspect="1"/>
            </p:cNvPicPr>
            <p:nvPr/>
          </p:nvPicPr>
          <p:blipFill>
            <a:blip r:embed="rId4">
              <a:extLst>
                <a:ext uri="{28A0092B-C50C-407E-A947-70E740481C1C}">
                  <a14:useLocalDpi xmlns:a14="http://schemas.microsoft.com/office/drawing/2010/main" val="0"/>
                </a:ext>
              </a:extLst>
            </a:blip>
            <a:srcRect t="2" b="14461"/>
            <a:stretch>
              <a:fillRect/>
            </a:stretch>
          </p:blipFill>
          <p:spPr bwMode="auto">
            <a:xfrm>
              <a:off x="1232183" y="2020554"/>
              <a:ext cx="3026648" cy="328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直角三角形 8">
              <a:extLst/>
            </p:cNvPr>
            <p:cNvSpPr/>
            <p:nvPr/>
          </p:nvSpPr>
          <p:spPr>
            <a:xfrm flipH="1">
              <a:off x="766036" y="908720"/>
              <a:ext cx="7273983" cy="4559432"/>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bwMode="auto">
            <a:xfrm>
              <a:off x="268783" y="5444693"/>
              <a:ext cx="9571633" cy="961820"/>
            </a:xfrm>
            <a:prstGeom prst="rect">
              <a:avLst/>
            </a:prstGeom>
          </p:spPr>
          <p:txBody>
            <a:bodyPr>
              <a:spAutoFit/>
            </a:bodyPr>
            <a:lstStyle/>
            <a:p>
              <a:pPr indent="457200" eaLnBrk="1" hangingPunct="1">
                <a:lnSpc>
                  <a:spcPct val="150000"/>
                </a:lnSpc>
                <a:buFont typeface="Arial" panose="020B0604020202020204" pitchFamily="34" charset="0"/>
                <a:buNone/>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切实增强忧患意识和底线思维， </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eaLnBrk="1" hangingPunct="1">
                <a:lnSpc>
                  <a:spcPct val="150000"/>
                </a:lnSpc>
                <a:buFont typeface="Arial" panose="020B0604020202020204" pitchFamily="34" charset="0"/>
                <a:buNone/>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防范“黑天鹅”和“灰犀牛”事件冲击</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15722" name="图片 10" descr="图片包含 动物, 犀牛, 哺乳动物, 户外&#10;&#10;已生成极高可信度的说明"/>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57488" y="1035446"/>
              <a:ext cx="3938190" cy="358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3" name="文本框 14"/>
            <p:cNvSpPr txBox="1">
              <a:spLocks noChangeArrowheads="1"/>
            </p:cNvSpPr>
            <p:nvPr/>
          </p:nvSpPr>
          <p:spPr bwMode="auto">
            <a:xfrm>
              <a:off x="1269151" y="1108887"/>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kumimoji="1" lang="zh-CN" altLang="en-US" sz="2800">
                  <a:solidFill>
                    <a:schemeClr val="bg1"/>
                  </a:solidFill>
                  <a:latin typeface="微软雅黑" panose="020B0503020204020204" pitchFamily="34" charset="-122"/>
                  <a:ea typeface="微软雅黑" panose="020B0503020204020204" pitchFamily="34" charset="-122"/>
                </a:rPr>
                <a:t>黑天鹅事件</a:t>
              </a:r>
            </a:p>
          </p:txBody>
        </p:sp>
        <p:sp>
          <p:nvSpPr>
            <p:cNvPr id="115724" name="文本框 15"/>
            <p:cNvSpPr txBox="1">
              <a:spLocks noChangeArrowheads="1"/>
            </p:cNvSpPr>
            <p:nvPr/>
          </p:nvSpPr>
          <p:spPr bwMode="auto">
            <a:xfrm>
              <a:off x="5772155" y="4265786"/>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kumimoji="1" lang="zh-CN" altLang="en-US" sz="2800">
                  <a:solidFill>
                    <a:schemeClr val="bg1"/>
                  </a:solidFill>
                  <a:latin typeface="微软雅黑" panose="020B0503020204020204" pitchFamily="34" charset="-122"/>
                  <a:ea typeface="微软雅黑" panose="020B0503020204020204" pitchFamily="34" charset="-122"/>
                </a:rPr>
                <a:t>灰犀牛事件</a:t>
              </a:r>
            </a:p>
          </p:txBody>
        </p:sp>
        <p:sp>
          <p:nvSpPr>
            <p:cNvPr id="115725" name="文本框 18"/>
            <p:cNvSpPr txBox="1">
              <a:spLocks noChangeArrowheads="1"/>
            </p:cNvSpPr>
            <p:nvPr/>
          </p:nvSpPr>
          <p:spPr bwMode="auto">
            <a:xfrm>
              <a:off x="4262651" y="4836858"/>
              <a:ext cx="3416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a:r>
                <a:rPr kumimoji="1" lang="zh-CN" altLang="en-US">
                  <a:solidFill>
                    <a:schemeClr val="bg1"/>
                  </a:solidFill>
                  <a:latin typeface="微软雅黑" panose="020B0503020204020204" pitchFamily="34" charset="-122"/>
                  <a:ea typeface="微软雅黑" panose="020B0503020204020204" pitchFamily="34" charset="-122"/>
                </a:rPr>
                <a:t>大概率、潜伏期长、危险系数大</a:t>
              </a:r>
            </a:p>
          </p:txBody>
        </p:sp>
        <p:sp>
          <p:nvSpPr>
            <p:cNvPr id="115726" name="文本框 19"/>
            <p:cNvSpPr txBox="1">
              <a:spLocks noChangeArrowheads="1"/>
            </p:cNvSpPr>
            <p:nvPr/>
          </p:nvSpPr>
          <p:spPr bwMode="auto">
            <a:xfrm>
              <a:off x="1289869" y="1591268"/>
              <a:ext cx="3185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a:r>
                <a:rPr kumimoji="1" lang="zh-CN" altLang="en-US">
                  <a:solidFill>
                    <a:schemeClr val="bg1"/>
                  </a:solidFill>
                  <a:latin typeface="微软雅黑" panose="020B0503020204020204" pitchFamily="34" charset="-122"/>
                  <a:ea typeface="微软雅黑" panose="020B0503020204020204" pitchFamily="34" charset="-122"/>
                </a:rPr>
                <a:t>超越认知、小概率、不可预见</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6"/>
                                        </p:tgtEl>
                                      </p:cBhvr>
                                    </p:animEffect>
                                    <p:animScale>
                                      <p:cBhvr>
                                        <p:cTn id="7" dur="500" autoRev="1" fill="hold"/>
                                        <p:tgtEl>
                                          <p:spTgt spid="6"/>
                                        </p:tgtEl>
                                      </p:cBhvr>
                                      <p:by x="105000" y="105000"/>
                                    </p:animScale>
                                  </p:childTnLst>
                                </p:cTn>
                              </p:par>
                            </p:childTnLst>
                          </p:cTn>
                        </p:par>
                        <p:par>
                          <p:cTn id="8" fill="hold" nodeType="afterGroup">
                            <p:stCondLst>
                              <p:cond delay="1000"/>
                            </p:stCondLst>
                            <p:childTnLst>
                              <p:par>
                                <p:cTn id="9" presetID="26" presetClass="emph" presetSubtype="0" fill="hold" grpId="0" nodeType="after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par>
                          <p:cTn id="12" fill="hold" nodeType="afterGroup">
                            <p:stCondLst>
                              <p:cond delay="1500"/>
                            </p:stCondLst>
                            <p:childTnLst>
                              <p:par>
                                <p:cTn id="13" presetID="6" presetClass="emph" presetSubtype="0" fill="hold" grpId="1" nodeType="afterEffect">
                                  <p:stCondLst>
                                    <p:cond delay="0"/>
                                  </p:stCondLst>
                                  <p:childTnLst>
                                    <p:animScale>
                                      <p:cBhvr>
                                        <p:cTn id="14"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矩形 5"/>
          <p:cNvSpPr>
            <a:spLocks noChangeArrowheads="1"/>
          </p:cNvSpPr>
          <p:nvPr/>
        </p:nvSpPr>
        <p:spPr bwMode="auto">
          <a:xfrm>
            <a:off x="1676400" y="436563"/>
            <a:ext cx="604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C00000"/>
                </a:solidFill>
                <a:latin typeface="华文中宋" panose="02010600040101010101" pitchFamily="2" charset="-122"/>
                <a:ea typeface="华文中宋" panose="02010600040101010101" pitchFamily="2" charset="-122"/>
              </a:rPr>
              <a:t>在道路方向问题上坚持底线思维</a:t>
            </a:r>
          </a:p>
        </p:txBody>
      </p:sp>
      <p:cxnSp>
        <p:nvCxnSpPr>
          <p:cNvPr id="7" name="直接箭头连接符 6">
            <a:extLst/>
          </p:cNvPr>
          <p:cNvCxnSpPr>
            <a:cxnSpLocks/>
          </p:cNvCxnSpPr>
          <p:nvPr/>
        </p:nvCxnSpPr>
        <p:spPr>
          <a:xfrm>
            <a:off x="1771650" y="1268413"/>
            <a:ext cx="5759450" cy="0"/>
          </a:xfrm>
          <a:prstGeom prst="straightConnector1">
            <a:avLst/>
          </a:prstGeom>
          <a:ln w="19050">
            <a:solidFill>
              <a:srgbClr val="C00000">
                <a:alpha val="7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16742" name="组合 7"/>
          <p:cNvGrpSpPr>
            <a:grpSpLocks/>
          </p:cNvGrpSpPr>
          <p:nvPr/>
        </p:nvGrpSpPr>
        <p:grpSpPr bwMode="auto">
          <a:xfrm>
            <a:off x="276225" y="1598613"/>
            <a:ext cx="2978150" cy="400050"/>
            <a:chOff x="486040" y="1599023"/>
            <a:chExt cx="2977245" cy="400110"/>
          </a:xfrm>
        </p:grpSpPr>
        <p:sp>
          <p:nvSpPr>
            <p:cNvPr id="9" name="矩形 8"/>
            <p:cNvSpPr/>
            <p:nvPr/>
          </p:nvSpPr>
          <p:spPr>
            <a:xfrm>
              <a:off x="714571" y="1599023"/>
              <a:ext cx="2748714" cy="400110"/>
            </a:xfrm>
            <a:prstGeom prst="rect">
              <a:avLst/>
            </a:prstGeom>
          </p:spPr>
          <p:txBody>
            <a:bodyPr>
              <a:spAutoFit/>
            </a:bodyPr>
            <a:lstStyle/>
            <a:p>
              <a:pP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强调不能犯颠覆性错误</a:t>
              </a:r>
              <a:endParaRPr lang="zh-CN" altLang="en-US" sz="2000" dirty="0">
                <a:solidFill>
                  <a:schemeClr val="tx1">
                    <a:lumMod val="85000"/>
                    <a:lumOff val="15000"/>
                  </a:schemeClr>
                </a:solidFill>
              </a:endParaRPr>
            </a:p>
          </p:txBody>
        </p:sp>
        <p:grpSp>
          <p:nvGrpSpPr>
            <p:cNvPr id="116761" name="组合 9"/>
            <p:cNvGrpSpPr>
              <a:grpSpLocks/>
            </p:cNvGrpSpPr>
            <p:nvPr/>
          </p:nvGrpSpPr>
          <p:grpSpPr bwMode="auto">
            <a:xfrm>
              <a:off x="486040" y="1659735"/>
              <a:ext cx="269841" cy="269841"/>
              <a:chOff x="428576" y="1710403"/>
              <a:chExt cx="269841" cy="269841"/>
            </a:xfrm>
          </p:grpSpPr>
          <p:sp>
            <p:nvSpPr>
              <p:cNvPr id="11" name="椭圆 10"/>
              <p:cNvSpPr/>
              <p:nvPr/>
            </p:nvSpPr>
            <p:spPr>
              <a:xfrm>
                <a:off x="479361" y="1756069"/>
                <a:ext cx="176159" cy="17782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椭圆 11"/>
              <p:cNvSpPr/>
              <p:nvPr/>
            </p:nvSpPr>
            <p:spPr>
              <a:xfrm>
                <a:off x="428576" y="1710025"/>
                <a:ext cx="269793" cy="26991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116743" name="组合 12"/>
          <p:cNvGrpSpPr>
            <a:grpSpLocks/>
          </p:cNvGrpSpPr>
          <p:nvPr/>
        </p:nvGrpSpPr>
        <p:grpSpPr bwMode="auto">
          <a:xfrm>
            <a:off x="3200400" y="1500188"/>
            <a:ext cx="3021013" cy="498475"/>
            <a:chOff x="4674031" y="1794656"/>
            <a:chExt cx="3020910" cy="499624"/>
          </a:xfrm>
        </p:grpSpPr>
        <p:sp>
          <p:nvSpPr>
            <p:cNvPr id="14" name="文本框 13"/>
            <p:cNvSpPr txBox="1"/>
            <p:nvPr/>
          </p:nvSpPr>
          <p:spPr>
            <a:xfrm>
              <a:off x="4945485" y="1794656"/>
              <a:ext cx="2749456" cy="499624"/>
            </a:xfrm>
            <a:prstGeom prst="rect">
              <a:avLst/>
            </a:prstGeom>
            <a:noFill/>
          </p:spPr>
          <p:txBody>
            <a:bodyPr wrap="none">
              <a:spAutoFit/>
            </a:bodyPr>
            <a:lstStyle/>
            <a:p>
              <a:pPr algn="ctr">
                <a:lnSpc>
                  <a:spcPct val="150000"/>
                </a:lnSpc>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既不走封闭僵化的老路</a:t>
              </a:r>
            </a:p>
          </p:txBody>
        </p:sp>
        <p:grpSp>
          <p:nvGrpSpPr>
            <p:cNvPr id="116757" name="组合 14"/>
            <p:cNvGrpSpPr>
              <a:grpSpLocks/>
            </p:cNvGrpSpPr>
            <p:nvPr/>
          </p:nvGrpSpPr>
          <p:grpSpPr bwMode="auto">
            <a:xfrm>
              <a:off x="4674031" y="1949635"/>
              <a:ext cx="269841" cy="269841"/>
              <a:chOff x="1214123" y="2014146"/>
              <a:chExt cx="269841" cy="269841"/>
            </a:xfrm>
          </p:grpSpPr>
          <p:sp>
            <p:nvSpPr>
              <p:cNvPr id="16" name="椭圆 15"/>
              <p:cNvSpPr/>
              <p:nvPr/>
            </p:nvSpPr>
            <p:spPr>
              <a:xfrm>
                <a:off x="1260159" y="2059653"/>
                <a:ext cx="177794" cy="17821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椭圆 16"/>
              <p:cNvSpPr/>
              <p:nvPr/>
            </p:nvSpPr>
            <p:spPr>
              <a:xfrm>
                <a:off x="1214123" y="2013509"/>
                <a:ext cx="269866" cy="2704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116744" name="组合 17"/>
          <p:cNvGrpSpPr>
            <a:grpSpLocks/>
          </p:cNvGrpSpPr>
          <p:nvPr/>
        </p:nvGrpSpPr>
        <p:grpSpPr bwMode="auto">
          <a:xfrm>
            <a:off x="6165850" y="1516063"/>
            <a:ext cx="3019425" cy="500062"/>
            <a:chOff x="8235395" y="1805219"/>
            <a:chExt cx="3019312" cy="499624"/>
          </a:xfrm>
        </p:grpSpPr>
        <p:sp>
          <p:nvSpPr>
            <p:cNvPr id="19" name="矩形 18"/>
            <p:cNvSpPr/>
            <p:nvPr/>
          </p:nvSpPr>
          <p:spPr>
            <a:xfrm>
              <a:off x="8505260" y="1805219"/>
              <a:ext cx="2749447" cy="499624"/>
            </a:xfrm>
            <a:prstGeom prst="rect">
              <a:avLst/>
            </a:prstGeom>
          </p:spPr>
          <p:txBody>
            <a:bodyPr wrap="none">
              <a:spAutoFit/>
            </a:bodyPr>
            <a:lstStyle/>
            <a:p>
              <a:pPr algn="ctr">
                <a:lnSpc>
                  <a:spcPct val="150000"/>
                </a:lnSpc>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也不走改旗易帜的邪路</a:t>
              </a:r>
            </a:p>
          </p:txBody>
        </p:sp>
        <p:grpSp>
          <p:nvGrpSpPr>
            <p:cNvPr id="116753" name="组合 19"/>
            <p:cNvGrpSpPr>
              <a:grpSpLocks/>
            </p:cNvGrpSpPr>
            <p:nvPr/>
          </p:nvGrpSpPr>
          <p:grpSpPr bwMode="auto">
            <a:xfrm>
              <a:off x="8235395" y="1982890"/>
              <a:ext cx="269841" cy="269841"/>
              <a:chOff x="1214123" y="2014146"/>
              <a:chExt cx="269841" cy="269841"/>
            </a:xfrm>
          </p:grpSpPr>
          <p:sp>
            <p:nvSpPr>
              <p:cNvPr id="21" name="椭圆 20"/>
              <p:cNvSpPr/>
              <p:nvPr/>
            </p:nvSpPr>
            <p:spPr>
              <a:xfrm>
                <a:off x="1260159" y="2060116"/>
                <a:ext cx="177793" cy="1776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p:cNvSpPr/>
              <p:nvPr/>
            </p:nvSpPr>
            <p:spPr>
              <a:xfrm>
                <a:off x="1214123" y="2014119"/>
                <a:ext cx="269865" cy="2696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23" name="组合 22"/>
          <p:cNvGrpSpPr>
            <a:grpSpLocks/>
          </p:cNvGrpSpPr>
          <p:nvPr/>
        </p:nvGrpSpPr>
        <p:grpSpPr bwMode="auto">
          <a:xfrm>
            <a:off x="328613" y="2495550"/>
            <a:ext cx="8491537" cy="3240088"/>
            <a:chOff x="1063055" y="2838884"/>
            <a:chExt cx="10081120" cy="3240000"/>
          </a:xfrm>
        </p:grpSpPr>
        <p:sp>
          <p:nvSpPr>
            <p:cNvPr id="24" name="圆角矩形 6">
              <a:extLst/>
            </p:cNvPr>
            <p:cNvSpPr/>
            <p:nvPr/>
          </p:nvSpPr>
          <p:spPr bwMode="auto">
            <a:xfrm>
              <a:off x="1063055" y="2838884"/>
              <a:ext cx="10081120" cy="3240000"/>
            </a:xfrm>
            <a:prstGeom prst="roundRect">
              <a:avLst/>
            </a:prstGeom>
            <a:solidFill>
              <a:schemeClr val="accent1">
                <a:lumMod val="40000"/>
                <a:lumOff val="6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pic>
          <p:nvPicPr>
            <p:cNvPr id="116747" name="图片 1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46939" y="3072995"/>
              <a:ext cx="1917809" cy="178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116"/>
            <p:cNvSpPr>
              <a:spLocks noChangeArrowheads="1"/>
            </p:cNvSpPr>
            <p:nvPr/>
          </p:nvSpPr>
          <p:spPr bwMode="auto">
            <a:xfrm>
              <a:off x="2695183" y="2957944"/>
              <a:ext cx="6191153" cy="258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gn="just" eaLnBrk="1" hangingPunct="1">
                <a:lnSpc>
                  <a:spcPct val="150000"/>
                </a:lnSpc>
                <a:spcBef>
                  <a:spcPts val="0"/>
                </a:spcBef>
                <a:buFont typeface="Arial" panose="020B0604020202020204" pitchFamily="34" charset="0"/>
                <a:buNone/>
                <a:defRPr/>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　　中国改革经过</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多年，已进入深水区，可以说，容易的、皆大欢喜的改革已经完成了，好吃的肉都吃掉了，剩下的都是难啃的硬骨头。这就要求我们胆子要大、步子要稳。胆子要大，就是改革再难也要向前推进，敢于担当，敢于啃硬骨头，敢于涉险滩。步子要稳，就是方向一定要准，行驶一定要稳，尤其是不能犯颠覆性错误。</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16749" name="组合 26"/>
            <p:cNvGrpSpPr>
              <a:grpSpLocks/>
            </p:cNvGrpSpPr>
            <p:nvPr/>
          </p:nvGrpSpPr>
          <p:grpSpPr bwMode="auto">
            <a:xfrm>
              <a:off x="1420338" y="3546704"/>
              <a:ext cx="1214378" cy="842191"/>
              <a:chOff x="1388423" y="2121372"/>
              <a:chExt cx="1214378" cy="842191"/>
            </a:xfrm>
          </p:grpSpPr>
          <p:pic>
            <p:nvPicPr>
              <p:cNvPr id="116750"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88423" y="2121372"/>
                <a:ext cx="793727" cy="84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51" name="文本框 3"/>
              <p:cNvSpPr txBox="1">
                <a:spLocks noChangeArrowheads="1"/>
              </p:cNvSpPr>
              <p:nvPr/>
            </p:nvSpPr>
            <p:spPr bwMode="auto">
              <a:xfrm>
                <a:off x="2137829" y="2499074"/>
                <a:ext cx="4649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400">
                    <a:solidFill>
                      <a:srgbClr val="FF0000"/>
                    </a:solidFill>
                    <a:latin typeface="黑体" panose="02010609060101010101" pitchFamily="49" charset="-122"/>
                    <a:ea typeface="黑体" panose="02010609060101010101" pitchFamily="49" charset="-122"/>
                  </a:rPr>
                  <a:t>语</a:t>
                </a:r>
              </a:p>
            </p:txBody>
          </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矩形 5"/>
          <p:cNvSpPr>
            <a:spLocks noChangeArrowheads="1"/>
          </p:cNvSpPr>
          <p:nvPr/>
        </p:nvSpPr>
        <p:spPr bwMode="auto">
          <a:xfrm>
            <a:off x="1187450" y="488950"/>
            <a:ext cx="56197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C00000"/>
                </a:solidFill>
                <a:latin typeface="华文中宋" panose="02010600040101010101" pitchFamily="2" charset="-122"/>
                <a:ea typeface="华文中宋" panose="02010600040101010101" pitchFamily="2" charset="-122"/>
              </a:rPr>
              <a:t>在经济建设方面坚持底线思维</a:t>
            </a:r>
          </a:p>
        </p:txBody>
      </p:sp>
      <p:grpSp>
        <p:nvGrpSpPr>
          <p:cNvPr id="7" name="组合 6"/>
          <p:cNvGrpSpPr/>
          <p:nvPr/>
        </p:nvGrpSpPr>
        <p:grpSpPr>
          <a:xfrm>
            <a:off x="1347345" y="1444184"/>
            <a:ext cx="6424334" cy="4221699"/>
            <a:chOff x="8186617" y="1373342"/>
            <a:chExt cx="3181589" cy="4812853"/>
          </a:xfrm>
          <a:solidFill>
            <a:schemeClr val="accent1">
              <a:lumMod val="60000"/>
              <a:lumOff val="40000"/>
            </a:schemeClr>
          </a:solidFill>
        </p:grpSpPr>
        <p:sp>
          <p:nvSpPr>
            <p:cNvPr id="8" name="圆角矩形 7"/>
            <p:cNvSpPr/>
            <p:nvPr/>
          </p:nvSpPr>
          <p:spPr bwMode="auto">
            <a:xfrm>
              <a:off x="8186617" y="1373342"/>
              <a:ext cx="3181589" cy="4812853"/>
            </a:xfrm>
            <a:prstGeom prst="roundRect">
              <a:avLst>
                <a:gd name="adj" fmla="val 13374"/>
              </a:avLst>
            </a:prstGeom>
            <a:grpFill/>
            <a:ln w="12700">
              <a:no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9" name="矩形 8"/>
            <p:cNvSpPr/>
            <p:nvPr/>
          </p:nvSpPr>
          <p:spPr>
            <a:xfrm>
              <a:off x="8485122" y="3944497"/>
              <a:ext cx="2467817" cy="2072232"/>
            </a:xfrm>
            <a:prstGeom prst="rect">
              <a:avLst/>
            </a:prstGeom>
            <a:grpFill/>
          </p:spPr>
          <p:txBody>
            <a:bodyPr>
              <a:spAutoFit/>
            </a:bodyPr>
            <a:lstStyle/>
            <a:p>
              <a:pPr algn="just" eaLnBrk="1" hangingPunct="1">
                <a:lnSpc>
                  <a:spcPct val="15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要坚持底线思维、注重防风险，做好风险评估，努力排除风险因素，加强先行先试、科学求证，加快建立健全综合监管体系，提高监管能力，筑牢安全网。</a:t>
              </a:r>
            </a:p>
          </p:txBody>
        </p:sp>
        <p:pic>
          <p:nvPicPr>
            <p:cNvPr id="10" name="图片 122">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49710" y="1705710"/>
              <a:ext cx="998393" cy="17430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8485122" y="1869104"/>
              <a:ext cx="1214378" cy="842191"/>
              <a:chOff x="8439844" y="1906195"/>
              <a:chExt cx="1214378" cy="842191"/>
            </a:xfrm>
            <a:grpFill/>
          </p:grpSpPr>
          <p:pic>
            <p:nvPicPr>
              <p:cNvPr id="12" name="图片 2">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39844" y="1906195"/>
                <a:ext cx="793727" cy="8421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文本框 3">
                <a:extLst/>
              </p:cNvPr>
              <p:cNvSpPr txBox="1">
                <a:spLocks noChangeArrowheads="1"/>
              </p:cNvSpPr>
              <p:nvPr/>
            </p:nvSpPr>
            <p:spPr bwMode="auto">
              <a:xfrm>
                <a:off x="9189250" y="2283897"/>
                <a:ext cx="464972" cy="4616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en-US" sz="2400" dirty="0">
                    <a:solidFill>
                      <a:srgbClr val="FF0000"/>
                    </a:solidFill>
                    <a:latin typeface="黑体" panose="02010609060101010101" pitchFamily="49" charset="-122"/>
                    <a:ea typeface="黑体" panose="02010609060101010101" pitchFamily="49" charset="-122"/>
                  </a:rPr>
                  <a:t>语</a:t>
                </a:r>
              </a:p>
            </p:txBody>
          </p:sp>
        </p:grpSp>
      </p:grpSp>
    </p:spTree>
  </p:cSld>
  <p:clrMapOvr>
    <a:masterClrMapping/>
  </p:clrMapOvr>
  <p:transition>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328613" y="1593850"/>
            <a:ext cx="8640762" cy="1323975"/>
          </a:xfrm>
          <a:prstGeom prst="rect">
            <a:avLst/>
          </a:prstGeom>
          <a:noFill/>
        </p:spPr>
        <p:txBody>
          <a:bodyPr>
            <a:spAutoFit/>
          </a:bodyPr>
          <a:lstStyle/>
          <a:p>
            <a:pPr algn="ctr">
              <a:lnSpc>
                <a:spcPct val="20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在依法治国方面，强调牢固树立</a:t>
            </a:r>
            <a:r>
              <a:rPr lang="zh-CN" altLang="en-US" sz="2000" dirty="0">
                <a:solidFill>
                  <a:srgbClr val="C00000"/>
                </a:solidFill>
                <a:latin typeface="微软雅黑" panose="020B0503020204020204" pitchFamily="34" charset="-122"/>
                <a:ea typeface="微软雅黑" panose="020B0503020204020204" pitchFamily="34" charset="-122"/>
              </a:rPr>
              <a:t>法律红线</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不能触碰、</a:t>
            </a:r>
            <a:r>
              <a:rPr lang="zh-CN" altLang="en-US" sz="2000" dirty="0">
                <a:solidFill>
                  <a:srgbClr val="C00000"/>
                </a:solidFill>
                <a:latin typeface="微软雅黑" panose="020B0503020204020204" pitchFamily="34" charset="-122"/>
                <a:ea typeface="微软雅黑" panose="020B0503020204020204" pitchFamily="34" charset="-122"/>
              </a:rPr>
              <a:t>法律底线</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不能逾越的观念，</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20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守住</a:t>
            </a:r>
            <a:r>
              <a:rPr lang="zh-CN" altLang="en-US" sz="2000" dirty="0">
                <a:solidFill>
                  <a:srgbClr val="C00000"/>
                </a:solidFill>
                <a:latin typeface="微软雅黑" panose="020B0503020204020204" pitchFamily="34" charset="-122"/>
                <a:ea typeface="微软雅黑" panose="020B0503020204020204" pitchFamily="34" charset="-122"/>
              </a:rPr>
              <a:t>做人、处事、用权、交友</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的底线，自觉维护法律尊严和权威。</a:t>
            </a:r>
          </a:p>
        </p:txBody>
      </p:sp>
      <p:sp>
        <p:nvSpPr>
          <p:cNvPr id="118789" name="矩形 8"/>
          <p:cNvSpPr>
            <a:spLocks noChangeArrowheads="1"/>
          </p:cNvSpPr>
          <p:nvPr/>
        </p:nvSpPr>
        <p:spPr bwMode="auto">
          <a:xfrm>
            <a:off x="1835150" y="692150"/>
            <a:ext cx="56197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C00000"/>
                </a:solidFill>
                <a:latin typeface="华文中宋" panose="02010600040101010101" pitchFamily="2" charset="-122"/>
                <a:ea typeface="华文中宋" panose="02010600040101010101" pitchFamily="2" charset="-122"/>
              </a:rPr>
              <a:t>在依法治国方面坚持底线思维</a:t>
            </a:r>
          </a:p>
        </p:txBody>
      </p:sp>
      <p:cxnSp>
        <p:nvCxnSpPr>
          <p:cNvPr id="10" name="直接箭头连接符 9">
            <a:extLst/>
          </p:cNvPr>
          <p:cNvCxnSpPr>
            <a:cxnSpLocks/>
          </p:cNvCxnSpPr>
          <p:nvPr/>
        </p:nvCxnSpPr>
        <p:spPr>
          <a:xfrm>
            <a:off x="1765300" y="1403350"/>
            <a:ext cx="5759450" cy="0"/>
          </a:xfrm>
          <a:prstGeom prst="straightConnector1">
            <a:avLst/>
          </a:prstGeom>
          <a:ln w="19050">
            <a:solidFill>
              <a:srgbClr val="C00000">
                <a:alpha val="7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1" name="组合 10"/>
          <p:cNvGrpSpPr>
            <a:grpSpLocks/>
          </p:cNvGrpSpPr>
          <p:nvPr/>
        </p:nvGrpSpPr>
        <p:grpSpPr bwMode="auto">
          <a:xfrm>
            <a:off x="277813" y="3500438"/>
            <a:ext cx="8562975" cy="1728787"/>
            <a:chOff x="1055441" y="1742601"/>
            <a:chExt cx="10081120" cy="1728812"/>
          </a:xfrm>
        </p:grpSpPr>
        <p:sp>
          <p:nvSpPr>
            <p:cNvPr id="12" name="圆角矩形 11"/>
            <p:cNvSpPr/>
            <p:nvPr/>
          </p:nvSpPr>
          <p:spPr bwMode="auto">
            <a:xfrm>
              <a:off x="1055441" y="1742601"/>
              <a:ext cx="10081120" cy="1728812"/>
            </a:xfrm>
            <a:prstGeom prst="roundRect">
              <a:avLst/>
            </a:prstGeom>
            <a:solidFill>
              <a:schemeClr val="accent1">
                <a:lumMod val="40000"/>
                <a:lumOff val="60000"/>
              </a:schemeClr>
            </a:solidFill>
            <a:ln w="12700">
              <a:no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3" name="矩形 116"/>
            <p:cNvSpPr>
              <a:spLocks noChangeArrowheads="1"/>
            </p:cNvSpPr>
            <p:nvPr/>
          </p:nvSpPr>
          <p:spPr bwMode="auto">
            <a:xfrm>
              <a:off x="2819730" y="1947391"/>
              <a:ext cx="6152586" cy="1203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gn="just" eaLnBrk="1" hangingPunct="1">
                <a:lnSpc>
                  <a:spcPct val="150000"/>
                </a:lnSpc>
                <a:spcBef>
                  <a:spcPts val="0"/>
                </a:spcBef>
                <a:buFont typeface="Arial" panose="020B0604020202020204" pitchFamily="34" charset="0"/>
                <a:buNone/>
                <a:defRPr/>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　领导干部要牢记法律红线不可逾越、法律底线不可触碰，带头遵守法律、执行法律，带头营造办事依法、遇事找法、解决问题用法、化解矛盾靠法的法治环境。</a:t>
              </a:r>
            </a:p>
          </p:txBody>
        </p:sp>
        <p:pic>
          <p:nvPicPr>
            <p:cNvPr id="118794" name="图片 1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91178" y="1752366"/>
              <a:ext cx="1790923" cy="167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8795" name="组合 14"/>
            <p:cNvGrpSpPr>
              <a:grpSpLocks/>
            </p:cNvGrpSpPr>
            <p:nvPr/>
          </p:nvGrpSpPr>
          <p:grpSpPr bwMode="auto">
            <a:xfrm>
              <a:off x="1384355" y="2185911"/>
              <a:ext cx="1214378" cy="842191"/>
              <a:chOff x="1449026" y="2147155"/>
              <a:chExt cx="1214378" cy="842191"/>
            </a:xfrm>
          </p:grpSpPr>
          <p:pic>
            <p:nvPicPr>
              <p:cNvPr id="118796"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49026" y="2147155"/>
                <a:ext cx="793727" cy="84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7" name="文本框 3"/>
              <p:cNvSpPr txBox="1">
                <a:spLocks noChangeArrowheads="1"/>
              </p:cNvSpPr>
              <p:nvPr/>
            </p:nvSpPr>
            <p:spPr bwMode="auto">
              <a:xfrm>
                <a:off x="2198432" y="2524857"/>
                <a:ext cx="4649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400">
                    <a:solidFill>
                      <a:srgbClr val="FF0000"/>
                    </a:solidFill>
                    <a:latin typeface="黑体" panose="02010609060101010101" pitchFamily="49" charset="-122"/>
                    <a:ea typeface="黑体" panose="02010609060101010101" pitchFamily="49" charset="-122"/>
                  </a:rPr>
                  <a:t>语</a:t>
                </a:r>
              </a:p>
            </p:txBody>
          </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矩形 5"/>
          <p:cNvSpPr>
            <a:spLocks noChangeArrowheads="1"/>
          </p:cNvSpPr>
          <p:nvPr/>
        </p:nvSpPr>
        <p:spPr bwMode="auto">
          <a:xfrm>
            <a:off x="1187450" y="447675"/>
            <a:ext cx="6769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C00000"/>
                </a:solidFill>
                <a:latin typeface="华文中宋" panose="02010600040101010101" pitchFamily="2" charset="-122"/>
                <a:ea typeface="华文中宋" panose="02010600040101010101" pitchFamily="2" charset="-122"/>
              </a:rPr>
              <a:t>在生态环境保护方面坚持底线思维</a:t>
            </a:r>
          </a:p>
        </p:txBody>
      </p:sp>
      <p:cxnSp>
        <p:nvCxnSpPr>
          <p:cNvPr id="7" name="直接箭头连接符 6">
            <a:extLst/>
          </p:cNvPr>
          <p:cNvCxnSpPr>
            <a:cxnSpLocks/>
          </p:cNvCxnSpPr>
          <p:nvPr/>
        </p:nvCxnSpPr>
        <p:spPr>
          <a:xfrm>
            <a:off x="958850" y="1173163"/>
            <a:ext cx="7200900" cy="0"/>
          </a:xfrm>
          <a:prstGeom prst="straightConnector1">
            <a:avLst/>
          </a:prstGeom>
          <a:ln w="19050">
            <a:solidFill>
              <a:srgbClr val="C00000">
                <a:alpha val="70000"/>
              </a:srgb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9814" name="矩形 8"/>
          <p:cNvSpPr>
            <a:spLocks noChangeArrowheads="1"/>
          </p:cNvSpPr>
          <p:nvPr/>
        </p:nvSpPr>
        <p:spPr bwMode="auto">
          <a:xfrm>
            <a:off x="411163" y="3748088"/>
            <a:ext cx="8497887"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a:solidFill>
                  <a:schemeClr val="bg1"/>
                </a:solidFill>
                <a:latin typeface="微软雅黑" panose="020B0503020204020204" pitchFamily="34" charset="-122"/>
                <a:ea typeface="微软雅黑" panose="020B0503020204020204" pitchFamily="34" charset="-122"/>
              </a:rPr>
              <a:t>　　生态环境保护能否落到实处，关键在领导干部。要落实领导干部任期生态文明建设责任制，实行自然资源资产离任审计，认真贯彻依法依规、客观公正、科学认定、权责一致、终身追究的原则，明确各级领导干部责任追究情形。对造成生态环境损害负有责任的领导干部，必须严肃追责。各级党委和政府要切实重视、加强领导，纪检监察机关、组织部门和政府有关监管部门要各尽其责、形成合力。</a:t>
            </a:r>
          </a:p>
        </p:txBody>
      </p:sp>
      <p:pic>
        <p:nvPicPr>
          <p:cNvPr id="10" name="超清唯美竹林山水风景视频素材">
            <a:hlinkClick r:id="" action="ppaction://media"/>
          </p:cNvPr>
          <p:cNvPicPr>
            <a:picLocks noChangeAspect="1"/>
          </p:cNvPicPr>
          <p:nvPr/>
        </p:nvPicPr>
        <p:blipFill>
          <a:blip r:embed="rId4" cstate="print">
            <a:extLst>
              <a:ext uri="{28A0092B-C50C-407E-A947-70E740481C1C}">
                <a14:useLocalDpi xmlns:a14="http://schemas.microsoft.com/office/drawing/2010/main" val="0"/>
              </a:ext>
            </a:extLst>
          </a:blip>
          <a:srcRect t="8240" b="37001"/>
          <a:stretch>
            <a:fillRect/>
          </a:stretch>
        </p:blipFill>
        <p:spPr bwMode="auto">
          <a:xfrm>
            <a:off x="1047750" y="1401763"/>
            <a:ext cx="70485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b="13887"/>
          <a:stretch/>
        </p:blipFill>
        <p:spPr>
          <a:xfrm>
            <a:off x="481722" y="1391628"/>
            <a:ext cx="3384376" cy="3698472"/>
          </a:xfrm>
          <a:prstGeom prst="roundRect">
            <a:avLst>
              <a:gd name="adj" fmla="val 0"/>
            </a:avLst>
          </a:prstGeom>
          <a:solidFill>
            <a:srgbClr val="FFFFFF">
              <a:shade val="85000"/>
            </a:srgbClr>
          </a:solidFill>
          <a:ln w="38100">
            <a:solidFill>
              <a:srgbClr val="FFFFFF"/>
            </a:solidFill>
          </a:ln>
          <a:effectLst>
            <a:outerShdw blurRad="50800" dist="38100" dir="2700000" algn="tl" rotWithShape="0">
              <a:schemeClr val="tx1">
                <a:lumMod val="85000"/>
                <a:lumOff val="15000"/>
                <a:alpha val="40000"/>
              </a:schemeClr>
            </a:outerShdw>
          </a:effectLst>
        </p:spPr>
      </p:pic>
      <p:sp>
        <p:nvSpPr>
          <p:cNvPr id="7" name="矩形 6"/>
          <p:cNvSpPr/>
          <p:nvPr/>
        </p:nvSpPr>
        <p:spPr>
          <a:xfrm>
            <a:off x="4849813" y="1957388"/>
            <a:ext cx="4038600" cy="2644775"/>
          </a:xfrm>
          <a:prstGeom prst="rect">
            <a:avLst/>
          </a:prstGeom>
        </p:spPr>
        <p:txBody>
          <a:bodyPr>
            <a:spAutoFit/>
          </a:bodyPr>
          <a:lstStyle/>
          <a:p>
            <a:pPr algn="just" eaLnBrk="1" hangingPunct="1">
              <a:lnSpc>
                <a:spcPct val="150000"/>
              </a:lnSpc>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要坚决维护国家主权、安全、发展利益，任何外国不要指望我们会拿自己的核心利益做交易，不要指望我们会吞下损害我国主权、安全、发展利益的苦果。</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r" eaLnBrk="1" hangingPunct="1">
              <a:lnSpc>
                <a:spcPct val="150000"/>
              </a:lnSpc>
              <a:defRPr/>
            </a:pP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 name="组合 7"/>
          <p:cNvGrpSpPr>
            <a:grpSpLocks/>
          </p:cNvGrpSpPr>
          <p:nvPr/>
        </p:nvGrpSpPr>
        <p:grpSpPr bwMode="auto">
          <a:xfrm>
            <a:off x="271463" y="5359400"/>
            <a:ext cx="8640762" cy="819150"/>
            <a:chOff x="1777412" y="5157192"/>
            <a:chExt cx="8639067" cy="1008112"/>
          </a:xfrm>
        </p:grpSpPr>
        <p:sp>
          <p:nvSpPr>
            <p:cNvPr id="9" name="圆角矩形 8"/>
            <p:cNvSpPr/>
            <p:nvPr/>
          </p:nvSpPr>
          <p:spPr>
            <a:xfrm>
              <a:off x="1777412" y="5157192"/>
              <a:ext cx="8639067" cy="1008112"/>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a:p>
          </p:txBody>
        </p:sp>
        <p:sp>
          <p:nvSpPr>
            <p:cNvPr id="10" name="文本框 9"/>
            <p:cNvSpPr txBox="1"/>
            <p:nvPr/>
          </p:nvSpPr>
          <p:spPr>
            <a:xfrm>
              <a:off x="2251981" y="5319350"/>
              <a:ext cx="7804207" cy="613464"/>
            </a:xfrm>
            <a:prstGeom prst="rect">
              <a:avLst/>
            </a:prstGeom>
            <a:noFill/>
          </p:spPr>
          <p:txBody>
            <a:bodyPr>
              <a:spAutoFit/>
            </a:bodyPr>
            <a:lstStyle/>
            <a:p>
              <a:pPr algn="ctr">
                <a:lnSpc>
                  <a:spcPct val="120000"/>
                </a:lnSpc>
                <a:defRPr/>
              </a:pP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在涉及国家核心利益的问题上，划出红线、亮明底线</a:t>
              </a:r>
            </a:p>
          </p:txBody>
        </p:sp>
      </p:grpSp>
      <p:sp>
        <p:nvSpPr>
          <p:cNvPr id="120839" name="矩形 10"/>
          <p:cNvSpPr>
            <a:spLocks noChangeArrowheads="1"/>
          </p:cNvSpPr>
          <p:nvPr/>
        </p:nvSpPr>
        <p:spPr bwMode="auto">
          <a:xfrm>
            <a:off x="2009775" y="412750"/>
            <a:ext cx="5565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C00000"/>
                </a:solidFill>
                <a:latin typeface="华文中宋" panose="02010600040101010101" pitchFamily="2" charset="-122"/>
                <a:ea typeface="华文中宋" panose="02010600040101010101" pitchFamily="2" charset="-122"/>
              </a:rPr>
              <a:t>在外交战略方面坚持底线思维</a:t>
            </a:r>
          </a:p>
        </p:txBody>
      </p:sp>
      <p:cxnSp>
        <p:nvCxnSpPr>
          <p:cNvPr id="12" name="直接箭头连接符 11">
            <a:extLst/>
          </p:cNvPr>
          <p:cNvCxnSpPr>
            <a:cxnSpLocks/>
          </p:cNvCxnSpPr>
          <p:nvPr/>
        </p:nvCxnSpPr>
        <p:spPr>
          <a:xfrm>
            <a:off x="1912938" y="1122363"/>
            <a:ext cx="5759450" cy="0"/>
          </a:xfrm>
          <a:prstGeom prst="straightConnector1">
            <a:avLst/>
          </a:prstGeom>
          <a:ln w="19050">
            <a:solidFill>
              <a:srgbClr val="C00000">
                <a:alpha val="70000"/>
              </a:srgbClr>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255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0" name="图片 7"/>
          <p:cNvPicPr>
            <a:picLocks noChangeAspect="1"/>
          </p:cNvPicPr>
          <p:nvPr/>
        </p:nvPicPr>
        <p:blipFill>
          <a:blip r:embed="rId4">
            <a:extLst>
              <a:ext uri="{28A0092B-C50C-407E-A947-70E740481C1C}">
                <a14:useLocalDpi xmlns:a14="http://schemas.microsoft.com/office/drawing/2010/main" val="0"/>
              </a:ext>
            </a:extLst>
          </a:blip>
          <a:srcRect t="169" r="9489" b="-169"/>
          <a:stretch>
            <a:fillRect/>
          </a:stretch>
        </p:blipFill>
        <p:spPr bwMode="auto">
          <a:xfrm>
            <a:off x="419100" y="692150"/>
            <a:ext cx="8243888"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9" name="矩形 8"/>
          <p:cNvSpPr/>
          <p:nvPr/>
        </p:nvSpPr>
        <p:spPr>
          <a:xfrm>
            <a:off x="1619250" y="1125538"/>
            <a:ext cx="5264150" cy="922337"/>
          </a:xfrm>
          <a:prstGeom prst="rect">
            <a:avLst/>
          </a:prstGeom>
        </p:spPr>
        <p:txBody>
          <a:bodyPr wrap="none">
            <a:spAutoFit/>
          </a:bodyPr>
          <a:lstStyle/>
          <a:p>
            <a:pPr indent="457200" algn="ctr" eaLnBrk="1" hangingPunct="1">
              <a:lnSpc>
                <a:spcPct val="150000"/>
              </a:lnSpc>
              <a:spcBef>
                <a:spcPts val="0"/>
              </a:spcBef>
              <a:defRPr/>
            </a:pPr>
            <a:r>
              <a:rPr lang="zh-CN" altLang="en-US" sz="3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一个行动胜过一打纲领</a:t>
            </a:r>
          </a:p>
        </p:txBody>
      </p:sp>
      <p:sp>
        <p:nvSpPr>
          <p:cNvPr id="10" name="内容占位符 2"/>
          <p:cNvSpPr txBox="1">
            <a:spLocks/>
          </p:cNvSpPr>
          <p:nvPr/>
        </p:nvSpPr>
        <p:spPr bwMode="auto">
          <a:xfrm>
            <a:off x="1331913" y="2290763"/>
            <a:ext cx="711517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eaLnBrk="1" hangingPunct="1">
              <a:lnSpc>
                <a:spcPct val="150000"/>
              </a:lnSpc>
              <a:spcBef>
                <a:spcPts val="0"/>
              </a:spcBef>
              <a:buFont typeface="Arial" panose="020B0604020202020204" pitchFamily="34" charset="0"/>
              <a:buNone/>
              <a:defRPr/>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要在全社会大力弘扬真抓实干、埋头苦干的良好风尚，特别是各级领导干部要带头发扬实干精神，出实策、鼓实劲、办实事，不图虚名，不务虚功，以身作则带领群众把各项工作扎扎实实做好。</a:t>
            </a:r>
          </a:p>
        </p:txBody>
      </p:sp>
      <p:sp>
        <p:nvSpPr>
          <p:cNvPr id="11" name="矩形 10"/>
          <p:cNvSpPr/>
          <p:nvPr/>
        </p:nvSpPr>
        <p:spPr>
          <a:xfrm>
            <a:off x="1349375" y="4724400"/>
            <a:ext cx="2309813" cy="401638"/>
          </a:xfrm>
          <a:prstGeom prst="rect">
            <a:avLst/>
          </a:prstGeom>
        </p:spPr>
        <p:txBody>
          <a:bodyPr>
            <a:spAutoFit/>
          </a:bodyPr>
          <a:lstStyle/>
          <a:p>
            <a:pPr>
              <a:spcBef>
                <a:spcPts val="0"/>
              </a:spcBef>
              <a:buFont typeface="Wingdings" panose="05000000000000000000" pitchFamily="2" charset="2"/>
              <a:buChar char="n"/>
              <a:defRPr/>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发扬钉钉子精神</a:t>
            </a:r>
            <a:endPar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内容占位符 2"/>
          <p:cNvSpPr txBox="1"/>
          <p:nvPr/>
        </p:nvSpPr>
        <p:spPr bwMode="auto">
          <a:xfrm>
            <a:off x="3625850" y="4724400"/>
            <a:ext cx="22987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3" rIns="91424" bIns="45713"/>
          <a:lstStyle>
            <a:lvl1pPr marL="225425" indent="-225425" algn="l" rtl="0" eaLnBrk="0" fontAlgn="base" hangingPunct="0">
              <a:lnSpc>
                <a:spcPct val="90000"/>
              </a:lnSpc>
              <a:spcBef>
                <a:spcPct val="401000"/>
              </a:spcBef>
              <a:spcAft>
                <a:spcPct val="0"/>
              </a:spcAft>
              <a:buFont typeface="Arial" panose="020B0604020202020204" pitchFamily="34" charset="0"/>
              <a:buChar char="•"/>
              <a:defRPr sz="2800" kern="1200">
                <a:solidFill>
                  <a:schemeClr val="tx1"/>
                </a:solidFill>
                <a:latin typeface="+mn-lt"/>
                <a:ea typeface="+mn-ea"/>
                <a:cs typeface="宋体" panose="02010600030101010101" pitchFamily="2" charset="-122"/>
              </a:defRPr>
            </a:lvl1pPr>
            <a:lvl2pPr marL="682625" indent="-225425" algn="l" rtl="0" eaLnBrk="0" fontAlgn="base" hangingPunct="0">
              <a:lnSpc>
                <a:spcPct val="90000"/>
              </a:lnSpc>
              <a:spcBef>
                <a:spcPct val="201000"/>
              </a:spcBef>
              <a:spcAft>
                <a:spcPct val="0"/>
              </a:spcAft>
              <a:buFont typeface="Arial" panose="020B0604020202020204" pitchFamily="34" charset="0"/>
              <a:buChar char="•"/>
              <a:defRPr sz="2400" kern="1200">
                <a:solidFill>
                  <a:schemeClr val="tx1"/>
                </a:solidFill>
                <a:latin typeface="+mn-lt"/>
                <a:ea typeface="+mn-ea"/>
                <a:cs typeface="+mn-cs"/>
              </a:defRPr>
            </a:lvl2pPr>
            <a:lvl3pPr marL="1139825" indent="-225425" algn="l" rtl="0" eaLnBrk="0" fontAlgn="base" hangingPunct="0">
              <a:lnSpc>
                <a:spcPct val="90000"/>
              </a:lnSpc>
              <a:spcBef>
                <a:spcPct val="201000"/>
              </a:spcBef>
              <a:spcAft>
                <a:spcPct val="0"/>
              </a:spcAft>
              <a:buFont typeface="Arial" panose="020B0604020202020204" pitchFamily="34" charset="0"/>
              <a:buChar char="•"/>
              <a:defRPr sz="2100" kern="1200">
                <a:solidFill>
                  <a:schemeClr val="tx1"/>
                </a:solidFill>
                <a:latin typeface="+mn-lt"/>
                <a:ea typeface="+mn-ea"/>
                <a:cs typeface="+mn-cs"/>
              </a:defRPr>
            </a:lvl3pPr>
            <a:lvl4pPr marL="1597025" indent="-225425" algn="l" rtl="0" eaLnBrk="0" fontAlgn="base" hangingPunct="0">
              <a:lnSpc>
                <a:spcPct val="90000"/>
              </a:lnSpc>
              <a:spcBef>
                <a:spcPct val="201000"/>
              </a:spcBef>
              <a:spcAft>
                <a:spcPct val="0"/>
              </a:spcAft>
              <a:buFont typeface="Arial" panose="020B0604020202020204" pitchFamily="34" charset="0"/>
              <a:buChar char="•"/>
              <a:defRPr sz="2000" kern="1200">
                <a:solidFill>
                  <a:schemeClr val="tx1"/>
                </a:solidFill>
                <a:latin typeface="+mn-lt"/>
                <a:ea typeface="+mn-ea"/>
                <a:cs typeface="+mn-cs"/>
              </a:defRPr>
            </a:lvl4pPr>
            <a:lvl5pPr marL="2054225" indent="-225425" algn="l" rtl="0" eaLnBrk="0" fontAlgn="base" hangingPunct="0">
              <a:lnSpc>
                <a:spcPct val="90000"/>
              </a:lnSpc>
              <a:spcBef>
                <a:spcPct val="201000"/>
              </a:spcBef>
              <a:spcAft>
                <a:spcPct val="0"/>
              </a:spcAft>
              <a:buFont typeface="Arial" panose="020B0604020202020204" pitchFamily="34" charset="0"/>
              <a:buChar char="•"/>
              <a:defRPr sz="2000" kern="1200">
                <a:solidFill>
                  <a:schemeClr val="tx1"/>
                </a:solidFill>
                <a:latin typeface="+mn-lt"/>
                <a:ea typeface="+mn-ea"/>
                <a:cs typeface="+mn-cs"/>
              </a:defRPr>
            </a:lvl5pPr>
            <a:lvl6pPr marL="25139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Char char="n"/>
              <a:defRPr/>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一张蓝图绘到底</a:t>
            </a:r>
          </a:p>
        </p:txBody>
      </p:sp>
      <p:sp>
        <p:nvSpPr>
          <p:cNvPr id="13" name="矩形 12"/>
          <p:cNvSpPr/>
          <p:nvPr/>
        </p:nvSpPr>
        <p:spPr>
          <a:xfrm>
            <a:off x="5891213" y="4759325"/>
            <a:ext cx="2763837" cy="400050"/>
          </a:xfrm>
          <a:prstGeom prst="rect">
            <a:avLst/>
          </a:prstGeom>
        </p:spPr>
        <p:txBody>
          <a:bodyPr>
            <a:spAutoFit/>
          </a:bodyPr>
          <a:lstStyle/>
          <a:p>
            <a:pPr>
              <a:spcBef>
                <a:spcPts val="0"/>
              </a:spcBef>
              <a:buFont typeface="Wingdings" panose="05000000000000000000" pitchFamily="2" charset="2"/>
              <a:buChar char="n"/>
              <a:defRPr/>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一分部署，九分落实</a:t>
            </a:r>
            <a:endPar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8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nodeType="afterGroup">
                            <p:stCondLst>
                              <p:cond delay="37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nodeType="afterGroup">
                            <p:stCondLst>
                              <p:cond delay="44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nodeType="afterGroup">
                            <p:stCondLst>
                              <p:cond delay="515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a:grpSpLocks/>
          </p:cNvGrpSpPr>
          <p:nvPr/>
        </p:nvGrpSpPr>
        <p:grpSpPr bwMode="auto">
          <a:xfrm>
            <a:off x="5746750" y="4159250"/>
            <a:ext cx="3133725" cy="1671638"/>
            <a:chOff x="7327526" y="1752366"/>
            <a:chExt cx="3454575" cy="1671548"/>
          </a:xfrm>
        </p:grpSpPr>
        <p:pic>
          <p:nvPicPr>
            <p:cNvPr id="122888" name="图片 1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91178" y="1752366"/>
              <a:ext cx="1790923" cy="167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9" name="组合 11"/>
            <p:cNvGrpSpPr>
              <a:grpSpLocks/>
            </p:cNvGrpSpPr>
            <p:nvPr/>
          </p:nvGrpSpPr>
          <p:grpSpPr bwMode="auto">
            <a:xfrm>
              <a:off x="7327526" y="1860437"/>
              <a:ext cx="1461175" cy="1034895"/>
              <a:chOff x="7392197" y="1821681"/>
              <a:chExt cx="1461175" cy="1034895"/>
            </a:xfrm>
          </p:grpSpPr>
          <p:pic>
            <p:nvPicPr>
              <p:cNvPr id="122890"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92197" y="1821681"/>
                <a:ext cx="793727" cy="84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1" name="文本框 3"/>
              <p:cNvSpPr txBox="1">
                <a:spLocks noChangeArrowheads="1"/>
              </p:cNvSpPr>
              <p:nvPr/>
            </p:nvSpPr>
            <p:spPr bwMode="auto">
              <a:xfrm>
                <a:off x="8388400" y="2394911"/>
                <a:ext cx="4649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400">
                    <a:solidFill>
                      <a:srgbClr val="FF0000"/>
                    </a:solidFill>
                    <a:latin typeface="黑体" panose="02010609060101010101" pitchFamily="49" charset="-122"/>
                    <a:ea typeface="黑体" panose="02010609060101010101" pitchFamily="49" charset="-122"/>
                  </a:rPr>
                  <a:t>语</a:t>
                </a:r>
              </a:p>
            </p:txBody>
          </p:sp>
        </p:grpSp>
      </p:grpSp>
      <p:sp>
        <p:nvSpPr>
          <p:cNvPr id="15" name="矩形 116"/>
          <p:cNvSpPr>
            <a:spLocks noChangeArrowheads="1"/>
          </p:cNvSpPr>
          <p:nvPr/>
        </p:nvSpPr>
        <p:spPr bwMode="auto">
          <a:xfrm>
            <a:off x="850900" y="644525"/>
            <a:ext cx="7416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gn="just" eaLnBrk="1" hangingPunct="1">
              <a:lnSpc>
                <a:spcPct val="150000"/>
              </a:lnSpc>
              <a:spcBef>
                <a:spcPts val="0"/>
              </a:spcBef>
              <a:buFont typeface="Arial" panose="020B0604020202020204" pitchFamily="34" charset="0"/>
              <a:buNone/>
              <a:defRPr/>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　　我们要牢记一个道理，政贵有恒。为官一方，为政一时，当然要大胆开展工作、锐意进取，同时也要保持工作的稳定性和连续性。</a:t>
            </a:r>
          </a:p>
        </p:txBody>
      </p:sp>
      <p:sp>
        <p:nvSpPr>
          <p:cNvPr id="16" name="矩形 116"/>
          <p:cNvSpPr>
            <a:spLocks noChangeArrowheads="1"/>
          </p:cNvSpPr>
          <p:nvPr/>
        </p:nvSpPr>
        <p:spPr bwMode="auto">
          <a:xfrm>
            <a:off x="1763713" y="2284413"/>
            <a:ext cx="61531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gn="just" eaLnBrk="1" hangingPunct="1">
              <a:lnSpc>
                <a:spcPct val="150000"/>
              </a:lnSpc>
              <a:spcBef>
                <a:spcPts val="0"/>
              </a:spcBef>
              <a:buFont typeface="Arial" panose="020B0604020202020204" pitchFamily="34" charset="0"/>
              <a:buNone/>
              <a:defRPr/>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　　要抓实、再抓实，不抓实，再好的蓝图只能是一纸空文，再近的目标只能是镜花水月。</a:t>
            </a:r>
          </a:p>
        </p:txBody>
      </p:sp>
      <p:sp>
        <p:nvSpPr>
          <p:cNvPr id="17" name="矩形 116"/>
          <p:cNvSpPr>
            <a:spLocks noChangeArrowheads="1"/>
          </p:cNvSpPr>
          <p:nvPr/>
        </p:nvSpPr>
        <p:spPr bwMode="auto">
          <a:xfrm>
            <a:off x="231775" y="4086225"/>
            <a:ext cx="50419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gn="just" eaLnBrk="1" hangingPunct="1">
              <a:lnSpc>
                <a:spcPct val="150000"/>
              </a:lnSpc>
              <a:spcBef>
                <a:spcPts val="0"/>
              </a:spcBef>
              <a:buFont typeface="Arial" panose="020B0604020202020204" pitchFamily="34" charset="0"/>
              <a:buNone/>
              <a:defRPr/>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　　要抓实、再抓实，不抓实，再好的蓝图只能是一纸空文，再近的目标只能是镜花水月。</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16013" y="503238"/>
            <a:ext cx="5884862" cy="369887"/>
          </a:xfrm>
          <a:prstGeom prst="rect">
            <a:avLst/>
          </a:prstGeom>
        </p:spPr>
        <p:txBody>
          <a:bodyPr wrap="none">
            <a:spAutoFit/>
          </a:bodyPr>
          <a:lstStyle/>
          <a:p>
            <a:pPr>
              <a:defRPr/>
            </a:pPr>
            <a:r>
              <a:rPr lang="zh-CN" altLang="en-US" dirty="0">
                <a:solidFill>
                  <a:srgbClr val="C00000"/>
                </a:solidFill>
                <a:latin typeface="+mn-ea"/>
                <a:ea typeface="+mn-ea"/>
              </a:rPr>
              <a:t>不断开拓当代马克思主义政治经济学新境界（</a:t>
            </a:r>
            <a:r>
              <a:rPr lang="en-US" altLang="zh-CN" dirty="0">
                <a:solidFill>
                  <a:srgbClr val="C00000"/>
                </a:solidFill>
                <a:latin typeface="+mn-ea"/>
                <a:ea typeface="+mn-ea"/>
              </a:rPr>
              <a:t>2015.11</a:t>
            </a:r>
            <a:r>
              <a:rPr lang="zh-CN" altLang="en-US" dirty="0">
                <a:solidFill>
                  <a:srgbClr val="C00000"/>
                </a:solidFill>
                <a:latin typeface="+mn-ea"/>
                <a:ea typeface="+mn-ea"/>
              </a:rPr>
              <a:t>）</a:t>
            </a:r>
          </a:p>
        </p:txBody>
      </p:sp>
      <p:sp>
        <p:nvSpPr>
          <p:cNvPr id="17411" name="矩形 3"/>
          <p:cNvSpPr>
            <a:spLocks noChangeArrowheads="1"/>
          </p:cNvSpPr>
          <p:nvPr/>
        </p:nvSpPr>
        <p:spPr bwMode="auto">
          <a:xfrm>
            <a:off x="684213" y="1268413"/>
            <a:ext cx="78295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0"/>
              <a:t>       </a:t>
            </a:r>
            <a:r>
              <a:rPr lang="zh-CN" altLang="en-US"/>
              <a:t>学习马克思主义政治经济学基本原理和方法论，有利于我们掌握科学的经济分析方法，认识经济运动过程，</a:t>
            </a:r>
            <a:r>
              <a:rPr lang="zh-CN" altLang="en-US">
                <a:solidFill>
                  <a:srgbClr val="FF0000"/>
                </a:solidFill>
              </a:rPr>
              <a:t>把握社会经济发展规律</a:t>
            </a:r>
            <a:r>
              <a:rPr lang="zh-CN" altLang="en-US"/>
              <a:t>，提高驾驭社会主义市场经济能力，更好回答我国经济发展的理论和实践问题，提高领导我国经济发展能力和水平。</a:t>
            </a:r>
          </a:p>
        </p:txBody>
      </p:sp>
      <p:sp>
        <p:nvSpPr>
          <p:cNvPr id="5" name="矩形 4"/>
          <p:cNvSpPr/>
          <p:nvPr/>
        </p:nvSpPr>
        <p:spPr>
          <a:xfrm>
            <a:off x="517525" y="3484563"/>
            <a:ext cx="7759700" cy="1754187"/>
          </a:xfrm>
          <a:prstGeom prst="rect">
            <a:avLst/>
          </a:prstGeom>
        </p:spPr>
        <p:txBody>
          <a:bodyPr>
            <a:spAutoFit/>
          </a:bodyPr>
          <a:lstStyle/>
          <a:p>
            <a:pPr algn="just">
              <a:lnSpc>
                <a:spcPct val="150000"/>
              </a:lnSpc>
              <a:spcAft>
                <a:spcPts val="0"/>
              </a:spcAft>
              <a:defRPr/>
            </a:pPr>
            <a:r>
              <a:rPr lang="en-US" altLang="zh-CN" b="0" kern="100" dirty="0">
                <a:latin typeface="华文中宋" panose="02010600040101010101" pitchFamily="2" charset="-122"/>
                <a:ea typeface="华文中宋" panose="02010600040101010101" pitchFamily="2" charset="-122"/>
                <a:cs typeface="宋体" panose="02010600030101010101" pitchFamily="2" charset="-122"/>
              </a:rPr>
              <a:t>         </a:t>
            </a:r>
            <a:r>
              <a:rPr lang="zh-CN" altLang="zh-CN" b="0" kern="100" dirty="0">
                <a:latin typeface="华文中宋" panose="02010600040101010101" pitchFamily="2" charset="-122"/>
                <a:ea typeface="华文中宋" panose="02010600040101010101" pitchFamily="2" charset="-122"/>
                <a:cs typeface="宋体" panose="02010600030101010101" pitchFamily="2" charset="-122"/>
              </a:rPr>
              <a:t>党的十八届五中全会提出要树立和坚持创新、协调、绿色、开放、共享的发展理念。这五大发展理念，是在深刻总结国内外发展经验教训、深入分析国内外发展大势的基础上提炼出来的，集中反映了我们党对</a:t>
            </a:r>
            <a:r>
              <a:rPr lang="zh-CN" altLang="zh-CN" b="0" kern="100" dirty="0">
                <a:solidFill>
                  <a:srgbClr val="FF0000"/>
                </a:solidFill>
                <a:latin typeface="华文中宋" panose="02010600040101010101" pitchFamily="2" charset="-122"/>
                <a:ea typeface="华文中宋" panose="02010600040101010101" pitchFamily="2" charset="-122"/>
                <a:cs typeface="宋体" panose="02010600030101010101" pitchFamily="2" charset="-122"/>
              </a:rPr>
              <a:t>我国经济发展规律</a:t>
            </a:r>
            <a:r>
              <a:rPr lang="zh-CN" altLang="zh-CN" b="0" kern="100" dirty="0">
                <a:latin typeface="华文中宋" panose="02010600040101010101" pitchFamily="2" charset="-122"/>
                <a:ea typeface="华文中宋" panose="02010600040101010101" pitchFamily="2" charset="-122"/>
                <a:cs typeface="宋体" panose="02010600030101010101" pitchFamily="2" charset="-122"/>
              </a:rPr>
              <a:t>的新认识，同马克思主义政治经济学的许多观点是相通的。</a:t>
            </a:r>
            <a:endParaRPr lang="zh-CN" altLang="zh-CN" sz="1400" b="0" kern="100" dirty="0">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7" name="图片 6"/>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971550" y="2300288"/>
            <a:ext cx="3494088" cy="1384300"/>
          </a:xfrm>
          <a:prstGeom prst="rect">
            <a:avLst/>
          </a:prstGeom>
        </p:spPr>
        <p:txBody>
          <a:bodyPr wrap="none">
            <a:spAutoFit/>
          </a:bodyPr>
          <a:lstStyle/>
          <a:p>
            <a:pPr algn="ctr">
              <a:lnSpc>
                <a:spcPct val="120000"/>
              </a:lnSpc>
              <a:defRPr/>
            </a:pPr>
            <a:r>
              <a:rPr lang="zh-CN" altLang="en-US" sz="3600"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功成不必在我</a:t>
            </a:r>
            <a:endParaRPr lang="en-US" altLang="zh-CN" sz="3600"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algn="ctr">
              <a:lnSpc>
                <a:spcPct val="120000"/>
              </a:lnSpc>
              <a:defRPr/>
            </a:pPr>
            <a:r>
              <a:rPr lang="zh-CN" altLang="en-US" sz="3600"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功成必定有我</a:t>
            </a:r>
            <a:endParaRPr lang="en-US" altLang="zh-CN" sz="3600"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p:txBody>
      </p:sp>
      <p:sp>
        <p:nvSpPr>
          <p:cNvPr id="123909" name="矩形 1"/>
          <p:cNvSpPr>
            <a:spLocks noChangeArrowheads="1"/>
          </p:cNvSpPr>
          <p:nvPr/>
        </p:nvSpPr>
        <p:spPr bwMode="auto">
          <a:xfrm>
            <a:off x="2727325" y="1052513"/>
            <a:ext cx="29543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3600">
                <a:solidFill>
                  <a:srgbClr val="C00000"/>
                </a:solidFill>
                <a:latin typeface="微软雅黑" panose="020B0503020204020204" pitchFamily="34" charset="-122"/>
                <a:ea typeface="微软雅黑" panose="020B0503020204020204" pitchFamily="34" charset="-122"/>
              </a:rPr>
              <a:t>坚持历史担当</a:t>
            </a:r>
          </a:p>
        </p:txBody>
      </p:sp>
      <p:sp>
        <p:nvSpPr>
          <p:cNvPr id="9" name="矩形 8"/>
          <p:cNvSpPr/>
          <p:nvPr/>
        </p:nvSpPr>
        <p:spPr>
          <a:xfrm>
            <a:off x="5133975" y="2312988"/>
            <a:ext cx="2800350" cy="1684337"/>
          </a:xfrm>
          <a:prstGeom prst="rect">
            <a:avLst/>
          </a:prstGeom>
        </p:spPr>
        <p:txBody>
          <a:bodyPr wrap="none">
            <a:spAutoFit/>
          </a:bodyPr>
          <a:lstStyle/>
          <a:p>
            <a:pPr algn="ctr">
              <a:lnSpc>
                <a:spcPct val="120000"/>
              </a:lnSpc>
              <a:defRPr/>
            </a:pPr>
            <a:r>
              <a:rPr lang="zh-CN" altLang="en-US" sz="4400" spc="700" dirty="0">
                <a:solidFill>
                  <a:schemeClr val="tx1">
                    <a:lumMod val="85000"/>
                    <a:lumOff val="15000"/>
                  </a:schemeClr>
                </a:solidFill>
                <a:latin typeface="华文行楷" panose="02010800040101010101" pitchFamily="2" charset="-122"/>
                <a:ea typeface="华文行楷" panose="02010800040101010101" pitchFamily="2" charset="-122"/>
                <a:cs typeface="微软雅黑" panose="020B0503020204020204" pitchFamily="34" charset="-122"/>
              </a:rPr>
              <a:t>我将无我</a:t>
            </a:r>
            <a:endParaRPr lang="en-US" altLang="zh-CN" sz="4400" spc="700" dirty="0">
              <a:solidFill>
                <a:schemeClr val="tx1">
                  <a:lumMod val="85000"/>
                  <a:lumOff val="15000"/>
                </a:schemeClr>
              </a:solidFill>
              <a:latin typeface="华文行楷" panose="02010800040101010101" pitchFamily="2" charset="-122"/>
              <a:ea typeface="华文行楷" panose="02010800040101010101" pitchFamily="2" charset="-122"/>
              <a:cs typeface="微软雅黑" panose="020B0503020204020204" pitchFamily="34" charset="-122"/>
            </a:endParaRPr>
          </a:p>
          <a:p>
            <a:pPr algn="ctr">
              <a:lnSpc>
                <a:spcPct val="120000"/>
              </a:lnSpc>
              <a:defRPr/>
            </a:pPr>
            <a:r>
              <a:rPr lang="zh-CN" altLang="en-US" sz="4400" spc="700" dirty="0">
                <a:solidFill>
                  <a:schemeClr val="tx1">
                    <a:lumMod val="85000"/>
                    <a:lumOff val="15000"/>
                  </a:schemeClr>
                </a:solidFill>
                <a:latin typeface="华文行楷" panose="02010800040101010101" pitchFamily="2" charset="-122"/>
                <a:ea typeface="华文行楷" panose="02010800040101010101" pitchFamily="2" charset="-122"/>
                <a:cs typeface="微软雅黑" panose="020B0503020204020204" pitchFamily="34" charset="-122"/>
              </a:rPr>
              <a:t>不负人民</a:t>
            </a:r>
            <a:endParaRPr lang="en-US" altLang="zh-CN" sz="4400" spc="700" dirty="0">
              <a:solidFill>
                <a:schemeClr val="tx1">
                  <a:lumMod val="85000"/>
                  <a:lumOff val="15000"/>
                </a:schemeClr>
              </a:solidFill>
              <a:latin typeface="华文行楷" panose="02010800040101010101" pitchFamily="2" charset="-122"/>
              <a:ea typeface="华文行楷" panose="02010800040101010101" pitchFamily="2" charset="-122"/>
              <a:cs typeface="微软雅黑" panose="020B0503020204020204" pitchFamily="34"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par>
                          <p:cTn id="8" fill="hold" nodeType="afterGroup">
                            <p:stCondLst>
                              <p:cond delay="38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p:cNvSpPr>
            <a:spLocks noChangeArrowheads="1"/>
          </p:cNvSpPr>
          <p:nvPr/>
        </p:nvSpPr>
        <p:spPr bwMode="auto">
          <a:xfrm>
            <a:off x="153988" y="503238"/>
            <a:ext cx="8893175" cy="2062162"/>
          </a:xfrm>
          <a:prstGeom prst="rect">
            <a:avLst/>
          </a:prstGeom>
          <a:noFill/>
          <a:ln>
            <a:noFill/>
          </a:ln>
          <a:extLst/>
        </p:spPr>
        <p:txBody>
          <a:bodyPr>
            <a:spAutoFit/>
          </a:bodyPr>
          <a:lstStyle>
            <a:lvl1pPr eaLnBrk="0" hangingPunct="0">
              <a:spcBef>
                <a:spcPct val="20000"/>
              </a:spcBef>
              <a:buClr>
                <a:schemeClr val="tx2"/>
              </a:buClr>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lr>
                <a:schemeClr val="tx2"/>
              </a:buClr>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lr>
                <a:schemeClr val="tx2"/>
              </a:buClr>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charset="0"/>
                <a:ea typeface="宋体" pitchFamily="2" charset="-122"/>
              </a:defRPr>
            </a:lvl9pPr>
          </a:lstStyle>
          <a:p>
            <a:pPr algn="ctr" eaLnBrk="1" hangingPunct="1">
              <a:lnSpc>
                <a:spcPct val="200000"/>
              </a:lnSpc>
              <a:buClr>
                <a:srgbClr val="E3E3FF"/>
              </a:buClr>
              <a:buFontTx/>
              <a:buNone/>
              <a:defRPr/>
            </a:pPr>
            <a:r>
              <a:rPr lang="zh-CN" altLang="en-US" kern="0" dirty="0">
                <a:latin typeface="华文中宋" pitchFamily="2" charset="-122"/>
                <a:ea typeface="华文中宋" pitchFamily="2" charset="-122"/>
              </a:rPr>
              <a:t>四、习近平新时代中国特色社会主义经济思想的理论贡献和意义</a:t>
            </a:r>
          </a:p>
        </p:txBody>
      </p:sp>
      <p:pic>
        <p:nvPicPr>
          <p:cNvPr id="7" name="Picture 4" descr="https://ss1.bdstatic.com/70cFuXSh_Q1YnxGkpoWK1HF6hhy/it/u=870422055,2467486466&amp;fm=27&amp;gp=0.jp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23408" y="3140968"/>
            <a:ext cx="1872208" cy="2326077"/>
          </a:xfrm>
          <a:prstGeom prst="rect">
            <a:avLst/>
          </a:prstGeom>
          <a:solidFill>
            <a:schemeClr val="accent1">
              <a:lumMod val="40000"/>
              <a:lumOff val="60000"/>
            </a:schemeClr>
          </a:solidFill>
        </p:spPr>
      </p:pic>
    </p:spTree>
  </p:cSld>
  <p:clrMapOvr>
    <a:masterClrMapping/>
  </p:clrMapOvr>
  <p:transition>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6" name="矩形 1"/>
          <p:cNvSpPr>
            <a:spLocks noChangeArrowheads="1"/>
          </p:cNvSpPr>
          <p:nvPr/>
        </p:nvSpPr>
        <p:spPr bwMode="auto">
          <a:xfrm>
            <a:off x="900113" y="412750"/>
            <a:ext cx="7993062"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latin typeface="华文中宋" panose="02010600040101010101" pitchFamily="2" charset="-122"/>
                <a:ea typeface="华文中宋" panose="02010600040101010101" pitchFamily="2" charset="-122"/>
              </a:rPr>
              <a:t>      习近平新时代中国特色社会主义经济思想，是</a:t>
            </a:r>
            <a:r>
              <a:rPr lang="en-US" altLang="zh-CN">
                <a:latin typeface="华文中宋" panose="02010600040101010101" pitchFamily="2" charset="-122"/>
                <a:ea typeface="华文中宋" panose="02010600040101010101" pitchFamily="2" charset="-122"/>
              </a:rPr>
              <a:t>5</a:t>
            </a:r>
            <a:r>
              <a:rPr lang="zh-CN" altLang="en-US">
                <a:latin typeface="华文中宋" panose="02010600040101010101" pitchFamily="2" charset="-122"/>
                <a:ea typeface="华文中宋" panose="02010600040101010101" pitchFamily="2" charset="-122"/>
              </a:rPr>
              <a:t>年来推动我国经济发展实践的理论结晶，是中国特色社会主义政治经济学的最新成果，是党和国家十分宝贵的精神财富，必须长期坚持、不断丰富发展。</a:t>
            </a:r>
          </a:p>
        </p:txBody>
      </p:sp>
      <p:sp>
        <p:nvSpPr>
          <p:cNvPr id="125957" name="标题 1"/>
          <p:cNvSpPr txBox="1">
            <a:spLocks/>
          </p:cNvSpPr>
          <p:nvPr/>
        </p:nvSpPr>
        <p:spPr bwMode="auto">
          <a:xfrm>
            <a:off x="684213" y="2492375"/>
            <a:ext cx="78486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000">
                <a:latin typeface="华文中宋" panose="02010600040101010101" pitchFamily="2" charset="-122"/>
                <a:ea typeface="华文中宋" panose="02010600040101010101" pitchFamily="2" charset="-122"/>
              </a:rPr>
              <a:t>理论贡献：</a:t>
            </a:r>
            <a:endParaRPr lang="en-US" altLang="zh-CN" sz="2000">
              <a:latin typeface="华文中宋" panose="02010600040101010101" pitchFamily="2" charset="-122"/>
              <a:ea typeface="华文中宋" panose="02010600040101010101" pitchFamily="2" charset="-122"/>
            </a:endParaRPr>
          </a:p>
          <a:p>
            <a:pPr>
              <a:lnSpc>
                <a:spcPct val="150000"/>
              </a:lnSpc>
              <a:spcBef>
                <a:spcPct val="0"/>
              </a:spcBef>
              <a:buFontTx/>
              <a:buNone/>
            </a:pPr>
            <a:br>
              <a:rPr lang="en-US" altLang="zh-CN" sz="2000">
                <a:latin typeface="华文中宋" panose="02010600040101010101" pitchFamily="2" charset="-122"/>
                <a:ea typeface="华文中宋" panose="02010600040101010101" pitchFamily="2" charset="-122"/>
              </a:rPr>
            </a:br>
            <a:r>
              <a:rPr lang="zh-CN" altLang="en-US" sz="2000">
                <a:latin typeface="华文中宋" panose="02010600040101010101" pitchFamily="2" charset="-122"/>
                <a:ea typeface="华文中宋" panose="02010600040101010101" pitchFamily="2" charset="-122"/>
              </a:rPr>
              <a:t>经济思想：马克思主义政治经济学</a:t>
            </a:r>
            <a:r>
              <a:rPr lang="en-US" altLang="zh-CN" sz="2000">
                <a:latin typeface="华文中宋" panose="02010600040101010101" pitchFamily="2" charset="-122"/>
                <a:ea typeface="华文中宋" panose="02010600040101010101" pitchFamily="2" charset="-122"/>
              </a:rPr>
              <a:t>   </a:t>
            </a:r>
            <a:r>
              <a:rPr lang="zh-CN" altLang="en-US" sz="2000">
                <a:latin typeface="华文中宋" panose="02010600040101010101" pitchFamily="2" charset="-122"/>
                <a:ea typeface="华文中宋" panose="02010600040101010101" pitchFamily="2" charset="-122"/>
              </a:rPr>
              <a:t>中国特色社会主义政治经济学</a:t>
            </a:r>
            <a:br>
              <a:rPr lang="en-US" altLang="zh-CN" sz="2000">
                <a:latin typeface="华文中宋" panose="02010600040101010101" pitchFamily="2" charset="-122"/>
                <a:ea typeface="华文中宋" panose="02010600040101010101" pitchFamily="2" charset="-122"/>
              </a:rPr>
            </a:br>
            <a:endParaRPr lang="en-US" altLang="zh-CN" sz="2000">
              <a:latin typeface="华文中宋" panose="02010600040101010101" pitchFamily="2" charset="-122"/>
              <a:ea typeface="华文中宋" panose="02010600040101010101" pitchFamily="2" charset="-122"/>
            </a:endParaRPr>
          </a:p>
          <a:p>
            <a:pPr>
              <a:lnSpc>
                <a:spcPct val="150000"/>
              </a:lnSpc>
              <a:spcBef>
                <a:spcPct val="0"/>
              </a:spcBef>
              <a:buFontTx/>
              <a:buNone/>
            </a:pPr>
            <a:r>
              <a:rPr lang="zh-CN" altLang="en-US" sz="2000">
                <a:latin typeface="华文中宋" panose="02010600040101010101" pitchFamily="2" charset="-122"/>
                <a:ea typeface="华文中宋" panose="02010600040101010101" pitchFamily="2" charset="-122"/>
              </a:rPr>
              <a:t>新时代中国特色社会主义经济思想    新时代中国特色社会主义思想</a:t>
            </a:r>
          </a:p>
        </p:txBody>
      </p:sp>
    </p:spTree>
  </p:cSld>
  <p:clrMapOvr>
    <a:masterClrMapping/>
  </p:clrMapOvr>
  <p:transition>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u=3137648634,2805581460&amp;fm=51&amp;gp=0"/>
          <p:cNvPicPr>
            <a:picLocks noChangeAspect="1" noChangeArrowheads="1"/>
          </p:cNvPicPr>
          <p:nvPr/>
        </p:nvPicPr>
        <p:blipFill>
          <a:blip r:embed="rId4">
            <a:duotone>
              <a:prstClr val="black"/>
              <a:schemeClr val="accent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3347864" y="2852936"/>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标题 1"/>
          <p:cNvSpPr txBox="1">
            <a:spLocks/>
          </p:cNvSpPr>
          <p:nvPr/>
        </p:nvSpPr>
        <p:spPr bwMode="auto">
          <a:xfrm>
            <a:off x="1187450" y="476250"/>
            <a:ext cx="72009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800">
                <a:latin typeface="Calibri Light" panose="020F0302020204030204" pitchFamily="34" charset="0"/>
              </a:rPr>
              <a:t>实践意义</a:t>
            </a:r>
            <a:br>
              <a:rPr lang="en-US" altLang="zh-CN" sz="2800">
                <a:latin typeface="Calibri Light" panose="020F0302020204030204" pitchFamily="34" charset="0"/>
              </a:rPr>
            </a:br>
            <a:r>
              <a:rPr lang="zh-CN" altLang="en-US" sz="2800">
                <a:latin typeface="Calibri Light" panose="020F0302020204030204" pitchFamily="34" charset="0"/>
              </a:rPr>
              <a:t>新时代中国特色社会主义经济发展</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duotone>
              <a:prstClr val="black"/>
              <a:srgbClr val="007635">
                <a:tint val="45000"/>
                <a:satMod val="400000"/>
              </a:srgbClr>
            </a:duotone>
            <a:extLst>
              <a:ext uri="{28A0092B-C50C-407E-A947-70E740481C1C}">
                <a14:useLocalDpi xmlns:a14="http://schemas.microsoft.com/office/drawing/2010/main" val="0"/>
              </a:ext>
            </a:extLst>
          </a:blip>
          <a:srcRect/>
          <a:stretch/>
        </p:blipFill>
        <p:spPr>
          <a:xfrm>
            <a:off x="0" y="5598561"/>
            <a:ext cx="9144000" cy="1268760"/>
          </a:xfrm>
          <a:prstGeom prst="rect">
            <a:avLst/>
          </a:prstGeom>
          <a:effectLst>
            <a:glow rad="355600">
              <a:srgbClr val="C7EDCB">
                <a:alpha val="0"/>
              </a:srgbClr>
            </a:glow>
            <a:softEdge rad="419100"/>
          </a:effectLst>
        </p:spPr>
      </p:pic>
      <p:pic>
        <p:nvPicPr>
          <p:cNvPr id="128003" name="图片 5" descr="pku.png"/>
          <p:cNvPicPr>
            <a:picLocks noChangeAspect="1"/>
          </p:cNvPicPr>
          <p:nvPr/>
        </p:nvPicPr>
        <p:blipFill>
          <a:blip r:embed="rId3">
            <a:lum bright="48000"/>
            <a:grayscl/>
            <a:extLst>
              <a:ext uri="{28A0092B-C50C-407E-A947-70E740481C1C}">
                <a14:useLocalDpi xmlns:a14="http://schemas.microsoft.com/office/drawing/2010/main" val="0"/>
              </a:ext>
            </a:extLst>
          </a:blip>
          <a:srcRect/>
          <a:stretch>
            <a:fillRect/>
          </a:stretch>
        </p:blipFill>
        <p:spPr bwMode="auto">
          <a:xfrm>
            <a:off x="0" y="0"/>
            <a:ext cx="295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a:grpSpLocks/>
          </p:cNvGrpSpPr>
          <p:nvPr/>
        </p:nvGrpSpPr>
        <p:grpSpPr bwMode="auto">
          <a:xfrm>
            <a:off x="6392978" y="2858672"/>
            <a:ext cx="2410765" cy="2304256"/>
            <a:chOff x="6156042" y="3279835"/>
            <a:chExt cx="3524532" cy="2679315"/>
          </a:xfrm>
          <a:solidFill>
            <a:schemeClr val="accent1">
              <a:lumMod val="40000"/>
              <a:lumOff val="60000"/>
            </a:schemeClr>
          </a:solidFill>
        </p:grpSpPr>
        <p:grpSp>
          <p:nvGrpSpPr>
            <p:cNvPr id="144400" name="组合 7"/>
            <p:cNvGrpSpPr>
              <a:grpSpLocks/>
            </p:cNvGrpSpPr>
            <p:nvPr/>
          </p:nvGrpSpPr>
          <p:grpSpPr bwMode="auto">
            <a:xfrm>
              <a:off x="6156042" y="3279835"/>
              <a:ext cx="3524532" cy="2679315"/>
              <a:chOff x="6156042" y="3279835"/>
              <a:chExt cx="3524532" cy="2679315"/>
            </a:xfrm>
            <a:grpFill/>
          </p:grpSpPr>
          <p:grpSp>
            <p:nvGrpSpPr>
              <p:cNvPr id="10" name="组合 9">
                <a:extLst/>
              </p:cNvPr>
              <p:cNvGrpSpPr/>
              <p:nvPr/>
            </p:nvGrpSpPr>
            <p:grpSpPr>
              <a:xfrm>
                <a:off x="6156042" y="3279835"/>
                <a:ext cx="3524532" cy="2679315"/>
                <a:chOff x="7611780" y="3108385"/>
                <a:chExt cx="3524532" cy="2679315"/>
              </a:xfrm>
              <a:grpFill/>
              <a:effectLst>
                <a:outerShdw blurRad="254000" dir="13500000" sy="23000" kx="1200000" algn="br" rotWithShape="0">
                  <a:prstClr val="black">
                    <a:alpha val="20000"/>
                  </a:prstClr>
                </a:outerShdw>
              </a:effectLst>
            </p:grpSpPr>
            <p:sp>
              <p:nvSpPr>
                <p:cNvPr id="13" name="矩形 12">
                  <a:extLst/>
                </p:cNvPr>
                <p:cNvSpPr/>
                <p:nvPr/>
              </p:nvSpPr>
              <p:spPr>
                <a:xfrm>
                  <a:off x="7611780" y="3654100"/>
                  <a:ext cx="3360209" cy="2133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14" name="直接连接符 13">
                  <a:extLst/>
                </p:cNvPr>
                <p:cNvCxnSpPr>
                  <a:cxnSpLocks/>
                </p:cNvCxnSpPr>
                <p:nvPr/>
              </p:nvCxnSpPr>
              <p:spPr>
                <a:xfrm>
                  <a:off x="7776104" y="3435475"/>
                  <a:ext cx="3360208" cy="0"/>
                </a:xfrm>
                <a:prstGeom prst="line">
                  <a:avLst/>
                </a:prstGeom>
                <a:grpFill/>
                <a:ln w="38100">
                  <a:solidFill>
                    <a:srgbClr val="D75F0B"/>
                  </a:solidFill>
                </a:ln>
              </p:spPr>
              <p:style>
                <a:lnRef idx="1">
                  <a:schemeClr val="accent1"/>
                </a:lnRef>
                <a:fillRef idx="0">
                  <a:schemeClr val="accent1"/>
                </a:fillRef>
                <a:effectRef idx="0">
                  <a:schemeClr val="accent1"/>
                </a:effectRef>
                <a:fontRef idx="minor">
                  <a:schemeClr val="tx1"/>
                </a:fontRef>
              </p:style>
            </p:cxnSp>
            <p:sp>
              <p:nvSpPr>
                <p:cNvPr id="15" name="矩形: 圆角 49">
                  <a:extLst/>
                </p:cNvPr>
                <p:cNvSpPr/>
                <p:nvPr/>
              </p:nvSpPr>
              <p:spPr>
                <a:xfrm>
                  <a:off x="8578329" y="3108385"/>
                  <a:ext cx="1746000" cy="594000"/>
                </a:xfrm>
                <a:prstGeom prst="roundRect">
                  <a:avLst>
                    <a:gd name="adj" fmla="val 72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144403" name="矩形 10"/>
              <p:cNvSpPr>
                <a:spLocks noChangeArrowheads="1"/>
              </p:cNvSpPr>
              <p:nvPr/>
            </p:nvSpPr>
            <p:spPr bwMode="auto">
              <a:xfrm>
                <a:off x="7129769" y="4051311"/>
                <a:ext cx="1723549" cy="4616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b="1">
                    <a:solidFill>
                      <a:schemeClr val="tx1"/>
                    </a:solidFill>
                    <a:latin typeface="Arial" panose="020B0604020202020204" pitchFamily="34" charset="0"/>
                    <a:ea typeface="宋体" panose="02010600030101010101" pitchFamily="2" charset="-122"/>
                  </a:defRPr>
                </a:lvl1pPr>
                <a:lvl2pPr marL="742950" indent="-285750" defTabSz="457200">
                  <a:defRPr b="1">
                    <a:solidFill>
                      <a:schemeClr val="tx1"/>
                    </a:solidFill>
                    <a:latin typeface="Arial" panose="020B0604020202020204" pitchFamily="34" charset="0"/>
                    <a:ea typeface="宋体" panose="02010600030101010101" pitchFamily="2" charset="-122"/>
                  </a:defRPr>
                </a:lvl2pPr>
                <a:lvl3pPr marL="1143000" indent="-228600" defTabSz="457200">
                  <a:defRPr b="1">
                    <a:solidFill>
                      <a:schemeClr val="tx1"/>
                    </a:solidFill>
                    <a:latin typeface="Arial" panose="020B0604020202020204" pitchFamily="34" charset="0"/>
                    <a:ea typeface="宋体" panose="02010600030101010101" pitchFamily="2" charset="-122"/>
                  </a:defRPr>
                </a:lvl3pPr>
                <a:lvl4pPr marL="1600200" indent="-228600" defTabSz="457200">
                  <a:defRPr b="1">
                    <a:solidFill>
                      <a:schemeClr val="tx1"/>
                    </a:solidFill>
                    <a:latin typeface="Arial" panose="020B0604020202020204" pitchFamily="34" charset="0"/>
                    <a:ea typeface="宋体" panose="02010600030101010101" pitchFamily="2" charset="-122"/>
                  </a:defRPr>
                </a:lvl4pPr>
                <a:lvl5pPr marL="2057400" indent="-228600" defTabSz="457200">
                  <a:defRPr b="1">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defRPr/>
                </a:pPr>
                <a:r>
                  <a:rPr lang="zh-CN" altLang="en-US" sz="2400">
                    <a:solidFill>
                      <a:srgbClr val="C00000"/>
                    </a:solidFill>
                    <a:latin typeface="微软雅黑" panose="020B0503020204020204" pitchFamily="34" charset="-122"/>
                    <a:ea typeface="微软雅黑" panose="020B0503020204020204" pitchFamily="34" charset="-122"/>
                  </a:rPr>
                  <a:t>本世纪中叶</a:t>
                </a:r>
              </a:p>
            </p:txBody>
          </p:sp>
          <p:sp>
            <p:nvSpPr>
              <p:cNvPr id="12" name="矩形 11">
                <a:extLst/>
              </p:cNvPr>
              <p:cNvSpPr/>
              <p:nvPr/>
            </p:nvSpPr>
            <p:spPr>
              <a:xfrm>
                <a:off x="6317525" y="4484719"/>
                <a:ext cx="3348760" cy="874691"/>
              </a:xfrm>
              <a:prstGeom prst="rect">
                <a:avLst/>
              </a:prstGeom>
              <a:grpFill/>
            </p:spPr>
            <p:txBody>
              <a:bodyPr>
                <a:spAutoFit/>
              </a:bodyPr>
              <a:lstStyle/>
              <a:p>
                <a:pPr algn="ctr" defTabSz="457200">
                  <a:lnSpc>
                    <a:spcPct val="15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建成富强民主文明和谐美丽的社会主义现代化强国</a:t>
                </a:r>
              </a:p>
            </p:txBody>
          </p:sp>
        </p:grpSp>
        <p:sp>
          <p:nvSpPr>
            <p:cNvPr id="144401" name="矩形 8"/>
            <p:cNvSpPr>
              <a:spLocks noChangeArrowheads="1"/>
            </p:cNvSpPr>
            <p:nvPr/>
          </p:nvSpPr>
          <p:spPr bwMode="auto">
            <a:xfrm>
              <a:off x="7437548" y="3378297"/>
              <a:ext cx="1107997" cy="4616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b="1">
                  <a:solidFill>
                    <a:schemeClr val="tx1"/>
                  </a:solidFill>
                  <a:latin typeface="Arial" panose="020B0604020202020204" pitchFamily="34" charset="0"/>
                  <a:ea typeface="宋体" panose="02010600030101010101" pitchFamily="2" charset="-122"/>
                </a:defRPr>
              </a:lvl1pPr>
              <a:lvl2pPr marL="742950" indent="-285750" defTabSz="457200">
                <a:defRPr b="1">
                  <a:solidFill>
                    <a:schemeClr val="tx1"/>
                  </a:solidFill>
                  <a:latin typeface="Arial" panose="020B0604020202020204" pitchFamily="34" charset="0"/>
                  <a:ea typeface="宋体" panose="02010600030101010101" pitchFamily="2" charset="-122"/>
                </a:defRPr>
              </a:lvl2pPr>
              <a:lvl3pPr marL="1143000" indent="-228600" defTabSz="457200">
                <a:defRPr b="1">
                  <a:solidFill>
                    <a:schemeClr val="tx1"/>
                  </a:solidFill>
                  <a:latin typeface="Arial" panose="020B0604020202020204" pitchFamily="34" charset="0"/>
                  <a:ea typeface="宋体" panose="02010600030101010101" pitchFamily="2" charset="-122"/>
                </a:defRPr>
              </a:lvl3pPr>
              <a:lvl4pPr marL="1600200" indent="-228600" defTabSz="457200">
                <a:defRPr b="1">
                  <a:solidFill>
                    <a:schemeClr val="tx1"/>
                  </a:solidFill>
                  <a:latin typeface="Arial" panose="020B0604020202020204" pitchFamily="34" charset="0"/>
                  <a:ea typeface="宋体" panose="02010600030101010101" pitchFamily="2" charset="-122"/>
                </a:defRPr>
              </a:lvl4pPr>
              <a:lvl5pPr marL="2057400" indent="-228600" defTabSz="457200">
                <a:defRPr b="1">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defRPr/>
              </a:pPr>
              <a:r>
                <a:rPr lang="zh-CN" altLang="en-US" sz="2400" dirty="0">
                  <a:solidFill>
                    <a:schemeClr val="bg1"/>
                  </a:solidFill>
                  <a:latin typeface="微软雅黑" panose="020B0503020204020204" pitchFamily="34" charset="-122"/>
                  <a:ea typeface="微软雅黑" panose="020B0503020204020204" pitchFamily="34" charset="-122"/>
                </a:rPr>
                <a:t>第二步</a:t>
              </a:r>
            </a:p>
          </p:txBody>
        </p:sp>
      </p:grpSp>
      <p:sp>
        <p:nvSpPr>
          <p:cNvPr id="16" name="任意多边形: 形状 1">
            <a:extLst/>
          </p:cNvPr>
          <p:cNvSpPr/>
          <p:nvPr/>
        </p:nvSpPr>
        <p:spPr>
          <a:xfrm>
            <a:off x="615950" y="4414838"/>
            <a:ext cx="4795838" cy="995362"/>
          </a:xfrm>
          <a:custGeom>
            <a:avLst/>
            <a:gdLst>
              <a:gd name="connsiteX0" fmla="*/ 0 w 7791450"/>
              <a:gd name="connsiteY0" fmla="*/ 3924300 h 4114800"/>
              <a:gd name="connsiteX1" fmla="*/ 3619500 w 7791450"/>
              <a:gd name="connsiteY1" fmla="*/ 2667000 h 4114800"/>
              <a:gd name="connsiteX2" fmla="*/ 6096000 w 7791450"/>
              <a:gd name="connsiteY2" fmla="*/ 933450 h 4114800"/>
              <a:gd name="connsiteX3" fmla="*/ 4991100 w 7791450"/>
              <a:gd name="connsiteY3" fmla="*/ 1009650 h 4114800"/>
              <a:gd name="connsiteX4" fmla="*/ 7181850 w 7791450"/>
              <a:gd name="connsiteY4" fmla="*/ 0 h 4114800"/>
              <a:gd name="connsiteX5" fmla="*/ 7791450 w 7791450"/>
              <a:gd name="connsiteY5" fmla="*/ 1238250 h 4114800"/>
              <a:gd name="connsiteX6" fmla="*/ 7143750 w 7791450"/>
              <a:gd name="connsiteY6" fmla="*/ 895350 h 4114800"/>
              <a:gd name="connsiteX7" fmla="*/ 5391150 w 7791450"/>
              <a:gd name="connsiteY7" fmla="*/ 2781300 h 4114800"/>
              <a:gd name="connsiteX8" fmla="*/ 3448050 w 7791450"/>
              <a:gd name="connsiteY8" fmla="*/ 4114800 h 4114800"/>
              <a:gd name="connsiteX0" fmla="*/ 0 w 7791450"/>
              <a:gd name="connsiteY0" fmla="*/ 3924300 h 4267200"/>
              <a:gd name="connsiteX1" fmla="*/ 3619500 w 7791450"/>
              <a:gd name="connsiteY1" fmla="*/ 2667000 h 4267200"/>
              <a:gd name="connsiteX2" fmla="*/ 6096000 w 7791450"/>
              <a:gd name="connsiteY2" fmla="*/ 933450 h 4267200"/>
              <a:gd name="connsiteX3" fmla="*/ 4991100 w 7791450"/>
              <a:gd name="connsiteY3" fmla="*/ 1009650 h 4267200"/>
              <a:gd name="connsiteX4" fmla="*/ 7181850 w 7791450"/>
              <a:gd name="connsiteY4" fmla="*/ 0 h 4267200"/>
              <a:gd name="connsiteX5" fmla="*/ 7791450 w 7791450"/>
              <a:gd name="connsiteY5" fmla="*/ 1238250 h 4267200"/>
              <a:gd name="connsiteX6" fmla="*/ 7143750 w 7791450"/>
              <a:gd name="connsiteY6" fmla="*/ 895350 h 4267200"/>
              <a:gd name="connsiteX7" fmla="*/ 5391150 w 7791450"/>
              <a:gd name="connsiteY7" fmla="*/ 2781300 h 4267200"/>
              <a:gd name="connsiteX8" fmla="*/ 3143250 w 7791450"/>
              <a:gd name="connsiteY8" fmla="*/ 4267200 h 4267200"/>
              <a:gd name="connsiteX0" fmla="*/ 0 w 7791450"/>
              <a:gd name="connsiteY0" fmla="*/ 3924300 h 4267200"/>
              <a:gd name="connsiteX1" fmla="*/ 3619500 w 7791450"/>
              <a:gd name="connsiteY1" fmla="*/ 2667000 h 4267200"/>
              <a:gd name="connsiteX2" fmla="*/ 6096000 w 7791450"/>
              <a:gd name="connsiteY2" fmla="*/ 933450 h 4267200"/>
              <a:gd name="connsiteX3" fmla="*/ 4991100 w 7791450"/>
              <a:gd name="connsiteY3" fmla="*/ 1009650 h 4267200"/>
              <a:gd name="connsiteX4" fmla="*/ 7181850 w 7791450"/>
              <a:gd name="connsiteY4" fmla="*/ 0 h 4267200"/>
              <a:gd name="connsiteX5" fmla="*/ 7791450 w 7791450"/>
              <a:gd name="connsiteY5" fmla="*/ 1238250 h 4267200"/>
              <a:gd name="connsiteX6" fmla="*/ 7143750 w 7791450"/>
              <a:gd name="connsiteY6" fmla="*/ 895350 h 4267200"/>
              <a:gd name="connsiteX7" fmla="*/ 5314950 w 7791450"/>
              <a:gd name="connsiteY7" fmla="*/ 2647950 h 4267200"/>
              <a:gd name="connsiteX8" fmla="*/ 3143250 w 7791450"/>
              <a:gd name="connsiteY8" fmla="*/ 4267200 h 4267200"/>
              <a:gd name="connsiteX0" fmla="*/ 0 w 7791450"/>
              <a:gd name="connsiteY0" fmla="*/ 3924300 h 4267200"/>
              <a:gd name="connsiteX1" fmla="*/ 3619500 w 7791450"/>
              <a:gd name="connsiteY1" fmla="*/ 2667000 h 4267200"/>
              <a:gd name="connsiteX2" fmla="*/ 6096000 w 7791450"/>
              <a:gd name="connsiteY2" fmla="*/ 933450 h 4267200"/>
              <a:gd name="connsiteX3" fmla="*/ 4991100 w 7791450"/>
              <a:gd name="connsiteY3" fmla="*/ 1009650 h 4267200"/>
              <a:gd name="connsiteX4" fmla="*/ 7181850 w 7791450"/>
              <a:gd name="connsiteY4" fmla="*/ 0 h 4267200"/>
              <a:gd name="connsiteX5" fmla="*/ 7791450 w 7791450"/>
              <a:gd name="connsiteY5" fmla="*/ 1238250 h 4267200"/>
              <a:gd name="connsiteX6" fmla="*/ 7048500 w 7791450"/>
              <a:gd name="connsiteY6" fmla="*/ 1028700 h 4267200"/>
              <a:gd name="connsiteX7" fmla="*/ 5314950 w 7791450"/>
              <a:gd name="connsiteY7" fmla="*/ 2647950 h 4267200"/>
              <a:gd name="connsiteX8" fmla="*/ 3143250 w 7791450"/>
              <a:gd name="connsiteY8" fmla="*/ 4267200 h 4267200"/>
              <a:gd name="connsiteX0" fmla="*/ 0 w 7829550"/>
              <a:gd name="connsiteY0" fmla="*/ 3924300 h 4267200"/>
              <a:gd name="connsiteX1" fmla="*/ 3619500 w 7829550"/>
              <a:gd name="connsiteY1" fmla="*/ 2667000 h 4267200"/>
              <a:gd name="connsiteX2" fmla="*/ 6096000 w 7829550"/>
              <a:gd name="connsiteY2" fmla="*/ 933450 h 4267200"/>
              <a:gd name="connsiteX3" fmla="*/ 4991100 w 7829550"/>
              <a:gd name="connsiteY3" fmla="*/ 1009650 h 4267200"/>
              <a:gd name="connsiteX4" fmla="*/ 7181850 w 7829550"/>
              <a:gd name="connsiteY4" fmla="*/ 0 h 4267200"/>
              <a:gd name="connsiteX5" fmla="*/ 7829550 w 7829550"/>
              <a:gd name="connsiteY5" fmla="*/ 1390650 h 4267200"/>
              <a:gd name="connsiteX6" fmla="*/ 7048500 w 7829550"/>
              <a:gd name="connsiteY6" fmla="*/ 1028700 h 4267200"/>
              <a:gd name="connsiteX7" fmla="*/ 5314950 w 7829550"/>
              <a:gd name="connsiteY7" fmla="*/ 2647950 h 4267200"/>
              <a:gd name="connsiteX8" fmla="*/ 3143250 w 7829550"/>
              <a:gd name="connsiteY8" fmla="*/ 4267200 h 4267200"/>
              <a:gd name="connsiteX0" fmla="*/ 0 w 7829550"/>
              <a:gd name="connsiteY0" fmla="*/ 3886200 h 4229100"/>
              <a:gd name="connsiteX1" fmla="*/ 3619500 w 7829550"/>
              <a:gd name="connsiteY1" fmla="*/ 2628900 h 4229100"/>
              <a:gd name="connsiteX2" fmla="*/ 6096000 w 7829550"/>
              <a:gd name="connsiteY2" fmla="*/ 895350 h 4229100"/>
              <a:gd name="connsiteX3" fmla="*/ 4991100 w 7829550"/>
              <a:gd name="connsiteY3" fmla="*/ 971550 h 4229100"/>
              <a:gd name="connsiteX4" fmla="*/ 7315200 w 7829550"/>
              <a:gd name="connsiteY4" fmla="*/ 0 h 4229100"/>
              <a:gd name="connsiteX5" fmla="*/ 7829550 w 7829550"/>
              <a:gd name="connsiteY5" fmla="*/ 1352550 h 4229100"/>
              <a:gd name="connsiteX6" fmla="*/ 7048500 w 7829550"/>
              <a:gd name="connsiteY6" fmla="*/ 990600 h 4229100"/>
              <a:gd name="connsiteX7" fmla="*/ 5314950 w 7829550"/>
              <a:gd name="connsiteY7" fmla="*/ 2609850 h 4229100"/>
              <a:gd name="connsiteX8" fmla="*/ 3143250 w 7829550"/>
              <a:gd name="connsiteY8" fmla="*/ 4229100 h 4229100"/>
              <a:gd name="connsiteX0" fmla="*/ 0 w 7829550"/>
              <a:gd name="connsiteY0" fmla="*/ 3886200 h 4229100"/>
              <a:gd name="connsiteX1" fmla="*/ 3619500 w 7829550"/>
              <a:gd name="connsiteY1" fmla="*/ 2628900 h 4229100"/>
              <a:gd name="connsiteX2" fmla="*/ 6096000 w 7829550"/>
              <a:gd name="connsiteY2" fmla="*/ 895350 h 4229100"/>
              <a:gd name="connsiteX3" fmla="*/ 4991100 w 7829550"/>
              <a:gd name="connsiteY3" fmla="*/ 971550 h 4229100"/>
              <a:gd name="connsiteX4" fmla="*/ 7315200 w 7829550"/>
              <a:gd name="connsiteY4" fmla="*/ 0 h 4229100"/>
              <a:gd name="connsiteX5" fmla="*/ 7829550 w 7829550"/>
              <a:gd name="connsiteY5" fmla="*/ 1352550 h 4229100"/>
              <a:gd name="connsiteX6" fmla="*/ 7048500 w 7829550"/>
              <a:gd name="connsiteY6" fmla="*/ 990600 h 4229100"/>
              <a:gd name="connsiteX7" fmla="*/ 5314950 w 7829550"/>
              <a:gd name="connsiteY7" fmla="*/ 2609850 h 4229100"/>
              <a:gd name="connsiteX8" fmla="*/ 2400300 w 7829550"/>
              <a:gd name="connsiteY8" fmla="*/ 4229100 h 4229100"/>
              <a:gd name="connsiteX0" fmla="*/ 0 w 7829550"/>
              <a:gd name="connsiteY0" fmla="*/ 3886200 h 4305300"/>
              <a:gd name="connsiteX1" fmla="*/ 3619500 w 7829550"/>
              <a:gd name="connsiteY1" fmla="*/ 2628900 h 4305300"/>
              <a:gd name="connsiteX2" fmla="*/ 6096000 w 7829550"/>
              <a:gd name="connsiteY2" fmla="*/ 895350 h 4305300"/>
              <a:gd name="connsiteX3" fmla="*/ 4991100 w 7829550"/>
              <a:gd name="connsiteY3" fmla="*/ 971550 h 4305300"/>
              <a:gd name="connsiteX4" fmla="*/ 7315200 w 7829550"/>
              <a:gd name="connsiteY4" fmla="*/ 0 h 4305300"/>
              <a:gd name="connsiteX5" fmla="*/ 7829550 w 7829550"/>
              <a:gd name="connsiteY5" fmla="*/ 1352550 h 4305300"/>
              <a:gd name="connsiteX6" fmla="*/ 7048500 w 7829550"/>
              <a:gd name="connsiteY6" fmla="*/ 990600 h 4305300"/>
              <a:gd name="connsiteX7" fmla="*/ 5314950 w 7829550"/>
              <a:gd name="connsiteY7" fmla="*/ 2609850 h 4305300"/>
              <a:gd name="connsiteX8" fmla="*/ 2800350 w 7829550"/>
              <a:gd name="connsiteY8" fmla="*/ 4305300 h 4305300"/>
              <a:gd name="connsiteX0" fmla="*/ 0 w 7772400"/>
              <a:gd name="connsiteY0" fmla="*/ 4267200 h 4305300"/>
              <a:gd name="connsiteX1" fmla="*/ 3562350 w 7772400"/>
              <a:gd name="connsiteY1" fmla="*/ 2628900 h 4305300"/>
              <a:gd name="connsiteX2" fmla="*/ 6038850 w 7772400"/>
              <a:gd name="connsiteY2" fmla="*/ 895350 h 4305300"/>
              <a:gd name="connsiteX3" fmla="*/ 4933950 w 7772400"/>
              <a:gd name="connsiteY3" fmla="*/ 971550 h 4305300"/>
              <a:gd name="connsiteX4" fmla="*/ 7258050 w 7772400"/>
              <a:gd name="connsiteY4" fmla="*/ 0 h 4305300"/>
              <a:gd name="connsiteX5" fmla="*/ 7772400 w 7772400"/>
              <a:gd name="connsiteY5" fmla="*/ 1352550 h 4305300"/>
              <a:gd name="connsiteX6" fmla="*/ 6991350 w 7772400"/>
              <a:gd name="connsiteY6" fmla="*/ 990600 h 4305300"/>
              <a:gd name="connsiteX7" fmla="*/ 5257800 w 7772400"/>
              <a:gd name="connsiteY7" fmla="*/ 2609850 h 4305300"/>
              <a:gd name="connsiteX8" fmla="*/ 2743200 w 7772400"/>
              <a:gd name="connsiteY8" fmla="*/ 4305300 h 4305300"/>
              <a:gd name="connsiteX0" fmla="*/ 0 w 7772400"/>
              <a:gd name="connsiteY0" fmla="*/ 4210050 h 4305300"/>
              <a:gd name="connsiteX1" fmla="*/ 3562350 w 7772400"/>
              <a:gd name="connsiteY1" fmla="*/ 2628900 h 4305300"/>
              <a:gd name="connsiteX2" fmla="*/ 6038850 w 7772400"/>
              <a:gd name="connsiteY2" fmla="*/ 895350 h 4305300"/>
              <a:gd name="connsiteX3" fmla="*/ 4933950 w 7772400"/>
              <a:gd name="connsiteY3" fmla="*/ 971550 h 4305300"/>
              <a:gd name="connsiteX4" fmla="*/ 7258050 w 7772400"/>
              <a:gd name="connsiteY4" fmla="*/ 0 h 4305300"/>
              <a:gd name="connsiteX5" fmla="*/ 7772400 w 7772400"/>
              <a:gd name="connsiteY5" fmla="*/ 1352550 h 4305300"/>
              <a:gd name="connsiteX6" fmla="*/ 6991350 w 7772400"/>
              <a:gd name="connsiteY6" fmla="*/ 990600 h 4305300"/>
              <a:gd name="connsiteX7" fmla="*/ 5257800 w 7772400"/>
              <a:gd name="connsiteY7" fmla="*/ 2609850 h 4305300"/>
              <a:gd name="connsiteX8" fmla="*/ 2743200 w 7772400"/>
              <a:gd name="connsiteY8" fmla="*/ 4305300 h 4305300"/>
              <a:gd name="connsiteX0" fmla="*/ 0 w 7772400"/>
              <a:gd name="connsiteY0" fmla="*/ 4210050 h 4305300"/>
              <a:gd name="connsiteX1" fmla="*/ 3638550 w 7772400"/>
              <a:gd name="connsiteY1" fmla="*/ 2552700 h 4305300"/>
              <a:gd name="connsiteX2" fmla="*/ 6038850 w 7772400"/>
              <a:gd name="connsiteY2" fmla="*/ 895350 h 4305300"/>
              <a:gd name="connsiteX3" fmla="*/ 4933950 w 7772400"/>
              <a:gd name="connsiteY3" fmla="*/ 971550 h 4305300"/>
              <a:gd name="connsiteX4" fmla="*/ 7258050 w 7772400"/>
              <a:gd name="connsiteY4" fmla="*/ 0 h 4305300"/>
              <a:gd name="connsiteX5" fmla="*/ 7772400 w 7772400"/>
              <a:gd name="connsiteY5" fmla="*/ 1352550 h 4305300"/>
              <a:gd name="connsiteX6" fmla="*/ 6991350 w 7772400"/>
              <a:gd name="connsiteY6" fmla="*/ 990600 h 4305300"/>
              <a:gd name="connsiteX7" fmla="*/ 5257800 w 7772400"/>
              <a:gd name="connsiteY7" fmla="*/ 2609850 h 4305300"/>
              <a:gd name="connsiteX8" fmla="*/ 2743200 w 7772400"/>
              <a:gd name="connsiteY8" fmla="*/ 4305300 h 4305300"/>
              <a:gd name="connsiteX0" fmla="*/ 0 w 7943850"/>
              <a:gd name="connsiteY0" fmla="*/ 4076700 h 4305300"/>
              <a:gd name="connsiteX1" fmla="*/ 3810000 w 7943850"/>
              <a:gd name="connsiteY1" fmla="*/ 2552700 h 4305300"/>
              <a:gd name="connsiteX2" fmla="*/ 6210300 w 7943850"/>
              <a:gd name="connsiteY2" fmla="*/ 895350 h 4305300"/>
              <a:gd name="connsiteX3" fmla="*/ 5105400 w 7943850"/>
              <a:gd name="connsiteY3" fmla="*/ 971550 h 4305300"/>
              <a:gd name="connsiteX4" fmla="*/ 7429500 w 7943850"/>
              <a:gd name="connsiteY4" fmla="*/ 0 h 4305300"/>
              <a:gd name="connsiteX5" fmla="*/ 7943850 w 7943850"/>
              <a:gd name="connsiteY5" fmla="*/ 1352550 h 4305300"/>
              <a:gd name="connsiteX6" fmla="*/ 7162800 w 7943850"/>
              <a:gd name="connsiteY6" fmla="*/ 990600 h 4305300"/>
              <a:gd name="connsiteX7" fmla="*/ 5429250 w 7943850"/>
              <a:gd name="connsiteY7" fmla="*/ 2609850 h 4305300"/>
              <a:gd name="connsiteX8" fmla="*/ 2914650 w 7943850"/>
              <a:gd name="connsiteY8" fmla="*/ 4305300 h 4305300"/>
              <a:gd name="connsiteX0" fmla="*/ 0 w 8324850"/>
              <a:gd name="connsiteY0" fmla="*/ 4343400 h 4343400"/>
              <a:gd name="connsiteX1" fmla="*/ 4191000 w 8324850"/>
              <a:gd name="connsiteY1" fmla="*/ 2552700 h 4343400"/>
              <a:gd name="connsiteX2" fmla="*/ 6591300 w 8324850"/>
              <a:gd name="connsiteY2" fmla="*/ 895350 h 4343400"/>
              <a:gd name="connsiteX3" fmla="*/ 5486400 w 8324850"/>
              <a:gd name="connsiteY3" fmla="*/ 971550 h 4343400"/>
              <a:gd name="connsiteX4" fmla="*/ 7810500 w 8324850"/>
              <a:gd name="connsiteY4" fmla="*/ 0 h 4343400"/>
              <a:gd name="connsiteX5" fmla="*/ 8324850 w 8324850"/>
              <a:gd name="connsiteY5" fmla="*/ 1352550 h 4343400"/>
              <a:gd name="connsiteX6" fmla="*/ 7543800 w 8324850"/>
              <a:gd name="connsiteY6" fmla="*/ 990600 h 4343400"/>
              <a:gd name="connsiteX7" fmla="*/ 5810250 w 8324850"/>
              <a:gd name="connsiteY7" fmla="*/ 2609850 h 4343400"/>
              <a:gd name="connsiteX8" fmla="*/ 3295650 w 8324850"/>
              <a:gd name="connsiteY8" fmla="*/ 4305300 h 4343400"/>
              <a:gd name="connsiteX0" fmla="*/ 0 w 8324850"/>
              <a:gd name="connsiteY0" fmla="*/ 4343400 h 4343400"/>
              <a:gd name="connsiteX1" fmla="*/ 4191000 w 8324850"/>
              <a:gd name="connsiteY1" fmla="*/ 2552700 h 4343400"/>
              <a:gd name="connsiteX2" fmla="*/ 6591300 w 8324850"/>
              <a:gd name="connsiteY2" fmla="*/ 895350 h 4343400"/>
              <a:gd name="connsiteX3" fmla="*/ 5486400 w 8324850"/>
              <a:gd name="connsiteY3" fmla="*/ 971550 h 4343400"/>
              <a:gd name="connsiteX4" fmla="*/ 7810500 w 8324850"/>
              <a:gd name="connsiteY4" fmla="*/ 0 h 4343400"/>
              <a:gd name="connsiteX5" fmla="*/ 8324850 w 8324850"/>
              <a:gd name="connsiteY5" fmla="*/ 1352550 h 4343400"/>
              <a:gd name="connsiteX6" fmla="*/ 7543800 w 8324850"/>
              <a:gd name="connsiteY6" fmla="*/ 990600 h 4343400"/>
              <a:gd name="connsiteX7" fmla="*/ 5810250 w 8324850"/>
              <a:gd name="connsiteY7" fmla="*/ 2609850 h 4343400"/>
              <a:gd name="connsiteX8" fmla="*/ 3295650 w 8324850"/>
              <a:gd name="connsiteY8" fmla="*/ 4305300 h 4343400"/>
              <a:gd name="connsiteX0" fmla="*/ 0 w 8324850"/>
              <a:gd name="connsiteY0" fmla="*/ 4343400 h 4343400"/>
              <a:gd name="connsiteX1" fmla="*/ 4419600 w 8324850"/>
              <a:gd name="connsiteY1" fmla="*/ 2571750 h 4343400"/>
              <a:gd name="connsiteX2" fmla="*/ 6591300 w 8324850"/>
              <a:gd name="connsiteY2" fmla="*/ 895350 h 4343400"/>
              <a:gd name="connsiteX3" fmla="*/ 5486400 w 8324850"/>
              <a:gd name="connsiteY3" fmla="*/ 971550 h 4343400"/>
              <a:gd name="connsiteX4" fmla="*/ 7810500 w 8324850"/>
              <a:gd name="connsiteY4" fmla="*/ 0 h 4343400"/>
              <a:gd name="connsiteX5" fmla="*/ 8324850 w 8324850"/>
              <a:gd name="connsiteY5" fmla="*/ 1352550 h 4343400"/>
              <a:gd name="connsiteX6" fmla="*/ 7543800 w 8324850"/>
              <a:gd name="connsiteY6" fmla="*/ 990600 h 4343400"/>
              <a:gd name="connsiteX7" fmla="*/ 5810250 w 8324850"/>
              <a:gd name="connsiteY7" fmla="*/ 2609850 h 4343400"/>
              <a:gd name="connsiteX8" fmla="*/ 3295650 w 8324850"/>
              <a:gd name="connsiteY8" fmla="*/ 43053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4850" h="4343400">
                <a:moveTo>
                  <a:pt x="0" y="4343400"/>
                </a:moveTo>
                <a:cubicBezTo>
                  <a:pt x="1549400" y="3765550"/>
                  <a:pt x="3022600" y="3168650"/>
                  <a:pt x="4419600" y="2571750"/>
                </a:cubicBezTo>
                <a:lnTo>
                  <a:pt x="6591300" y="895350"/>
                </a:lnTo>
                <a:lnTo>
                  <a:pt x="5486400" y="971550"/>
                </a:lnTo>
                <a:lnTo>
                  <a:pt x="7810500" y="0"/>
                </a:lnTo>
                <a:lnTo>
                  <a:pt x="8324850" y="1352550"/>
                </a:lnTo>
                <a:lnTo>
                  <a:pt x="7543800" y="990600"/>
                </a:lnTo>
                <a:lnTo>
                  <a:pt x="5810250" y="2609850"/>
                </a:lnTo>
                <a:lnTo>
                  <a:pt x="3295650" y="430530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7" name="组合 16"/>
          <p:cNvGrpSpPr>
            <a:grpSpLocks/>
          </p:cNvGrpSpPr>
          <p:nvPr/>
        </p:nvGrpSpPr>
        <p:grpSpPr bwMode="auto">
          <a:xfrm>
            <a:off x="633467" y="2855058"/>
            <a:ext cx="2717750" cy="1629867"/>
            <a:chOff x="1950182" y="4150796"/>
            <a:chExt cx="3363049" cy="2172656"/>
          </a:xfrm>
          <a:solidFill>
            <a:schemeClr val="accent1">
              <a:lumMod val="40000"/>
              <a:lumOff val="60000"/>
            </a:schemeClr>
          </a:solidFill>
        </p:grpSpPr>
        <p:grpSp>
          <p:nvGrpSpPr>
            <p:cNvPr id="144395" name="组合 17"/>
            <p:cNvGrpSpPr>
              <a:grpSpLocks/>
            </p:cNvGrpSpPr>
            <p:nvPr/>
          </p:nvGrpSpPr>
          <p:grpSpPr bwMode="auto">
            <a:xfrm>
              <a:off x="1950182" y="4150796"/>
              <a:ext cx="3363049" cy="2172656"/>
              <a:chOff x="1950182" y="4150796"/>
              <a:chExt cx="3363049" cy="2172656"/>
            </a:xfrm>
            <a:grpFill/>
          </p:grpSpPr>
          <p:grpSp>
            <p:nvGrpSpPr>
              <p:cNvPr id="20" name="组合 19">
                <a:extLst/>
              </p:cNvPr>
              <p:cNvGrpSpPr/>
              <p:nvPr/>
            </p:nvGrpSpPr>
            <p:grpSpPr>
              <a:xfrm>
                <a:off x="1950182" y="4150796"/>
                <a:ext cx="3363049" cy="2172656"/>
                <a:chOff x="4403725" y="3979346"/>
                <a:chExt cx="3363049" cy="2172656"/>
              </a:xfrm>
              <a:grpFill/>
              <a:effectLst>
                <a:outerShdw blurRad="254000" dir="13500000" sy="23000" kx="1200000" algn="br" rotWithShape="0">
                  <a:prstClr val="black">
                    <a:alpha val="20000"/>
                  </a:prstClr>
                </a:outerShdw>
              </a:effectLst>
            </p:grpSpPr>
            <p:sp>
              <p:nvSpPr>
                <p:cNvPr id="23" name="矩形 22">
                  <a:extLst/>
                </p:cNvPr>
                <p:cNvSpPr/>
                <p:nvPr/>
              </p:nvSpPr>
              <p:spPr>
                <a:xfrm>
                  <a:off x="4406565" y="4301786"/>
                  <a:ext cx="3360209" cy="18502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24" name="直接连接符 23">
                  <a:extLst/>
                </p:cNvPr>
                <p:cNvCxnSpPr>
                  <a:cxnSpLocks/>
                </p:cNvCxnSpPr>
                <p:nvPr/>
              </p:nvCxnSpPr>
              <p:spPr>
                <a:xfrm>
                  <a:off x="4403725" y="4301785"/>
                  <a:ext cx="3360208" cy="0"/>
                </a:xfrm>
                <a:prstGeom prst="line">
                  <a:avLst/>
                </a:prstGeom>
                <a:grpFill/>
                <a:ln w="38100">
                  <a:solidFill>
                    <a:srgbClr val="D75F0B"/>
                  </a:solidFill>
                </a:ln>
              </p:spPr>
              <p:style>
                <a:lnRef idx="1">
                  <a:schemeClr val="accent1"/>
                </a:lnRef>
                <a:fillRef idx="0">
                  <a:schemeClr val="accent1"/>
                </a:fillRef>
                <a:effectRef idx="0">
                  <a:schemeClr val="accent1"/>
                </a:effectRef>
                <a:fontRef idx="minor">
                  <a:schemeClr val="tx1"/>
                </a:fontRef>
              </p:style>
            </p:cxnSp>
            <p:sp>
              <p:nvSpPr>
                <p:cNvPr id="25" name="矩形: 圆角 47">
                  <a:extLst/>
                </p:cNvPr>
                <p:cNvSpPr/>
                <p:nvPr/>
              </p:nvSpPr>
              <p:spPr>
                <a:xfrm>
                  <a:off x="5214472" y="3979346"/>
                  <a:ext cx="1744396" cy="593739"/>
                </a:xfrm>
                <a:prstGeom prst="roundRect">
                  <a:avLst>
                    <a:gd name="adj" fmla="val 72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144398" name="矩形 20"/>
              <p:cNvSpPr>
                <a:spLocks noChangeArrowheads="1"/>
              </p:cNvSpPr>
              <p:nvPr/>
            </p:nvSpPr>
            <p:spPr bwMode="auto">
              <a:xfrm>
                <a:off x="2961490" y="5066974"/>
                <a:ext cx="1340432" cy="4616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b="1">
                    <a:solidFill>
                      <a:schemeClr val="tx1"/>
                    </a:solidFill>
                    <a:latin typeface="Arial" panose="020B0604020202020204" pitchFamily="34" charset="0"/>
                    <a:ea typeface="宋体" panose="02010600030101010101" pitchFamily="2" charset="-122"/>
                  </a:defRPr>
                </a:lvl1pPr>
                <a:lvl2pPr marL="742950" indent="-285750" defTabSz="457200">
                  <a:defRPr b="1">
                    <a:solidFill>
                      <a:schemeClr val="tx1"/>
                    </a:solidFill>
                    <a:latin typeface="Arial" panose="020B0604020202020204" pitchFamily="34" charset="0"/>
                    <a:ea typeface="宋体" panose="02010600030101010101" pitchFamily="2" charset="-122"/>
                  </a:defRPr>
                </a:lvl2pPr>
                <a:lvl3pPr marL="1143000" indent="-228600" defTabSz="457200">
                  <a:defRPr b="1">
                    <a:solidFill>
                      <a:schemeClr val="tx1"/>
                    </a:solidFill>
                    <a:latin typeface="Arial" panose="020B0604020202020204" pitchFamily="34" charset="0"/>
                    <a:ea typeface="宋体" panose="02010600030101010101" pitchFamily="2" charset="-122"/>
                  </a:defRPr>
                </a:lvl3pPr>
                <a:lvl4pPr marL="1600200" indent="-228600" defTabSz="457200">
                  <a:defRPr b="1">
                    <a:solidFill>
                      <a:schemeClr val="tx1"/>
                    </a:solidFill>
                    <a:latin typeface="Arial" panose="020B0604020202020204" pitchFamily="34" charset="0"/>
                    <a:ea typeface="宋体" panose="02010600030101010101" pitchFamily="2" charset="-122"/>
                  </a:defRPr>
                </a:lvl4pPr>
                <a:lvl5pPr marL="2057400" indent="-228600" defTabSz="457200">
                  <a:defRPr b="1">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defRPr/>
                </a:pPr>
                <a:r>
                  <a:rPr lang="zh-CN" altLang="en-US" sz="2400">
                    <a:solidFill>
                      <a:srgbClr val="C00000"/>
                    </a:solidFill>
                    <a:latin typeface="微软雅黑" panose="020B0503020204020204" pitchFamily="34" charset="-122"/>
                    <a:ea typeface="微软雅黑" panose="020B0503020204020204" pitchFamily="34" charset="-122"/>
                  </a:rPr>
                  <a:t> </a:t>
                </a:r>
                <a:r>
                  <a:rPr lang="en-US" altLang="zh-CN" sz="2400">
                    <a:solidFill>
                      <a:srgbClr val="C00000"/>
                    </a:solidFill>
                    <a:latin typeface="微软雅黑" panose="020B0503020204020204" pitchFamily="34" charset="-122"/>
                    <a:ea typeface="微软雅黑" panose="020B0503020204020204" pitchFamily="34" charset="-122"/>
                  </a:rPr>
                  <a:t>2035</a:t>
                </a:r>
                <a:r>
                  <a:rPr lang="zh-CN" altLang="en-US" sz="2400">
                    <a:solidFill>
                      <a:srgbClr val="C00000"/>
                    </a:solidFill>
                    <a:latin typeface="微软雅黑" panose="020B0503020204020204" pitchFamily="34" charset="-122"/>
                    <a:ea typeface="微软雅黑" panose="020B0503020204020204" pitchFamily="34" charset="-122"/>
                  </a:rPr>
                  <a:t>年</a:t>
                </a:r>
              </a:p>
            </p:txBody>
          </p:sp>
          <p:sp>
            <p:nvSpPr>
              <p:cNvPr id="22" name="矩形 21">
                <a:extLst/>
              </p:cNvPr>
              <p:cNvSpPr/>
              <p:nvPr/>
            </p:nvSpPr>
            <p:spPr>
              <a:xfrm>
                <a:off x="2269338" y="5610871"/>
                <a:ext cx="2724737" cy="369780"/>
              </a:xfrm>
              <a:prstGeom prst="rect">
                <a:avLst/>
              </a:prstGeom>
              <a:grpFill/>
            </p:spPr>
            <p:txBody>
              <a:bodyPr wrap="none">
                <a:spAutoFit/>
              </a:bodyPr>
              <a:lstStyle/>
              <a:p>
                <a:pPr algn="ctr" defTabSz="457200">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基本实现社会主义现代化</a:t>
                </a:r>
              </a:p>
            </p:txBody>
          </p:sp>
        </p:grpSp>
        <p:sp>
          <p:nvSpPr>
            <p:cNvPr id="144396" name="矩形 18"/>
            <p:cNvSpPr>
              <a:spLocks noChangeArrowheads="1"/>
            </p:cNvSpPr>
            <p:nvPr/>
          </p:nvSpPr>
          <p:spPr bwMode="auto">
            <a:xfrm>
              <a:off x="3077708" y="4253073"/>
              <a:ext cx="1107996" cy="4616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b="1">
                  <a:solidFill>
                    <a:schemeClr val="tx1"/>
                  </a:solidFill>
                  <a:latin typeface="Arial" panose="020B0604020202020204" pitchFamily="34" charset="0"/>
                  <a:ea typeface="宋体" panose="02010600030101010101" pitchFamily="2" charset="-122"/>
                </a:defRPr>
              </a:lvl1pPr>
              <a:lvl2pPr marL="742950" indent="-285750" defTabSz="457200">
                <a:defRPr b="1">
                  <a:solidFill>
                    <a:schemeClr val="tx1"/>
                  </a:solidFill>
                  <a:latin typeface="Arial" panose="020B0604020202020204" pitchFamily="34" charset="0"/>
                  <a:ea typeface="宋体" panose="02010600030101010101" pitchFamily="2" charset="-122"/>
                </a:defRPr>
              </a:lvl2pPr>
              <a:lvl3pPr marL="1143000" indent="-228600" defTabSz="457200">
                <a:defRPr b="1">
                  <a:solidFill>
                    <a:schemeClr val="tx1"/>
                  </a:solidFill>
                  <a:latin typeface="Arial" panose="020B0604020202020204" pitchFamily="34" charset="0"/>
                  <a:ea typeface="宋体" panose="02010600030101010101" pitchFamily="2" charset="-122"/>
                </a:defRPr>
              </a:lvl3pPr>
              <a:lvl4pPr marL="1600200" indent="-228600" defTabSz="457200">
                <a:defRPr b="1">
                  <a:solidFill>
                    <a:schemeClr val="tx1"/>
                  </a:solidFill>
                  <a:latin typeface="Arial" panose="020B0604020202020204" pitchFamily="34" charset="0"/>
                  <a:ea typeface="宋体" panose="02010600030101010101" pitchFamily="2" charset="-122"/>
                </a:defRPr>
              </a:lvl4pPr>
              <a:lvl5pPr marL="2057400" indent="-228600" defTabSz="457200">
                <a:defRPr b="1">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defRPr/>
              </a:pPr>
              <a:r>
                <a:rPr lang="zh-CN" altLang="en-US" sz="2400">
                  <a:solidFill>
                    <a:schemeClr val="bg1"/>
                  </a:solidFill>
                  <a:latin typeface="微软雅黑" panose="020B0503020204020204" pitchFamily="34" charset="-122"/>
                  <a:ea typeface="微软雅黑" panose="020B0503020204020204" pitchFamily="34" charset="-122"/>
                </a:rPr>
                <a:t>第一步</a:t>
              </a:r>
            </a:p>
          </p:txBody>
        </p:sp>
      </p:grpSp>
      <p:sp>
        <p:nvSpPr>
          <p:cNvPr id="26" name="矩形 25">
            <a:extLst/>
          </p:cNvPr>
          <p:cNvSpPr/>
          <p:nvPr/>
        </p:nvSpPr>
        <p:spPr>
          <a:xfrm>
            <a:off x="103188" y="1327150"/>
            <a:ext cx="4826000" cy="1200150"/>
          </a:xfrm>
          <a:prstGeom prst="rect">
            <a:avLst/>
          </a:prstGeom>
        </p:spPr>
        <p:txBody>
          <a:bodyPr wrap="none">
            <a:spAutoFit/>
          </a:bodyPr>
          <a:lstStyle/>
          <a:p>
            <a:pPr algn="ctr">
              <a:lnSpc>
                <a:spcPct val="150000"/>
              </a:lnSpc>
              <a:defRPr/>
            </a:pPr>
            <a:r>
              <a:rPr lang="zh-CN" altLang="en-US" sz="2400" dirty="0">
                <a:solidFill>
                  <a:schemeClr val="tx1">
                    <a:lumMod val="85000"/>
                    <a:lumOff val="15000"/>
                  </a:schemeClr>
                </a:solidFill>
                <a:latin typeface="华文中宋" panose="02010600040101010101" pitchFamily="2" charset="-122"/>
                <a:ea typeface="华文中宋" panose="02010600040101010101" pitchFamily="2" charset="-122"/>
              </a:rPr>
              <a:t>在全面建成小康社会的基础</a:t>
            </a:r>
            <a:endParaRPr lang="en-US" altLang="zh-CN" sz="2400" dirty="0">
              <a:solidFill>
                <a:schemeClr val="tx1">
                  <a:lumMod val="85000"/>
                  <a:lumOff val="15000"/>
                </a:schemeClr>
              </a:solidFill>
              <a:latin typeface="华文中宋" panose="02010600040101010101" pitchFamily="2" charset="-122"/>
              <a:ea typeface="华文中宋" panose="02010600040101010101" pitchFamily="2" charset="-122"/>
            </a:endParaRPr>
          </a:p>
          <a:p>
            <a:pPr algn="ctr">
              <a:lnSpc>
                <a:spcPct val="150000"/>
              </a:lnSpc>
              <a:defRPr/>
            </a:pPr>
            <a:r>
              <a:rPr lang="zh-CN" altLang="en-US" sz="2400" dirty="0">
                <a:solidFill>
                  <a:schemeClr val="tx1">
                    <a:lumMod val="85000"/>
                    <a:lumOff val="15000"/>
                  </a:schemeClr>
                </a:solidFill>
                <a:latin typeface="华文中宋" panose="02010600040101010101" pitchFamily="2" charset="-122"/>
                <a:ea typeface="华文中宋" panose="02010600040101010101" pitchFamily="2" charset="-122"/>
              </a:rPr>
              <a:t>分两步走建成社会主义现代化强国</a:t>
            </a:r>
          </a:p>
        </p:txBody>
      </p:sp>
      <p:sp useBgFill="1">
        <p:nvSpPr>
          <p:cNvPr id="27" name="矩形 26"/>
          <p:cNvSpPr/>
          <p:nvPr/>
        </p:nvSpPr>
        <p:spPr>
          <a:xfrm>
            <a:off x="82550" y="139700"/>
            <a:ext cx="2998788" cy="719138"/>
          </a:xfrm>
          <a:prstGeom prst="rect">
            <a:avLst/>
          </a:prstGeom>
        </p:spPr>
        <p:txBody>
          <a:bodyPr>
            <a:spAutoFit/>
          </a:bodyPr>
          <a:lstStyle/>
          <a:p>
            <a:pPr indent="304800" algn="just">
              <a:lnSpc>
                <a:spcPct val="200000"/>
              </a:lnSpc>
              <a:spcAft>
                <a:spcPts val="0"/>
              </a:spcAft>
              <a:defRPr/>
            </a:pPr>
            <a:r>
              <a:rPr lang="zh-CN" altLang="en-US" sz="2400" kern="100" dirty="0">
                <a:latin typeface="华文中宋" panose="02010600040101010101" pitchFamily="2" charset="-122"/>
                <a:ea typeface="华文中宋" panose="02010600040101010101" pitchFamily="2" charset="-122"/>
                <a:cs typeface="Times New Roman" panose="02020603050405020304" pitchFamily="18" charset="0"/>
              </a:rPr>
              <a:t>新时代发展目标</a:t>
            </a:r>
            <a:endParaRPr lang="zh-CN" altLang="zh-CN" kern="1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8" name="文本框 19"/>
          <p:cNvSpPr txBox="1">
            <a:spLocks noChangeArrowheads="1"/>
          </p:cNvSpPr>
          <p:nvPr/>
        </p:nvSpPr>
        <p:spPr bwMode="auto">
          <a:xfrm>
            <a:off x="5692775" y="342900"/>
            <a:ext cx="3024188" cy="633413"/>
          </a:xfrm>
          <a:prstGeom prst="rect">
            <a:avLst/>
          </a:prstGeom>
          <a:solidFill>
            <a:schemeClr val="accent1">
              <a:lumMod val="60000"/>
              <a:lumOff val="40000"/>
            </a:schemeClr>
          </a:solidFill>
          <a:ln>
            <a:headEnd/>
            <a:tailEnd/>
          </a:ln>
        </p:spPr>
        <p:style>
          <a:lnRef idx="1">
            <a:schemeClr val="accent5"/>
          </a:lnRef>
          <a:fillRef idx="2">
            <a:schemeClr val="accent5"/>
          </a:fillRef>
          <a:effectRef idx="1">
            <a:schemeClr val="accent5"/>
          </a:effectRef>
          <a:fontRef idx="minor">
            <a:schemeClr val="dk1"/>
          </a:fontRef>
        </p:style>
        <p:txBody>
          <a:bodyPr>
            <a:spAutoFit/>
          </a:bodyPr>
          <a:lstStyle>
            <a:defPPr>
              <a:defRPr lang="zh-CN"/>
            </a:defPPr>
            <a:lvl1pPr algn="ctr" defTabSz="685800" eaLnBrk="1" hangingPunct="1">
              <a:spcBef>
                <a:spcPct val="20000"/>
              </a:spcBef>
              <a:buClr>
                <a:srgbClr val="E3E3FF"/>
              </a:buClr>
              <a:buSzPct val="70000"/>
              <a:defRPr sz="2800" kern="0">
                <a:solidFill>
                  <a:srgbClr val="FF0000"/>
                </a:solidFill>
                <a:latin typeface="华文中宋" panose="02010600040101010101" pitchFamily="2" charset="-122"/>
                <a:ea typeface="华文中宋" panose="02010600040101010101" pitchFamily="2" charset="-122"/>
              </a:defRPr>
            </a:lvl1pPr>
          </a:lstStyle>
          <a:p>
            <a:pPr>
              <a:defRPr/>
            </a:pPr>
            <a:r>
              <a:rPr lang="en-US" altLang="zh-CN" sz="1600" dirty="0">
                <a:solidFill>
                  <a:schemeClr val="tx1"/>
                </a:solidFill>
              </a:rPr>
              <a:t>2017</a:t>
            </a:r>
            <a:r>
              <a:rPr lang="zh-CN" altLang="en-US" sz="1600" dirty="0">
                <a:solidFill>
                  <a:schemeClr val="tx1"/>
                </a:solidFill>
              </a:rPr>
              <a:t>年  </a:t>
            </a:r>
            <a:r>
              <a:rPr lang="en-US" altLang="zh-CN" sz="1600" dirty="0">
                <a:solidFill>
                  <a:schemeClr val="tx1"/>
                </a:solidFill>
              </a:rPr>
              <a:t>82</a:t>
            </a:r>
            <a:r>
              <a:rPr lang="zh-CN" altLang="en-US" sz="1600" dirty="0">
                <a:solidFill>
                  <a:schemeClr val="tx1"/>
                </a:solidFill>
              </a:rPr>
              <a:t>万亿   </a:t>
            </a:r>
            <a:r>
              <a:rPr lang="en-US" altLang="zh-CN" sz="1600" dirty="0">
                <a:solidFill>
                  <a:schemeClr val="tx1"/>
                </a:solidFill>
              </a:rPr>
              <a:t>12</a:t>
            </a:r>
            <a:r>
              <a:rPr lang="zh-CN" altLang="en-US" sz="1600" dirty="0">
                <a:solidFill>
                  <a:schemeClr val="tx1"/>
                </a:solidFill>
              </a:rPr>
              <a:t>万亿       </a:t>
            </a:r>
            <a:r>
              <a:rPr lang="en-US" altLang="zh-CN" sz="1600" dirty="0">
                <a:solidFill>
                  <a:schemeClr val="tx1"/>
                </a:solidFill>
              </a:rPr>
              <a:t> </a:t>
            </a:r>
          </a:p>
          <a:p>
            <a:pPr>
              <a:defRPr/>
            </a:pPr>
            <a:r>
              <a:rPr lang="zh-CN" altLang="en-US" sz="1600" dirty="0">
                <a:solidFill>
                  <a:schemeClr val="tx1"/>
                </a:solidFill>
              </a:rPr>
              <a:t>人均</a:t>
            </a:r>
            <a:r>
              <a:rPr lang="en-US" altLang="zh-CN" sz="1600" dirty="0">
                <a:solidFill>
                  <a:schemeClr val="tx1"/>
                </a:solidFill>
              </a:rPr>
              <a:t>9000</a:t>
            </a:r>
          </a:p>
        </p:txBody>
      </p:sp>
      <p:sp>
        <p:nvSpPr>
          <p:cNvPr id="29" name="文本框 19"/>
          <p:cNvSpPr txBox="1">
            <a:spLocks noChangeArrowheads="1"/>
          </p:cNvSpPr>
          <p:nvPr/>
        </p:nvSpPr>
        <p:spPr bwMode="auto">
          <a:xfrm>
            <a:off x="5757863" y="1104900"/>
            <a:ext cx="2959100" cy="635000"/>
          </a:xfrm>
          <a:prstGeom prst="rect">
            <a:avLst/>
          </a:prstGeom>
          <a:solidFill>
            <a:schemeClr val="accent1">
              <a:lumMod val="60000"/>
              <a:lumOff val="40000"/>
            </a:schemeClr>
          </a:solidFill>
          <a:ln>
            <a:headEnd/>
            <a:tailEnd/>
          </a:ln>
        </p:spPr>
        <p:style>
          <a:lnRef idx="1">
            <a:schemeClr val="accent6"/>
          </a:lnRef>
          <a:fillRef idx="2">
            <a:schemeClr val="accent6"/>
          </a:fillRef>
          <a:effectRef idx="1">
            <a:schemeClr val="accent6"/>
          </a:effectRef>
          <a:fontRef idx="minor">
            <a:schemeClr val="dk1"/>
          </a:fontRef>
        </p:style>
        <p:txBody>
          <a:bodyPr>
            <a:spAutoFit/>
          </a:bodyPr>
          <a:lstStyle>
            <a:defPPr>
              <a:defRPr lang="zh-CN"/>
            </a:defPPr>
            <a:lvl1pPr algn="ctr" defTabSz="685800" eaLnBrk="1" hangingPunct="1">
              <a:spcBef>
                <a:spcPct val="20000"/>
              </a:spcBef>
              <a:buClr>
                <a:srgbClr val="E3E3FF"/>
              </a:buClr>
              <a:buSzPct val="70000"/>
              <a:defRPr sz="2800" kern="0">
                <a:solidFill>
                  <a:srgbClr val="FF0000"/>
                </a:solidFill>
                <a:latin typeface="华文中宋" panose="02010600040101010101" pitchFamily="2" charset="-122"/>
                <a:ea typeface="华文中宋" panose="02010600040101010101" pitchFamily="2" charset="-122"/>
              </a:defRPr>
            </a:lvl1pPr>
          </a:lstStyle>
          <a:p>
            <a:pPr>
              <a:defRPr/>
            </a:pPr>
            <a:r>
              <a:rPr lang="en-US" altLang="zh-CN" sz="1600" dirty="0">
                <a:solidFill>
                  <a:schemeClr val="tx1"/>
                </a:solidFill>
              </a:rPr>
              <a:t>    2020</a:t>
            </a:r>
            <a:r>
              <a:rPr lang="zh-CN" altLang="en-US" sz="1600" dirty="0">
                <a:solidFill>
                  <a:schemeClr val="tx1"/>
                </a:solidFill>
              </a:rPr>
              <a:t>年 　　 </a:t>
            </a:r>
            <a:r>
              <a:rPr lang="en-US" altLang="zh-CN" sz="1600" dirty="0">
                <a:solidFill>
                  <a:schemeClr val="tx1"/>
                </a:solidFill>
              </a:rPr>
              <a:t>90</a:t>
            </a:r>
            <a:r>
              <a:rPr lang="zh-CN" altLang="en-US" sz="1600" dirty="0">
                <a:solidFill>
                  <a:schemeClr val="tx1"/>
                </a:solidFill>
              </a:rPr>
              <a:t>万亿</a:t>
            </a:r>
            <a:endParaRPr lang="en-US" altLang="zh-CN" sz="1600" dirty="0">
              <a:solidFill>
                <a:schemeClr val="tx1"/>
              </a:solidFill>
            </a:endParaRPr>
          </a:p>
          <a:p>
            <a:pPr>
              <a:defRPr/>
            </a:pPr>
            <a:r>
              <a:rPr lang="zh-CN" altLang="en-US" sz="1600" dirty="0">
                <a:solidFill>
                  <a:schemeClr val="tx1"/>
                </a:solidFill>
              </a:rPr>
              <a:t>人均</a:t>
            </a:r>
            <a:r>
              <a:rPr lang="en-US" altLang="zh-CN" sz="1600" dirty="0">
                <a:solidFill>
                  <a:schemeClr val="tx1"/>
                </a:solidFill>
              </a:rPr>
              <a:t>10000</a:t>
            </a:r>
            <a:r>
              <a:rPr lang="zh-CN" altLang="en-US" sz="1600" dirty="0">
                <a:solidFill>
                  <a:schemeClr val="tx1"/>
                </a:solidFill>
              </a:rPr>
              <a:t>美元　　　　</a:t>
            </a:r>
            <a:r>
              <a:rPr lang="en-US" altLang="zh-CN" sz="1600" dirty="0">
                <a:solidFill>
                  <a:schemeClr val="tx1"/>
                </a:solidFill>
              </a:rPr>
              <a:t>6.5%</a:t>
            </a:r>
          </a:p>
        </p:txBody>
      </p:sp>
      <p:sp>
        <p:nvSpPr>
          <p:cNvPr id="30" name="文本框 19"/>
          <p:cNvSpPr txBox="1">
            <a:spLocks noChangeArrowheads="1"/>
          </p:cNvSpPr>
          <p:nvPr/>
        </p:nvSpPr>
        <p:spPr bwMode="auto">
          <a:xfrm>
            <a:off x="5848350" y="1962150"/>
            <a:ext cx="3157538" cy="633413"/>
          </a:xfrm>
          <a:prstGeom prst="rect">
            <a:avLst/>
          </a:prstGeom>
          <a:solidFill>
            <a:schemeClr val="accent1">
              <a:lumMod val="60000"/>
              <a:lumOff val="40000"/>
            </a:schemeClr>
          </a:solidFill>
          <a:ln>
            <a:headEnd/>
            <a:tailEnd/>
          </a:ln>
        </p:spPr>
        <p:style>
          <a:lnRef idx="1">
            <a:schemeClr val="accent2"/>
          </a:lnRef>
          <a:fillRef idx="2">
            <a:schemeClr val="accent2"/>
          </a:fillRef>
          <a:effectRef idx="1">
            <a:schemeClr val="accent2"/>
          </a:effectRef>
          <a:fontRef idx="minor">
            <a:schemeClr val="dk1"/>
          </a:fontRef>
        </p:style>
        <p:txBody>
          <a:bodyPr>
            <a:spAutoFit/>
          </a:bodyPr>
          <a:lstStyle>
            <a:defPPr>
              <a:defRPr lang="zh-CN"/>
            </a:defPPr>
            <a:lvl1pPr algn="ctr" defTabSz="685800" eaLnBrk="1" hangingPunct="1">
              <a:spcBef>
                <a:spcPct val="20000"/>
              </a:spcBef>
              <a:buClr>
                <a:srgbClr val="E3E3FF"/>
              </a:buClr>
              <a:buSzPct val="70000"/>
              <a:defRPr sz="2800" kern="0">
                <a:solidFill>
                  <a:srgbClr val="FF0000"/>
                </a:solidFill>
                <a:latin typeface="华文中宋" panose="02010600040101010101" pitchFamily="2" charset="-122"/>
                <a:ea typeface="华文中宋" panose="02010600040101010101" pitchFamily="2" charset="-122"/>
              </a:defRPr>
            </a:lvl1pPr>
          </a:lstStyle>
          <a:p>
            <a:pPr>
              <a:defRPr/>
            </a:pPr>
            <a:r>
              <a:rPr lang="en-US" altLang="zh-CN" sz="1600" dirty="0">
                <a:solidFill>
                  <a:schemeClr val="tx1"/>
                </a:solidFill>
              </a:rPr>
              <a:t>    2035</a:t>
            </a:r>
            <a:r>
              <a:rPr lang="zh-CN" altLang="en-US" sz="1600" dirty="0">
                <a:solidFill>
                  <a:schemeClr val="tx1"/>
                </a:solidFill>
              </a:rPr>
              <a:t>年  </a:t>
            </a:r>
            <a:r>
              <a:rPr lang="en-US" altLang="zh-CN" sz="1600" dirty="0">
                <a:solidFill>
                  <a:schemeClr val="tx1"/>
                </a:solidFill>
              </a:rPr>
              <a:t>43</a:t>
            </a:r>
            <a:r>
              <a:rPr lang="zh-CN" altLang="en-US" sz="1600" dirty="0">
                <a:solidFill>
                  <a:schemeClr val="tx1"/>
                </a:solidFill>
              </a:rPr>
              <a:t>万亿美元   </a:t>
            </a:r>
            <a:endParaRPr lang="en-US" altLang="zh-CN" sz="1600" dirty="0">
              <a:solidFill>
                <a:schemeClr val="tx1"/>
              </a:solidFill>
            </a:endParaRPr>
          </a:p>
          <a:p>
            <a:pPr>
              <a:defRPr/>
            </a:pPr>
            <a:r>
              <a:rPr lang="zh-CN" altLang="en-US" sz="1600" dirty="0">
                <a:solidFill>
                  <a:schemeClr val="tx1"/>
                </a:solidFill>
              </a:rPr>
              <a:t>人均</a:t>
            </a:r>
            <a:r>
              <a:rPr lang="en-US" altLang="zh-CN" sz="1600" dirty="0">
                <a:solidFill>
                  <a:schemeClr val="tx1"/>
                </a:solidFill>
              </a:rPr>
              <a:t>30000</a:t>
            </a:r>
            <a:r>
              <a:rPr lang="zh-CN" altLang="en-US" sz="1600" dirty="0">
                <a:solidFill>
                  <a:schemeClr val="tx1"/>
                </a:solidFill>
              </a:rPr>
              <a:t>美元　　　</a:t>
            </a:r>
            <a:r>
              <a:rPr lang="en-US" altLang="zh-CN" sz="1600" dirty="0">
                <a:solidFill>
                  <a:schemeClr val="tx1"/>
                </a:solidFill>
              </a:rPr>
              <a:t>5%</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par>
                                <p:cTn id="12" presetID="22" presetClass="entr" presetSubtype="1"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a:spLocks noChangeArrowheads="1"/>
          </p:cNvSpPr>
          <p:nvPr/>
        </p:nvSpPr>
        <p:spPr>
          <a:xfrm>
            <a:off x="827088" y="908050"/>
            <a:ext cx="4321175" cy="342900"/>
          </a:xfrm>
          <a:prstGeom prst="rect">
            <a:avLst/>
          </a:prstGeom>
          <a:solidFill>
            <a:schemeClr val="accent1">
              <a:lumMod val="60000"/>
              <a:lumOff val="40000"/>
            </a:schemeClr>
          </a:solidFill>
          <a:ln>
            <a:miter lim="800000"/>
            <a:headEnd/>
            <a:tailEnd/>
          </a:ln>
        </p:spPr>
        <p:txBody>
          <a:bodyPr>
            <a:spAutoFit/>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fontAlgn="auto">
              <a:spcBef>
                <a:spcPct val="20000"/>
              </a:spcBef>
              <a:spcAft>
                <a:spcPts val="0"/>
              </a:spcAft>
              <a:buClr>
                <a:srgbClr val="E3E3FF"/>
              </a:buClr>
              <a:buSzPct val="70000"/>
              <a:defRPr/>
            </a:pPr>
            <a:r>
              <a:rPr lang="en-US" altLang="zh-CN" sz="1800" kern="0">
                <a:latin typeface="华文中宋" panose="02010600040101010101" pitchFamily="2" charset="-122"/>
                <a:ea typeface="华文中宋" panose="02010600040101010101" pitchFamily="2" charset="-122"/>
                <a:cs typeface="+mn-cs"/>
              </a:rPr>
              <a:t>21</a:t>
            </a:r>
            <a:r>
              <a:rPr lang="zh-CN" altLang="en-US" sz="1800" kern="0">
                <a:latin typeface="华文中宋" panose="02010600040101010101" pitchFamily="2" charset="-122"/>
                <a:ea typeface="华文中宋" panose="02010600040101010101" pitchFamily="2" charset="-122"/>
                <a:cs typeface="+mn-cs"/>
              </a:rPr>
              <a:t>世纪中叶以前中美经济规模对比</a:t>
            </a:r>
            <a:endParaRPr lang="zh-CN" altLang="en-US" sz="1800" kern="0" dirty="0">
              <a:latin typeface="华文中宋" panose="02010600040101010101" pitchFamily="2" charset="-122"/>
              <a:ea typeface="华文中宋" panose="02010600040101010101" pitchFamily="2" charset="-122"/>
              <a:cs typeface="+mn-cs"/>
            </a:endParaRPr>
          </a:p>
        </p:txBody>
      </p:sp>
      <p:pic>
        <p:nvPicPr>
          <p:cNvPr id="7" name="Picture 2"/>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l="22501" t="25000" r="17030" b="20000"/>
          <a:stretch>
            <a:fillRect/>
          </a:stretch>
        </p:blipFill>
        <p:spPr bwMode="auto">
          <a:xfrm>
            <a:off x="1043484" y="1558501"/>
            <a:ext cx="7058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表 17"/>
          <p:cNvGraphicFramePr/>
          <p:nvPr/>
        </p:nvGraphicFramePr>
        <p:xfrm>
          <a:off x="827583" y="1674814"/>
          <a:ext cx="7704857" cy="3896020"/>
        </p:xfrm>
        <a:graphic>
          <a:graphicData uri="http://schemas.openxmlformats.org/drawingml/2006/chart">
            <c:chart xmlns:c="http://schemas.openxmlformats.org/drawingml/2006/chart" xmlns:r="http://schemas.openxmlformats.org/officeDocument/2006/relationships" r:id="rId3"/>
          </a:graphicData>
        </a:graphic>
      </p:graphicFrame>
      <p:sp>
        <p:nvSpPr>
          <p:cNvPr id="130051" name="TextBox 20"/>
          <p:cNvSpPr txBox="1">
            <a:spLocks noChangeArrowheads="1"/>
          </p:cNvSpPr>
          <p:nvPr/>
        </p:nvSpPr>
        <p:spPr bwMode="auto">
          <a:xfrm>
            <a:off x="3016250" y="1674813"/>
            <a:ext cx="2946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1" tIns="41555" rIns="83111" bIns="41555">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1600">
                <a:latin typeface="楷体" panose="02010609060101010101" pitchFamily="49" charset="-122"/>
                <a:ea typeface="楷体" panose="02010609060101010101" pitchFamily="49" charset="-122"/>
              </a:rPr>
              <a:t>GDP</a:t>
            </a:r>
            <a:r>
              <a:rPr lang="zh-CN" altLang="en-US" sz="1600">
                <a:latin typeface="楷体" panose="02010609060101010101" pitchFamily="49" charset="-122"/>
                <a:ea typeface="楷体" panose="02010609060101010101" pitchFamily="49" charset="-122"/>
              </a:rPr>
              <a:t>规模（现价，万亿美元）</a:t>
            </a:r>
          </a:p>
        </p:txBody>
      </p:sp>
      <p:sp>
        <p:nvSpPr>
          <p:cNvPr id="130052" name="TextBox 21"/>
          <p:cNvSpPr txBox="1">
            <a:spLocks noChangeArrowheads="1"/>
          </p:cNvSpPr>
          <p:nvPr/>
        </p:nvSpPr>
        <p:spPr bwMode="auto">
          <a:xfrm>
            <a:off x="5003800" y="3573463"/>
            <a:ext cx="59055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1" tIns="41555" rIns="83111" bIns="41555">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100">
                <a:latin typeface="楷体" panose="02010609060101010101" pitchFamily="49" charset="-122"/>
                <a:ea typeface="楷体" panose="02010609060101010101" pitchFamily="49" charset="-122"/>
              </a:rPr>
              <a:t>美国</a:t>
            </a:r>
          </a:p>
        </p:txBody>
      </p:sp>
      <p:sp>
        <p:nvSpPr>
          <p:cNvPr id="130053" name="TextBox 23"/>
          <p:cNvSpPr txBox="1">
            <a:spLocks noChangeArrowheads="1"/>
          </p:cNvSpPr>
          <p:nvPr/>
        </p:nvSpPr>
        <p:spPr bwMode="auto">
          <a:xfrm>
            <a:off x="3668713" y="4579938"/>
            <a:ext cx="5921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1" tIns="41555" rIns="83111" bIns="41555">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200">
                <a:latin typeface="楷体" panose="02010609060101010101" pitchFamily="49" charset="-122"/>
                <a:ea typeface="楷体" panose="02010609060101010101" pitchFamily="49" charset="-122"/>
              </a:rPr>
              <a:t>日本</a:t>
            </a:r>
          </a:p>
        </p:txBody>
      </p:sp>
      <p:sp>
        <p:nvSpPr>
          <p:cNvPr id="130054" name="TextBox 24"/>
          <p:cNvSpPr txBox="1">
            <a:spLocks noChangeArrowheads="1"/>
          </p:cNvSpPr>
          <p:nvPr/>
        </p:nvSpPr>
        <p:spPr bwMode="auto">
          <a:xfrm>
            <a:off x="3798888" y="4957763"/>
            <a:ext cx="59055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1" tIns="41555" rIns="83111" bIns="41555">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200">
                <a:latin typeface="楷体" panose="02010609060101010101" pitchFamily="49" charset="-122"/>
                <a:ea typeface="楷体" panose="02010609060101010101" pitchFamily="49" charset="-122"/>
              </a:rPr>
              <a:t>德国</a:t>
            </a:r>
          </a:p>
        </p:txBody>
      </p:sp>
      <p:sp>
        <p:nvSpPr>
          <p:cNvPr id="130055" name="TextBox 25"/>
          <p:cNvSpPr txBox="1">
            <a:spLocks noChangeArrowheads="1"/>
          </p:cNvSpPr>
          <p:nvPr/>
        </p:nvSpPr>
        <p:spPr bwMode="auto">
          <a:xfrm>
            <a:off x="3481388" y="5226050"/>
            <a:ext cx="5905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1" tIns="41555" rIns="83111" bIns="41555">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100">
                <a:latin typeface="楷体" panose="02010609060101010101" pitchFamily="49" charset="-122"/>
                <a:ea typeface="楷体" panose="02010609060101010101" pitchFamily="49" charset="-122"/>
              </a:rPr>
              <a:t>英国</a:t>
            </a:r>
          </a:p>
        </p:txBody>
      </p:sp>
      <p:sp>
        <p:nvSpPr>
          <p:cNvPr id="130056" name="TextBox 26"/>
          <p:cNvSpPr txBox="1">
            <a:spLocks noChangeArrowheads="1"/>
          </p:cNvSpPr>
          <p:nvPr/>
        </p:nvSpPr>
        <p:spPr bwMode="auto">
          <a:xfrm>
            <a:off x="7437438" y="3883025"/>
            <a:ext cx="44608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1" tIns="41555" rIns="83111" bIns="41555">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100">
                <a:latin typeface="楷体" panose="02010609060101010101" pitchFamily="49" charset="-122"/>
                <a:ea typeface="楷体" panose="02010609060101010101" pitchFamily="49" charset="-122"/>
              </a:rPr>
              <a:t>中国</a:t>
            </a:r>
          </a:p>
        </p:txBody>
      </p:sp>
      <p:sp>
        <p:nvSpPr>
          <p:cNvPr id="130057" name="文本框 19"/>
          <p:cNvSpPr txBox="1">
            <a:spLocks noChangeArrowheads="1"/>
          </p:cNvSpPr>
          <p:nvPr/>
        </p:nvSpPr>
        <p:spPr bwMode="auto">
          <a:xfrm>
            <a:off x="2384425" y="358775"/>
            <a:ext cx="52752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buClr>
                <a:srgbClr val="E3E3FF"/>
              </a:buClr>
              <a:buSzPct val="70000"/>
              <a:buFontTx/>
              <a:buNone/>
            </a:pPr>
            <a:r>
              <a:rPr lang="zh-CN" altLang="en-US" sz="3200">
                <a:solidFill>
                  <a:srgbClr val="007635"/>
                </a:solidFill>
                <a:latin typeface="华文中宋" panose="02010600040101010101" pitchFamily="2" charset="-122"/>
                <a:ea typeface="华文中宋" panose="02010600040101010101" pitchFamily="2" charset="-122"/>
              </a:rPr>
              <a:t>主要国家</a:t>
            </a:r>
            <a:r>
              <a:rPr lang="en-US" altLang="zh-CN" sz="3200">
                <a:solidFill>
                  <a:srgbClr val="007635"/>
                </a:solidFill>
                <a:latin typeface="华文中宋" panose="02010600040101010101" pitchFamily="2" charset="-122"/>
                <a:ea typeface="华文中宋" panose="02010600040101010101" pitchFamily="2" charset="-122"/>
              </a:rPr>
              <a:t>GDP</a:t>
            </a:r>
            <a:r>
              <a:rPr lang="zh-CN" altLang="en-US" sz="3200">
                <a:solidFill>
                  <a:srgbClr val="007635"/>
                </a:solidFill>
                <a:latin typeface="华文中宋" panose="02010600040101010101" pitchFamily="2" charset="-122"/>
                <a:ea typeface="华文中宋" panose="02010600040101010101" pitchFamily="2" charset="-122"/>
              </a:rPr>
              <a:t>规模的变化</a:t>
            </a:r>
          </a:p>
        </p:txBody>
      </p:sp>
      <p:pic>
        <p:nvPicPr>
          <p:cNvPr id="10" name="图片 9"/>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spd="med">
    <p:blinds dir="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07950" y="260350"/>
            <a:ext cx="6732588" cy="1125538"/>
          </a:xfrm>
        </p:spPr>
        <p:txBody>
          <a:bodyPr anchor="t"/>
          <a:lstStyle/>
          <a:p>
            <a:r>
              <a:rPr lang="zh-CN" altLang="en-US" sz="3600" b="1">
                <a:solidFill>
                  <a:srgbClr val="C00000"/>
                </a:solidFill>
                <a:latin typeface="宋体" panose="02010600030101010101" pitchFamily="2" charset="-122"/>
              </a:rPr>
              <a:t>中国全球竞争力指数排名</a:t>
            </a:r>
          </a:p>
        </p:txBody>
      </p:sp>
      <p:sp>
        <p:nvSpPr>
          <p:cNvPr id="173060" name="Rectangle 3"/>
          <p:cNvSpPr>
            <a:spLocks noGrp="1" noChangeArrowheads="1"/>
          </p:cNvSpPr>
          <p:nvPr>
            <p:ph idx="1"/>
          </p:nvPr>
        </p:nvSpPr>
        <p:spPr>
          <a:xfrm>
            <a:off x="4237038" y="1438275"/>
            <a:ext cx="4862512" cy="4103688"/>
          </a:xfrm>
        </p:spPr>
        <p:txBody>
          <a:bodyPr rtlCol="0">
            <a:normAutofit fontScale="77500" lnSpcReduction="20000"/>
          </a:bodyPr>
          <a:lstStyle/>
          <a:p>
            <a:pPr fontAlgn="auto">
              <a:lnSpc>
                <a:spcPct val="150000"/>
              </a:lnSpc>
              <a:spcBef>
                <a:spcPts val="600"/>
              </a:spcBef>
              <a:spcAft>
                <a:spcPts val="0"/>
              </a:spcAft>
              <a:defRPr/>
            </a:pPr>
            <a:r>
              <a:rPr lang="en-US" altLang="zh-CN" sz="2000" dirty="0">
                <a:solidFill>
                  <a:schemeClr val="tx1">
                    <a:lumMod val="95000"/>
                    <a:lumOff val="5000"/>
                  </a:schemeClr>
                </a:solidFill>
                <a:latin typeface="Times New Roman" pitchFamily="18" charset="0"/>
                <a:ea typeface="楷体_GB2312" pitchFamily="49" charset="-122"/>
              </a:rPr>
              <a:t>“</a:t>
            </a:r>
            <a:r>
              <a:rPr lang="zh-CN" altLang="en-US" sz="2000" dirty="0">
                <a:solidFill>
                  <a:schemeClr val="tx1">
                    <a:lumMod val="95000"/>
                    <a:lumOff val="5000"/>
                  </a:schemeClr>
                </a:solidFill>
                <a:latin typeface="楷体_GB2312" pitchFamily="49" charset="-122"/>
                <a:ea typeface="楷体_GB2312" pitchFamily="49" charset="-122"/>
              </a:rPr>
              <a:t>世界经济论坛</a:t>
            </a:r>
            <a:r>
              <a:rPr lang="zh-CN" altLang="en-US" sz="2000" dirty="0">
                <a:solidFill>
                  <a:schemeClr val="tx1">
                    <a:lumMod val="95000"/>
                    <a:lumOff val="5000"/>
                  </a:schemeClr>
                </a:solidFill>
                <a:latin typeface="Times New Roman" pitchFamily="18" charset="0"/>
                <a:ea typeface="楷体_GB2312" pitchFamily="49" charset="-122"/>
              </a:rPr>
              <a:t>”</a:t>
            </a:r>
            <a:r>
              <a:rPr lang="zh-CN" altLang="en-US" sz="2000" dirty="0">
                <a:solidFill>
                  <a:schemeClr val="tx1">
                    <a:lumMod val="95000"/>
                    <a:lumOff val="5000"/>
                  </a:schemeClr>
                </a:solidFill>
                <a:latin typeface="楷体_GB2312" pitchFamily="49" charset="-122"/>
                <a:ea typeface="楷体_GB2312" pitchFamily="49" charset="-122"/>
              </a:rPr>
              <a:t>全球竞争力指数</a:t>
            </a:r>
            <a:r>
              <a:rPr lang="en-US" altLang="zh-CN" sz="2000" dirty="0">
                <a:solidFill>
                  <a:schemeClr val="tx1">
                    <a:lumMod val="95000"/>
                    <a:lumOff val="5000"/>
                  </a:schemeClr>
                </a:solidFill>
                <a:latin typeface="楷体_GB2312" pitchFamily="49" charset="-122"/>
                <a:ea typeface="楷体_GB2312" pitchFamily="49" charset="-122"/>
              </a:rPr>
              <a:t>(The Global Competitiveness Index)</a:t>
            </a:r>
            <a:r>
              <a:rPr lang="zh-CN" altLang="en-US" sz="2000" dirty="0">
                <a:solidFill>
                  <a:schemeClr val="tx1">
                    <a:lumMod val="95000"/>
                    <a:lumOff val="5000"/>
                  </a:schemeClr>
                </a:solidFill>
                <a:latin typeface="楷体_GB2312" pitchFamily="49" charset="-122"/>
                <a:ea typeface="楷体_GB2312" pitchFamily="49" charset="-122"/>
              </a:rPr>
              <a:t>排名。此指数基于</a:t>
            </a:r>
            <a:r>
              <a:rPr lang="en-US" altLang="zh-CN" sz="2000" dirty="0">
                <a:solidFill>
                  <a:schemeClr val="tx1">
                    <a:lumMod val="95000"/>
                    <a:lumOff val="5000"/>
                  </a:schemeClr>
                </a:solidFill>
                <a:latin typeface="楷体_GB2312" pitchFamily="49" charset="-122"/>
                <a:ea typeface="楷体_GB2312" pitchFamily="49" charset="-122"/>
              </a:rPr>
              <a:t>12</a:t>
            </a:r>
            <a:r>
              <a:rPr lang="zh-CN" altLang="en-US" sz="2000" dirty="0">
                <a:solidFill>
                  <a:schemeClr val="tx1">
                    <a:lumMod val="95000"/>
                    <a:lumOff val="5000"/>
                  </a:schemeClr>
                </a:solidFill>
                <a:latin typeface="楷体_GB2312" pitchFamily="49" charset="-122"/>
                <a:ea typeface="楷体_GB2312" pitchFamily="49" charset="-122"/>
              </a:rPr>
              <a:t>个竞争力元素，包括：制度、基础设施、宏观经济稳定性、健康与初等教育、高等教育与培训、商品市场效率、劳动力市场效率、金融市场成熟性、技术准备、市场规模、商业成熟性和创新。</a:t>
            </a:r>
            <a:r>
              <a:rPr lang="en-US" altLang="zh-CN" sz="2000" dirty="0">
                <a:solidFill>
                  <a:schemeClr val="tx1">
                    <a:lumMod val="95000"/>
                    <a:lumOff val="5000"/>
                  </a:schemeClr>
                </a:solidFill>
                <a:latin typeface="楷体_GB2312" pitchFamily="49" charset="-122"/>
                <a:ea typeface="楷体_GB2312" pitchFamily="49" charset="-122"/>
              </a:rPr>
              <a:t>2011</a:t>
            </a:r>
            <a:r>
              <a:rPr lang="zh-CN" altLang="en-US" sz="2000" dirty="0">
                <a:solidFill>
                  <a:schemeClr val="tx1">
                    <a:lumMod val="95000"/>
                    <a:lumOff val="5000"/>
                  </a:schemeClr>
                </a:solidFill>
                <a:latin typeface="楷体_GB2312" pitchFamily="49" charset="-122"/>
                <a:ea typeface="楷体_GB2312" pitchFamily="49" charset="-122"/>
              </a:rPr>
              <a:t>年，这一指数又引入可持续发展因素。</a:t>
            </a:r>
          </a:p>
          <a:p>
            <a:pPr fontAlgn="auto">
              <a:lnSpc>
                <a:spcPct val="150000"/>
              </a:lnSpc>
              <a:spcBef>
                <a:spcPts val="600"/>
              </a:spcBef>
              <a:spcAft>
                <a:spcPts val="0"/>
              </a:spcAft>
              <a:defRPr/>
            </a:pPr>
            <a:r>
              <a:rPr lang="zh-CN" altLang="en-US" sz="2000" dirty="0">
                <a:solidFill>
                  <a:schemeClr val="tx1">
                    <a:lumMod val="95000"/>
                    <a:lumOff val="5000"/>
                  </a:schemeClr>
                </a:solidFill>
                <a:latin typeface="楷体_GB2312" pitchFamily="49" charset="-122"/>
                <a:ea typeface="楷体_GB2312" pitchFamily="49" charset="-122"/>
              </a:rPr>
              <a:t>中国</a:t>
            </a:r>
            <a:r>
              <a:rPr lang="en-US" altLang="zh-CN" sz="2000" dirty="0">
                <a:solidFill>
                  <a:schemeClr val="tx1">
                    <a:lumMod val="95000"/>
                    <a:lumOff val="5000"/>
                  </a:schemeClr>
                </a:solidFill>
                <a:latin typeface="楷体_GB2312" pitchFamily="49" charset="-122"/>
                <a:ea typeface="楷体_GB2312" pitchFamily="49" charset="-122"/>
              </a:rPr>
              <a:t>2001</a:t>
            </a:r>
            <a:r>
              <a:rPr lang="zh-CN" altLang="en-US" sz="2000" dirty="0">
                <a:solidFill>
                  <a:schemeClr val="tx1">
                    <a:lumMod val="95000"/>
                    <a:lumOff val="5000"/>
                  </a:schemeClr>
                </a:solidFill>
                <a:latin typeface="楷体_GB2312" pitchFamily="49" charset="-122"/>
                <a:ea typeface="楷体_GB2312" pitchFamily="49" charset="-122"/>
              </a:rPr>
              <a:t>年－</a:t>
            </a:r>
            <a:r>
              <a:rPr lang="en-US" altLang="zh-CN" sz="2000" dirty="0">
                <a:solidFill>
                  <a:schemeClr val="tx1">
                    <a:lumMod val="95000"/>
                    <a:lumOff val="5000"/>
                  </a:schemeClr>
                </a:solidFill>
                <a:latin typeface="楷体_GB2312" pitchFamily="49" charset="-122"/>
                <a:ea typeface="楷体_GB2312" pitchFamily="49" charset="-122"/>
              </a:rPr>
              <a:t>2017</a:t>
            </a:r>
            <a:r>
              <a:rPr lang="zh-CN" altLang="en-US" sz="2000" dirty="0">
                <a:solidFill>
                  <a:schemeClr val="tx1">
                    <a:lumMod val="95000"/>
                    <a:lumOff val="5000"/>
                  </a:schemeClr>
                </a:solidFill>
                <a:latin typeface="楷体_GB2312" pitchFamily="49" charset="-122"/>
                <a:ea typeface="楷体_GB2312" pitchFamily="49" charset="-122"/>
              </a:rPr>
              <a:t>年的位次：</a:t>
            </a:r>
            <a:br>
              <a:rPr lang="en-US" altLang="zh-CN" sz="2000" dirty="0">
                <a:solidFill>
                  <a:schemeClr val="tx1">
                    <a:lumMod val="95000"/>
                    <a:lumOff val="5000"/>
                  </a:schemeClr>
                </a:solidFill>
                <a:latin typeface="楷体_GB2312" pitchFamily="49" charset="-122"/>
                <a:ea typeface="楷体_GB2312" pitchFamily="49" charset="-122"/>
              </a:rPr>
            </a:br>
            <a:r>
              <a:rPr lang="en-US" altLang="zh-CN" sz="2000" dirty="0">
                <a:solidFill>
                  <a:schemeClr val="tx1">
                    <a:lumMod val="95000"/>
                    <a:lumOff val="5000"/>
                  </a:schemeClr>
                </a:solidFill>
                <a:latin typeface="楷体_GB2312" pitchFamily="49" charset="-122"/>
                <a:ea typeface="楷体_GB2312" pitchFamily="49" charset="-122"/>
              </a:rPr>
              <a:t>39</a:t>
            </a:r>
            <a:r>
              <a:rPr lang="zh-CN" altLang="en-US" sz="2000" dirty="0">
                <a:solidFill>
                  <a:schemeClr val="tx1">
                    <a:lumMod val="95000"/>
                    <a:lumOff val="5000"/>
                  </a:schemeClr>
                </a:solidFill>
                <a:latin typeface="楷体_GB2312" pitchFamily="49" charset="-122"/>
                <a:ea typeface="楷体_GB2312" pitchFamily="49" charset="-122"/>
              </a:rPr>
              <a:t>，</a:t>
            </a:r>
            <a:r>
              <a:rPr lang="en-US" altLang="zh-CN" sz="2000" dirty="0">
                <a:solidFill>
                  <a:schemeClr val="tx1">
                    <a:lumMod val="95000"/>
                    <a:lumOff val="5000"/>
                  </a:schemeClr>
                </a:solidFill>
                <a:latin typeface="楷体_GB2312" pitchFamily="49" charset="-122"/>
                <a:ea typeface="楷体_GB2312" pitchFamily="49" charset="-122"/>
              </a:rPr>
              <a:t>33</a:t>
            </a:r>
            <a:r>
              <a:rPr lang="zh-CN" altLang="en-US" sz="2000" dirty="0">
                <a:solidFill>
                  <a:schemeClr val="tx1">
                    <a:lumMod val="95000"/>
                    <a:lumOff val="5000"/>
                  </a:schemeClr>
                </a:solidFill>
                <a:latin typeface="楷体_GB2312" pitchFamily="49" charset="-122"/>
                <a:ea typeface="楷体_GB2312" pitchFamily="49" charset="-122"/>
              </a:rPr>
              <a:t>，</a:t>
            </a:r>
            <a:r>
              <a:rPr lang="en-US" altLang="zh-CN" sz="2000" dirty="0">
                <a:solidFill>
                  <a:schemeClr val="tx1">
                    <a:lumMod val="95000"/>
                    <a:lumOff val="5000"/>
                  </a:schemeClr>
                </a:solidFill>
                <a:latin typeface="楷体_GB2312" pitchFamily="49" charset="-122"/>
                <a:ea typeface="楷体_GB2312" pitchFamily="49" charset="-122"/>
              </a:rPr>
              <a:t>44</a:t>
            </a:r>
            <a:r>
              <a:rPr lang="zh-CN" altLang="en-US" sz="2000" dirty="0">
                <a:solidFill>
                  <a:schemeClr val="tx1">
                    <a:lumMod val="95000"/>
                    <a:lumOff val="5000"/>
                  </a:schemeClr>
                </a:solidFill>
                <a:latin typeface="楷体_GB2312" pitchFamily="49" charset="-122"/>
                <a:ea typeface="楷体_GB2312" pitchFamily="49" charset="-122"/>
              </a:rPr>
              <a:t>，</a:t>
            </a:r>
            <a:r>
              <a:rPr lang="en-US" altLang="zh-CN" sz="2000" dirty="0">
                <a:solidFill>
                  <a:schemeClr val="tx1">
                    <a:lumMod val="95000"/>
                    <a:lumOff val="5000"/>
                  </a:schemeClr>
                </a:solidFill>
                <a:latin typeface="楷体_GB2312" pitchFamily="49" charset="-122"/>
                <a:ea typeface="楷体_GB2312" pitchFamily="49" charset="-122"/>
              </a:rPr>
              <a:t>46</a:t>
            </a:r>
            <a:r>
              <a:rPr lang="zh-CN" altLang="en-US" sz="2000" dirty="0">
                <a:solidFill>
                  <a:schemeClr val="tx1">
                    <a:lumMod val="95000"/>
                    <a:lumOff val="5000"/>
                  </a:schemeClr>
                </a:solidFill>
                <a:latin typeface="楷体_GB2312" pitchFamily="49" charset="-122"/>
                <a:ea typeface="楷体_GB2312" pitchFamily="49" charset="-122"/>
              </a:rPr>
              <a:t>，</a:t>
            </a:r>
            <a:r>
              <a:rPr lang="en-US" altLang="zh-CN" sz="2000" dirty="0">
                <a:solidFill>
                  <a:schemeClr val="tx1">
                    <a:lumMod val="95000"/>
                    <a:lumOff val="5000"/>
                  </a:schemeClr>
                </a:solidFill>
                <a:latin typeface="楷体_GB2312" pitchFamily="49" charset="-122"/>
                <a:ea typeface="楷体_GB2312" pitchFamily="49" charset="-122"/>
              </a:rPr>
              <a:t>49</a:t>
            </a:r>
            <a:r>
              <a:rPr lang="zh-CN" altLang="en-US" sz="2000" dirty="0">
                <a:solidFill>
                  <a:schemeClr val="tx1">
                    <a:lumMod val="95000"/>
                    <a:lumOff val="5000"/>
                  </a:schemeClr>
                </a:solidFill>
                <a:latin typeface="楷体_GB2312" pitchFamily="49" charset="-122"/>
                <a:ea typeface="楷体_GB2312" pitchFamily="49" charset="-122"/>
              </a:rPr>
              <a:t>，</a:t>
            </a:r>
            <a:r>
              <a:rPr lang="en-US" altLang="zh-CN" sz="2000" dirty="0">
                <a:solidFill>
                  <a:schemeClr val="tx1">
                    <a:lumMod val="95000"/>
                    <a:lumOff val="5000"/>
                  </a:schemeClr>
                </a:solidFill>
                <a:latin typeface="楷体_GB2312" pitchFamily="49" charset="-122"/>
                <a:ea typeface="楷体_GB2312" pitchFamily="49" charset="-122"/>
              </a:rPr>
              <a:t>35</a:t>
            </a:r>
            <a:r>
              <a:rPr lang="zh-CN" altLang="en-US" sz="2000" dirty="0">
                <a:solidFill>
                  <a:schemeClr val="tx1">
                    <a:lumMod val="95000"/>
                    <a:lumOff val="5000"/>
                  </a:schemeClr>
                </a:solidFill>
                <a:latin typeface="楷体_GB2312" pitchFamily="49" charset="-122"/>
                <a:ea typeface="楷体_GB2312" pitchFamily="49" charset="-122"/>
              </a:rPr>
              <a:t>，</a:t>
            </a:r>
            <a:r>
              <a:rPr lang="en-US" altLang="zh-CN" sz="2000" dirty="0">
                <a:solidFill>
                  <a:schemeClr val="tx1">
                    <a:lumMod val="95000"/>
                    <a:lumOff val="5000"/>
                  </a:schemeClr>
                </a:solidFill>
                <a:latin typeface="楷体_GB2312" pitchFamily="49" charset="-122"/>
                <a:ea typeface="楷体_GB2312" pitchFamily="49" charset="-122"/>
              </a:rPr>
              <a:t>34</a:t>
            </a:r>
            <a:r>
              <a:rPr lang="zh-CN" altLang="en-US" sz="2000" dirty="0">
                <a:solidFill>
                  <a:schemeClr val="tx1">
                    <a:lumMod val="95000"/>
                    <a:lumOff val="5000"/>
                  </a:schemeClr>
                </a:solidFill>
                <a:latin typeface="楷体_GB2312" pitchFamily="49" charset="-122"/>
                <a:ea typeface="楷体_GB2312" pitchFamily="49" charset="-122"/>
              </a:rPr>
              <a:t>，</a:t>
            </a:r>
            <a:r>
              <a:rPr lang="en-US" altLang="zh-CN" sz="2000" dirty="0">
                <a:solidFill>
                  <a:schemeClr val="tx1">
                    <a:lumMod val="95000"/>
                    <a:lumOff val="5000"/>
                  </a:schemeClr>
                </a:solidFill>
                <a:latin typeface="楷体_GB2312" pitchFamily="49" charset="-122"/>
                <a:ea typeface="楷体_GB2312" pitchFamily="49" charset="-122"/>
              </a:rPr>
              <a:t>30</a:t>
            </a:r>
            <a:r>
              <a:rPr lang="zh-CN" altLang="en-US" sz="2000" dirty="0">
                <a:solidFill>
                  <a:schemeClr val="tx1">
                    <a:lumMod val="95000"/>
                    <a:lumOff val="5000"/>
                  </a:schemeClr>
                </a:solidFill>
                <a:latin typeface="楷体_GB2312" pitchFamily="49" charset="-122"/>
                <a:ea typeface="楷体_GB2312" pitchFamily="49" charset="-122"/>
              </a:rPr>
              <a:t>，</a:t>
            </a:r>
            <a:r>
              <a:rPr lang="en-US" altLang="zh-CN" sz="2000" dirty="0">
                <a:solidFill>
                  <a:schemeClr val="tx1">
                    <a:lumMod val="95000"/>
                    <a:lumOff val="5000"/>
                  </a:schemeClr>
                </a:solidFill>
                <a:latin typeface="楷体_GB2312" pitchFamily="49" charset="-122"/>
                <a:ea typeface="楷体_GB2312" pitchFamily="49" charset="-122"/>
              </a:rPr>
              <a:t>29</a:t>
            </a:r>
            <a:r>
              <a:rPr lang="zh-CN" altLang="en-US" sz="2000" dirty="0">
                <a:solidFill>
                  <a:schemeClr val="tx1">
                    <a:lumMod val="95000"/>
                    <a:lumOff val="5000"/>
                  </a:schemeClr>
                </a:solidFill>
                <a:latin typeface="楷体_GB2312" pitchFamily="49" charset="-122"/>
                <a:ea typeface="楷体_GB2312" pitchFamily="49" charset="-122"/>
              </a:rPr>
              <a:t>，</a:t>
            </a:r>
            <a:r>
              <a:rPr lang="en-US" altLang="zh-CN" sz="2000" dirty="0">
                <a:solidFill>
                  <a:schemeClr val="tx1">
                    <a:lumMod val="95000"/>
                    <a:lumOff val="5000"/>
                  </a:schemeClr>
                </a:solidFill>
                <a:latin typeface="楷体_GB2312" pitchFamily="49" charset="-122"/>
                <a:ea typeface="楷体_GB2312" pitchFamily="49" charset="-122"/>
              </a:rPr>
              <a:t>27</a:t>
            </a:r>
            <a:r>
              <a:rPr lang="zh-CN" altLang="en-US" sz="2000" dirty="0">
                <a:solidFill>
                  <a:schemeClr val="tx1">
                    <a:lumMod val="95000"/>
                    <a:lumOff val="5000"/>
                  </a:schemeClr>
                </a:solidFill>
                <a:latin typeface="楷体_GB2312" pitchFamily="49" charset="-122"/>
                <a:ea typeface="楷体_GB2312" pitchFamily="49" charset="-122"/>
              </a:rPr>
              <a:t>，</a:t>
            </a:r>
            <a:br>
              <a:rPr lang="en-US" altLang="zh-CN" sz="2000" dirty="0">
                <a:solidFill>
                  <a:schemeClr val="tx1">
                    <a:lumMod val="95000"/>
                    <a:lumOff val="5000"/>
                  </a:schemeClr>
                </a:solidFill>
                <a:latin typeface="楷体_GB2312" pitchFamily="49" charset="-122"/>
                <a:ea typeface="楷体_GB2312" pitchFamily="49" charset="-122"/>
              </a:rPr>
            </a:br>
            <a:r>
              <a:rPr lang="en-US" altLang="zh-CN" sz="2000" dirty="0">
                <a:solidFill>
                  <a:schemeClr val="tx1">
                    <a:lumMod val="95000"/>
                    <a:lumOff val="5000"/>
                  </a:schemeClr>
                </a:solidFill>
                <a:latin typeface="楷体_GB2312" pitchFamily="49" charset="-122"/>
                <a:ea typeface="楷体_GB2312" pitchFamily="49" charset="-122"/>
              </a:rPr>
              <a:t>26,</a:t>
            </a:r>
            <a:r>
              <a:rPr lang="zh-CN" altLang="en-US" sz="2000" dirty="0">
                <a:solidFill>
                  <a:schemeClr val="tx1">
                    <a:lumMod val="95000"/>
                    <a:lumOff val="5000"/>
                  </a:schemeClr>
                </a:solidFill>
                <a:latin typeface="楷体_GB2312" pitchFamily="49" charset="-122"/>
                <a:ea typeface="楷体_GB2312" pitchFamily="49" charset="-122"/>
              </a:rPr>
              <a:t> </a:t>
            </a:r>
            <a:r>
              <a:rPr lang="en-US" altLang="zh-CN" sz="2000" dirty="0">
                <a:solidFill>
                  <a:schemeClr val="tx1">
                    <a:lumMod val="95000"/>
                    <a:lumOff val="5000"/>
                  </a:schemeClr>
                </a:solidFill>
                <a:latin typeface="楷体_GB2312" pitchFamily="49" charset="-122"/>
                <a:ea typeface="楷体_GB2312" pitchFamily="49" charset="-122"/>
              </a:rPr>
              <a:t>29, 29</a:t>
            </a:r>
            <a:r>
              <a:rPr lang="zh-CN" altLang="en-US" sz="2000" dirty="0">
                <a:solidFill>
                  <a:schemeClr val="tx1">
                    <a:lumMod val="95000"/>
                    <a:lumOff val="5000"/>
                  </a:schemeClr>
                </a:solidFill>
                <a:latin typeface="楷体_GB2312" pitchFamily="49" charset="-122"/>
                <a:ea typeface="楷体_GB2312" pitchFamily="49" charset="-122"/>
              </a:rPr>
              <a:t>，</a:t>
            </a:r>
            <a:r>
              <a:rPr lang="en-US" altLang="zh-CN" sz="2000" dirty="0">
                <a:solidFill>
                  <a:schemeClr val="tx1">
                    <a:lumMod val="95000"/>
                    <a:lumOff val="5000"/>
                  </a:schemeClr>
                </a:solidFill>
                <a:latin typeface="楷体_GB2312" pitchFamily="49" charset="-122"/>
                <a:ea typeface="楷体_GB2312" pitchFamily="49" charset="-122"/>
              </a:rPr>
              <a:t>28, 28, 28, 27</a:t>
            </a:r>
          </a:p>
        </p:txBody>
      </p:sp>
      <p:sp>
        <p:nvSpPr>
          <p:cNvPr id="13210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BF362368-2760-4F12-8F57-375873086F75}" type="slidenum">
              <a:rPr lang="en-US" altLang="zh-CN" smtClean="0">
                <a:solidFill>
                  <a:srgbClr val="898989"/>
                </a:solidFill>
              </a:rPr>
              <a:pPr/>
              <a:t>117</a:t>
            </a:fld>
            <a:endParaRPr lang="en-US" altLang="zh-CN">
              <a:solidFill>
                <a:srgbClr val="898989"/>
              </a:solidFill>
            </a:endParaRPr>
          </a:p>
        </p:txBody>
      </p:sp>
      <p:pic>
        <p:nvPicPr>
          <p:cNvPr id="5" name="图片 4"/>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13210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333500"/>
            <a:ext cx="38893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图片 2"/>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0825" y="1196753"/>
            <a:ext cx="4393183" cy="475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文本框 19"/>
          <p:cNvSpPr txBox="1">
            <a:spLocks noChangeArrowheads="1"/>
          </p:cNvSpPr>
          <p:nvPr/>
        </p:nvSpPr>
        <p:spPr bwMode="auto">
          <a:xfrm>
            <a:off x="2339975" y="333375"/>
            <a:ext cx="50403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buClr>
                <a:srgbClr val="E3E3FF"/>
              </a:buClr>
              <a:buSzPct val="70000"/>
              <a:buFontTx/>
              <a:buNone/>
            </a:pPr>
            <a:r>
              <a:rPr lang="zh-CN" altLang="en-US" sz="3200">
                <a:solidFill>
                  <a:srgbClr val="007635"/>
                </a:solidFill>
                <a:latin typeface="华文中宋" panose="02010600040101010101" pitchFamily="2" charset="-122"/>
                <a:ea typeface="华文中宋" panose="02010600040101010101" pitchFamily="2" charset="-122"/>
              </a:rPr>
              <a:t>中国全球竞争力指数排名</a:t>
            </a:r>
          </a:p>
        </p:txBody>
      </p:sp>
      <p:pic>
        <p:nvPicPr>
          <p:cNvPr id="4" name="图片 1"/>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076056" y="1673821"/>
            <a:ext cx="3672086" cy="379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矩形 1"/>
          <p:cNvSpPr>
            <a:spLocks noChangeArrowheads="1"/>
          </p:cNvSpPr>
          <p:nvPr/>
        </p:nvSpPr>
        <p:spPr bwMode="auto">
          <a:xfrm>
            <a:off x="395288" y="5816600"/>
            <a:ext cx="8137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spcBef>
                <a:spcPct val="40000"/>
              </a:spcBef>
            </a:pPr>
            <a:r>
              <a:rPr lang="en-US" altLang="zh-CN">
                <a:latin typeface="楷体_GB2312" charset="-122"/>
                <a:ea typeface="楷体_GB2312" charset="-122"/>
              </a:rPr>
              <a:t>2001</a:t>
            </a:r>
            <a:r>
              <a:rPr lang="zh-CN" altLang="en-US">
                <a:latin typeface="楷体_GB2312" charset="-122"/>
                <a:ea typeface="楷体_GB2312" charset="-122"/>
              </a:rPr>
              <a:t>年到</a:t>
            </a:r>
            <a:r>
              <a:rPr lang="en-US" altLang="zh-CN">
                <a:latin typeface="楷体_GB2312" charset="-122"/>
                <a:ea typeface="楷体_GB2312" charset="-122"/>
              </a:rPr>
              <a:t>2017</a:t>
            </a:r>
            <a:r>
              <a:rPr lang="zh-CN" altLang="en-US">
                <a:latin typeface="楷体_GB2312" charset="-122"/>
                <a:ea typeface="楷体_GB2312" charset="-122"/>
              </a:rPr>
              <a:t>年名次：</a:t>
            </a:r>
            <a:br>
              <a:rPr lang="en-US" altLang="zh-CN">
                <a:latin typeface="楷体_GB2312" charset="-122"/>
                <a:ea typeface="楷体_GB2312" charset="-122"/>
              </a:rPr>
            </a:br>
            <a:r>
              <a:rPr lang="en-US" altLang="zh-CN">
                <a:latin typeface="楷体_GB2312" charset="-122"/>
                <a:ea typeface="楷体_GB2312" charset="-122"/>
              </a:rPr>
              <a:t>33</a:t>
            </a:r>
            <a:r>
              <a:rPr lang="zh-CN" altLang="en-US">
                <a:latin typeface="楷体_GB2312" charset="-122"/>
                <a:ea typeface="楷体_GB2312" charset="-122"/>
              </a:rPr>
              <a:t>，</a:t>
            </a:r>
            <a:r>
              <a:rPr lang="en-US" altLang="zh-CN">
                <a:latin typeface="楷体_GB2312" charset="-122"/>
                <a:ea typeface="楷体_GB2312" charset="-122"/>
              </a:rPr>
              <a:t>31</a:t>
            </a:r>
            <a:r>
              <a:rPr lang="zh-CN" altLang="en-US">
                <a:latin typeface="楷体_GB2312" charset="-122"/>
                <a:ea typeface="楷体_GB2312" charset="-122"/>
              </a:rPr>
              <a:t>，</a:t>
            </a:r>
            <a:r>
              <a:rPr lang="en-US" altLang="zh-CN">
                <a:latin typeface="楷体_GB2312" charset="-122"/>
                <a:ea typeface="楷体_GB2312" charset="-122"/>
              </a:rPr>
              <a:t>44</a:t>
            </a:r>
            <a:r>
              <a:rPr lang="zh-CN" altLang="en-US">
                <a:latin typeface="楷体_GB2312" charset="-122"/>
                <a:ea typeface="楷体_GB2312" charset="-122"/>
              </a:rPr>
              <a:t>，</a:t>
            </a:r>
            <a:r>
              <a:rPr lang="en-US" altLang="zh-CN">
                <a:latin typeface="楷体_GB2312" charset="-122"/>
                <a:ea typeface="楷体_GB2312" charset="-122"/>
              </a:rPr>
              <a:t>24</a:t>
            </a:r>
            <a:r>
              <a:rPr lang="zh-CN" altLang="en-US">
                <a:latin typeface="楷体_GB2312" charset="-122"/>
                <a:ea typeface="楷体_GB2312" charset="-122"/>
              </a:rPr>
              <a:t>、</a:t>
            </a:r>
            <a:r>
              <a:rPr lang="en-US" altLang="zh-CN">
                <a:latin typeface="楷体_GB2312" charset="-122"/>
                <a:ea typeface="楷体_GB2312" charset="-122"/>
              </a:rPr>
              <a:t>31</a:t>
            </a:r>
            <a:r>
              <a:rPr lang="zh-CN" altLang="en-US">
                <a:latin typeface="楷体_GB2312" charset="-122"/>
                <a:ea typeface="楷体_GB2312" charset="-122"/>
              </a:rPr>
              <a:t>、</a:t>
            </a:r>
            <a:r>
              <a:rPr lang="en-US" altLang="zh-CN">
                <a:latin typeface="楷体_GB2312" charset="-122"/>
                <a:ea typeface="楷体_GB2312" charset="-122"/>
              </a:rPr>
              <a:t>19</a:t>
            </a:r>
            <a:r>
              <a:rPr lang="zh-CN" altLang="en-US">
                <a:latin typeface="楷体_GB2312" charset="-122"/>
                <a:ea typeface="楷体_GB2312" charset="-122"/>
              </a:rPr>
              <a:t>、</a:t>
            </a:r>
            <a:r>
              <a:rPr lang="en-US" altLang="zh-CN">
                <a:latin typeface="楷体_GB2312" charset="-122"/>
                <a:ea typeface="楷体_GB2312" charset="-122"/>
              </a:rPr>
              <a:t>15</a:t>
            </a:r>
            <a:r>
              <a:rPr lang="zh-CN" altLang="en-US">
                <a:latin typeface="楷体_GB2312" charset="-122"/>
                <a:ea typeface="楷体_GB2312" charset="-122"/>
              </a:rPr>
              <a:t>、</a:t>
            </a:r>
            <a:r>
              <a:rPr lang="en-US" altLang="zh-CN">
                <a:latin typeface="楷体_GB2312" charset="-122"/>
                <a:ea typeface="楷体_GB2312" charset="-122"/>
              </a:rPr>
              <a:t>15</a:t>
            </a:r>
            <a:r>
              <a:rPr lang="zh-CN" altLang="en-US">
                <a:latin typeface="楷体_GB2312" charset="-122"/>
                <a:ea typeface="楷体_GB2312" charset="-122"/>
              </a:rPr>
              <a:t>、</a:t>
            </a:r>
            <a:r>
              <a:rPr lang="en-US" altLang="zh-CN">
                <a:latin typeface="楷体_GB2312" charset="-122"/>
                <a:ea typeface="楷体_GB2312" charset="-122"/>
              </a:rPr>
              <a:t>20</a:t>
            </a:r>
            <a:r>
              <a:rPr lang="zh-CN" altLang="en-US">
                <a:latin typeface="楷体_GB2312" charset="-122"/>
                <a:ea typeface="楷体_GB2312" charset="-122"/>
              </a:rPr>
              <a:t>、</a:t>
            </a:r>
            <a:r>
              <a:rPr lang="en-US" altLang="zh-CN">
                <a:latin typeface="楷体_GB2312" charset="-122"/>
                <a:ea typeface="楷体_GB2312" charset="-122"/>
              </a:rPr>
              <a:t>18</a:t>
            </a:r>
            <a:r>
              <a:rPr lang="zh-CN" altLang="en-US">
                <a:latin typeface="楷体_GB2312" charset="-122"/>
                <a:ea typeface="楷体_GB2312" charset="-122"/>
              </a:rPr>
              <a:t>、</a:t>
            </a:r>
            <a:r>
              <a:rPr lang="en-US" altLang="zh-CN">
                <a:latin typeface="楷体_GB2312" charset="-122"/>
                <a:ea typeface="楷体_GB2312" charset="-122"/>
              </a:rPr>
              <a:t>17</a:t>
            </a:r>
            <a:r>
              <a:rPr lang="zh-CN" altLang="en-US">
                <a:latin typeface="楷体_GB2312" charset="-122"/>
                <a:ea typeface="楷体_GB2312" charset="-122"/>
              </a:rPr>
              <a:t>、</a:t>
            </a:r>
            <a:r>
              <a:rPr lang="en-US" altLang="zh-CN">
                <a:latin typeface="楷体_GB2312" charset="-122"/>
                <a:ea typeface="楷体_GB2312" charset="-122"/>
              </a:rPr>
              <a:t>23</a:t>
            </a:r>
            <a:r>
              <a:rPr lang="zh-CN" altLang="en-US">
                <a:latin typeface="楷体_GB2312" charset="-122"/>
                <a:ea typeface="楷体_GB2312" charset="-122"/>
              </a:rPr>
              <a:t>、</a:t>
            </a:r>
            <a:r>
              <a:rPr lang="en-US" altLang="zh-CN">
                <a:latin typeface="楷体_GB2312" charset="-122"/>
                <a:ea typeface="楷体_GB2312" charset="-122"/>
              </a:rPr>
              <a:t>21</a:t>
            </a:r>
            <a:r>
              <a:rPr lang="zh-CN" altLang="en-US">
                <a:latin typeface="楷体_GB2312" charset="-122"/>
                <a:ea typeface="楷体_GB2312" charset="-122"/>
              </a:rPr>
              <a:t>、</a:t>
            </a:r>
            <a:r>
              <a:rPr lang="en-US" altLang="zh-CN">
                <a:latin typeface="楷体_GB2312" charset="-122"/>
                <a:ea typeface="楷体_GB2312" charset="-122"/>
              </a:rPr>
              <a:t>23</a:t>
            </a:r>
            <a:r>
              <a:rPr lang="zh-CN" altLang="en-US">
                <a:latin typeface="楷体_GB2312" charset="-122"/>
                <a:ea typeface="楷体_GB2312" charset="-122"/>
              </a:rPr>
              <a:t>、</a:t>
            </a:r>
            <a:r>
              <a:rPr lang="en-US" altLang="zh-CN">
                <a:latin typeface="楷体_GB2312" charset="-122"/>
                <a:ea typeface="楷体_GB2312" charset="-122"/>
              </a:rPr>
              <a:t>22</a:t>
            </a:r>
            <a:r>
              <a:rPr lang="zh-CN" altLang="en-US">
                <a:latin typeface="楷体_GB2312" charset="-122"/>
                <a:ea typeface="楷体_GB2312" charset="-122"/>
              </a:rPr>
              <a:t>、</a:t>
            </a:r>
            <a:r>
              <a:rPr lang="en-US" altLang="zh-CN">
                <a:latin typeface="楷体_GB2312" charset="-122"/>
                <a:ea typeface="楷体_GB2312" charset="-122"/>
              </a:rPr>
              <a:t>25</a:t>
            </a:r>
            <a:r>
              <a:rPr lang="zh-CN" altLang="en-US">
                <a:latin typeface="楷体_GB2312" charset="-122"/>
                <a:ea typeface="楷体_GB2312" charset="-122"/>
              </a:rPr>
              <a:t>、</a:t>
            </a:r>
            <a:r>
              <a:rPr lang="en-US" altLang="zh-CN">
                <a:latin typeface="楷体_GB2312" charset="-122"/>
                <a:ea typeface="楷体_GB2312" charset="-122"/>
              </a:rPr>
              <a:t>18</a:t>
            </a:r>
            <a:r>
              <a:rPr lang="zh-CN" altLang="en-US">
                <a:latin typeface="楷体_GB2312" charset="-122"/>
                <a:ea typeface="楷体_GB2312" charset="-122"/>
              </a:rPr>
              <a:t>。</a:t>
            </a:r>
            <a:endParaRPr lang="en-US" altLang="zh-CN">
              <a:latin typeface="楷体_GB2312" charset="-122"/>
              <a:ea typeface="楷体_GB2312" charset="-122"/>
            </a:endParaRPr>
          </a:p>
        </p:txBody>
      </p:sp>
    </p:spTree>
  </p:cSld>
  <p:clrMapOvr>
    <a:masterClrMapping/>
  </p:clrMapOvr>
  <p:transition spd="med">
    <p:blinds dir="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duotone>
              <a:prstClr val="black"/>
              <a:srgbClr val="007635">
                <a:tint val="45000"/>
                <a:satMod val="400000"/>
              </a:srgbClr>
            </a:duotone>
            <a:extLst>
              <a:ext uri="{28A0092B-C50C-407E-A947-70E740481C1C}">
                <a14:useLocalDpi xmlns:a14="http://schemas.microsoft.com/office/drawing/2010/main" val="0"/>
              </a:ext>
            </a:extLst>
          </a:blip>
          <a:srcRect/>
          <a:stretch/>
        </p:blipFill>
        <p:spPr>
          <a:xfrm>
            <a:off x="0" y="5589240"/>
            <a:ext cx="9144000" cy="1268760"/>
          </a:xfrm>
          <a:prstGeom prst="rect">
            <a:avLst/>
          </a:prstGeom>
          <a:effectLst>
            <a:glow rad="355600">
              <a:srgbClr val="C7EDCB">
                <a:alpha val="0"/>
              </a:srgbClr>
            </a:glow>
            <a:softEdge rad="419100"/>
          </a:effectLst>
        </p:spPr>
      </p:pic>
      <p:pic>
        <p:nvPicPr>
          <p:cNvPr id="135171" name="图片 5" descr="pku.png"/>
          <p:cNvPicPr>
            <a:picLocks noChangeAspect="1"/>
          </p:cNvPicPr>
          <p:nvPr/>
        </p:nvPicPr>
        <p:blipFill>
          <a:blip r:embed="rId3">
            <a:lum bright="48000"/>
            <a:grayscl/>
            <a:extLst>
              <a:ext uri="{28A0092B-C50C-407E-A947-70E740481C1C}">
                <a14:useLocalDpi xmlns:a14="http://schemas.microsoft.com/office/drawing/2010/main" val="0"/>
              </a:ext>
            </a:extLst>
          </a:blip>
          <a:srcRect/>
          <a:stretch>
            <a:fillRect/>
          </a:stretch>
        </p:blipFill>
        <p:spPr bwMode="auto">
          <a:xfrm>
            <a:off x="0" y="0"/>
            <a:ext cx="295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Rectangle 3"/>
          <p:cNvSpPr txBox="1">
            <a:spLocks noChangeArrowheads="1"/>
          </p:cNvSpPr>
          <p:nvPr/>
        </p:nvSpPr>
        <p:spPr bwMode="auto">
          <a:xfrm>
            <a:off x="3276600" y="1341438"/>
            <a:ext cx="5688013" cy="519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60000"/>
              </a:lnSpc>
              <a:spcBef>
                <a:spcPct val="40000"/>
              </a:spcBef>
            </a:pPr>
            <a:r>
              <a:rPr lang="zh-CN" altLang="en-US" sz="1600">
                <a:latin typeface="楷体_GB2312" charset="-122"/>
                <a:ea typeface="楷体_GB2312" charset="-122"/>
              </a:rPr>
              <a:t>世界知识产权组织、美国康奈尔大学、英士国际商学院</a:t>
            </a:r>
            <a:r>
              <a:rPr lang="en-US" altLang="zh-CN" sz="1600">
                <a:latin typeface="楷体_GB2312" charset="-122"/>
                <a:ea typeface="楷体_GB2312" charset="-122"/>
              </a:rPr>
              <a:t>17</a:t>
            </a:r>
            <a:r>
              <a:rPr lang="zh-CN" altLang="en-US" sz="1600">
                <a:latin typeface="楷体_GB2312" charset="-122"/>
                <a:ea typeface="楷体_GB2312" charset="-122"/>
              </a:rPr>
              <a:t>日联合发布</a:t>
            </a:r>
            <a:r>
              <a:rPr lang="en-US" altLang="zh-CN" sz="1600">
                <a:solidFill>
                  <a:srgbClr val="C00000"/>
                </a:solidFill>
                <a:latin typeface="楷体_GB2312" charset="-122"/>
                <a:ea typeface="楷体_GB2312" charset="-122"/>
              </a:rPr>
              <a:t>2016</a:t>
            </a:r>
            <a:r>
              <a:rPr lang="zh-CN" altLang="en-US" sz="1600">
                <a:latin typeface="楷体_GB2312" charset="-122"/>
                <a:ea typeface="楷体_GB2312" charset="-122"/>
              </a:rPr>
              <a:t>年全球创新指数，瑞士、瑞典、英国、美国、</a:t>
            </a:r>
            <a:r>
              <a:rPr lang="zh-CN" altLang="en-US" sz="1600"/>
              <a:t>芬兰、新加坡雄居榜首，中国跻身世界前 </a:t>
            </a:r>
            <a:r>
              <a:rPr lang="en-US" altLang="zh-CN" sz="1600">
                <a:solidFill>
                  <a:srgbClr val="C00000"/>
                </a:solidFill>
              </a:rPr>
              <a:t>25 </a:t>
            </a:r>
            <a:r>
              <a:rPr lang="zh-CN" altLang="en-US" sz="1600"/>
              <a:t>位，</a:t>
            </a:r>
            <a:r>
              <a:rPr lang="zh-CN" altLang="en-US" sz="1600">
                <a:latin typeface="楷体_GB2312" charset="-122"/>
                <a:ea typeface="楷体_GB2312" charset="-122"/>
              </a:rPr>
              <a:t>标志着中等收入国家首次加入了高度发达经济体行列。 </a:t>
            </a:r>
            <a:endParaRPr lang="en-US" altLang="zh-CN" sz="1600">
              <a:solidFill>
                <a:srgbClr val="C00000"/>
              </a:solidFill>
              <a:latin typeface="楷体_GB2312" charset="-122"/>
              <a:ea typeface="楷体_GB2312" charset="-122"/>
            </a:endParaRPr>
          </a:p>
          <a:p>
            <a:pPr>
              <a:lnSpc>
                <a:spcPct val="160000"/>
              </a:lnSpc>
              <a:spcBef>
                <a:spcPct val="40000"/>
              </a:spcBef>
            </a:pPr>
            <a:r>
              <a:rPr lang="en-US" altLang="zh-CN" sz="1600">
                <a:latin typeface="楷体_GB2312" charset="-122"/>
                <a:ea typeface="楷体_GB2312" charset="-122"/>
              </a:rPr>
              <a:t>2017</a:t>
            </a:r>
            <a:r>
              <a:rPr lang="zh-CN" altLang="en-US" sz="1600">
                <a:latin typeface="楷体_GB2312" charset="-122"/>
                <a:ea typeface="楷体_GB2312" charset="-122"/>
              </a:rPr>
              <a:t>年中国提升</a:t>
            </a:r>
            <a:r>
              <a:rPr lang="en-US" altLang="zh-CN" sz="1600">
                <a:latin typeface="楷体_GB2312" charset="-122"/>
                <a:ea typeface="楷体_GB2312" charset="-122"/>
              </a:rPr>
              <a:t>3</a:t>
            </a:r>
            <a:r>
              <a:rPr lang="zh-CN" altLang="en-US" sz="1600">
                <a:latin typeface="楷体_GB2312" charset="-122"/>
                <a:ea typeface="楷体_GB2312" charset="-122"/>
              </a:rPr>
              <a:t>位，位列 </a:t>
            </a:r>
            <a:r>
              <a:rPr lang="en-US" altLang="zh-CN" sz="1600">
                <a:solidFill>
                  <a:srgbClr val="C00000"/>
                </a:solidFill>
                <a:latin typeface="楷体_GB2312" charset="-122"/>
                <a:ea typeface="楷体_GB2312" charset="-122"/>
              </a:rPr>
              <a:t>22</a:t>
            </a:r>
            <a:r>
              <a:rPr lang="zh-CN" altLang="en-US" sz="1600">
                <a:latin typeface="楷体_GB2312" charset="-122"/>
                <a:ea typeface="楷体_GB2312" charset="-122"/>
              </a:rPr>
              <a:t>。</a:t>
            </a:r>
            <a:endParaRPr lang="en-US" altLang="zh-CN" sz="1600">
              <a:latin typeface="楷体_GB2312" charset="-122"/>
              <a:ea typeface="楷体_GB2312" charset="-122"/>
            </a:endParaRPr>
          </a:p>
          <a:p>
            <a:pPr>
              <a:lnSpc>
                <a:spcPct val="160000"/>
              </a:lnSpc>
              <a:spcBef>
                <a:spcPct val="40000"/>
              </a:spcBef>
            </a:pPr>
            <a:r>
              <a:rPr lang="en-US" altLang="zh-CN" sz="1600">
                <a:latin typeface="楷体_GB2312" charset="-122"/>
                <a:ea typeface="楷体_GB2312" charset="-122"/>
              </a:rPr>
              <a:t>2018</a:t>
            </a:r>
            <a:r>
              <a:rPr lang="zh-CN" altLang="en-US" sz="1600">
                <a:latin typeface="楷体_GB2312" charset="-122"/>
                <a:ea typeface="楷体_GB2312" charset="-122"/>
              </a:rPr>
              <a:t>年中国提升</a:t>
            </a:r>
            <a:r>
              <a:rPr lang="en-US" altLang="zh-CN" sz="1600">
                <a:latin typeface="楷体_GB2312" charset="-122"/>
                <a:ea typeface="楷体_GB2312" charset="-122"/>
              </a:rPr>
              <a:t>5</a:t>
            </a:r>
            <a:r>
              <a:rPr lang="zh-CN" altLang="en-US" sz="1600">
                <a:latin typeface="楷体_GB2312" charset="-122"/>
                <a:ea typeface="楷体_GB2312" charset="-122"/>
              </a:rPr>
              <a:t>位，位列 </a:t>
            </a:r>
            <a:r>
              <a:rPr lang="en-US" altLang="zh-CN" sz="1600">
                <a:solidFill>
                  <a:srgbClr val="C00000"/>
                </a:solidFill>
                <a:latin typeface="楷体_GB2312" charset="-122"/>
                <a:ea typeface="楷体_GB2312" charset="-122"/>
              </a:rPr>
              <a:t>17</a:t>
            </a:r>
            <a:r>
              <a:rPr lang="zh-CN" altLang="en-US" sz="1600">
                <a:latin typeface="楷体_GB2312" charset="-122"/>
                <a:ea typeface="楷体_GB2312" charset="-122"/>
              </a:rPr>
              <a:t>。</a:t>
            </a:r>
            <a:endParaRPr lang="en-US" altLang="zh-CN" sz="1600">
              <a:latin typeface="楷体_GB2312" charset="-122"/>
              <a:ea typeface="楷体_GB2312" charset="-122"/>
            </a:endParaRPr>
          </a:p>
          <a:p>
            <a:pPr>
              <a:lnSpc>
                <a:spcPct val="160000"/>
              </a:lnSpc>
              <a:spcBef>
                <a:spcPct val="40000"/>
              </a:spcBef>
            </a:pPr>
            <a:r>
              <a:rPr lang="zh-CN" altLang="en-US" sz="1600"/>
              <a:t>按</a:t>
            </a:r>
            <a:r>
              <a:rPr lang="en-US" altLang="zh-CN" sz="1600"/>
              <a:t>80</a:t>
            </a:r>
            <a:r>
              <a:rPr lang="zh-CN" altLang="en-US" sz="1600"/>
              <a:t>项指标对</a:t>
            </a:r>
            <a:r>
              <a:rPr lang="en-US" altLang="zh-CN" sz="1600"/>
              <a:t>126</a:t>
            </a:r>
            <a:r>
              <a:rPr lang="zh-CN" altLang="en-US" sz="1600"/>
              <a:t>个经济体进行排名，指标类别</a:t>
            </a:r>
            <a:r>
              <a:rPr lang="zh-CN" altLang="en-US" sz="1600">
                <a:latin typeface="楷体_GB2312" charset="-122"/>
                <a:ea typeface="楷体_GB2312" charset="-122"/>
              </a:rPr>
              <a:t>：</a:t>
            </a:r>
            <a:br>
              <a:rPr lang="en-US" altLang="zh-CN" sz="1600">
                <a:latin typeface="楷体_GB2312" charset="-122"/>
                <a:ea typeface="楷体_GB2312" charset="-122"/>
              </a:rPr>
            </a:br>
            <a:r>
              <a:rPr lang="en-US" altLang="zh-CN" sz="1600">
                <a:latin typeface="楷体_GB2312" charset="-122"/>
                <a:ea typeface="楷体_GB2312" charset="-122"/>
              </a:rPr>
              <a:t>1</a:t>
            </a:r>
            <a:r>
              <a:rPr lang="zh-CN" altLang="en-US" sz="1600">
                <a:latin typeface="楷体_GB2312" charset="-122"/>
                <a:ea typeface="楷体_GB2312" charset="-122"/>
              </a:rPr>
              <a:t>  创新投入：</a:t>
            </a:r>
            <a:r>
              <a:rPr lang="en-US" altLang="zh-CN" sz="1600">
                <a:latin typeface="楷体_GB2312" charset="-122"/>
                <a:ea typeface="楷体_GB2312" charset="-122"/>
              </a:rPr>
              <a:t> (1)</a:t>
            </a:r>
            <a:r>
              <a:rPr lang="zh-CN" altLang="en-US" sz="1600">
                <a:latin typeface="楷体_GB2312" charset="-122"/>
                <a:ea typeface="楷体_GB2312" charset="-122"/>
              </a:rPr>
              <a:t>制度，</a:t>
            </a:r>
            <a:r>
              <a:rPr lang="en-US" altLang="zh-CN" sz="1600">
                <a:latin typeface="楷体_GB2312" charset="-122"/>
                <a:ea typeface="楷体_GB2312" charset="-122"/>
              </a:rPr>
              <a:t>(2)</a:t>
            </a:r>
            <a:r>
              <a:rPr lang="zh-CN" altLang="en-US" sz="1600">
                <a:latin typeface="楷体_GB2312" charset="-122"/>
                <a:ea typeface="楷体_GB2312" charset="-122"/>
              </a:rPr>
              <a:t>人力资本与研究，</a:t>
            </a:r>
            <a:r>
              <a:rPr lang="en-US" altLang="zh-CN" sz="1600">
                <a:latin typeface="楷体_GB2312" charset="-122"/>
                <a:ea typeface="楷体_GB2312" charset="-122"/>
              </a:rPr>
              <a:t>(3)</a:t>
            </a:r>
            <a:r>
              <a:rPr lang="zh-CN" altLang="en-US" sz="1600">
                <a:latin typeface="楷体_GB2312" charset="-122"/>
                <a:ea typeface="楷体_GB2312" charset="-122"/>
              </a:rPr>
              <a:t>基础设施，</a:t>
            </a:r>
            <a:r>
              <a:rPr lang="en-US" altLang="zh-CN" sz="1600">
                <a:latin typeface="楷体_GB2312" charset="-122"/>
                <a:ea typeface="楷体_GB2312" charset="-122"/>
              </a:rPr>
              <a:t>(4)</a:t>
            </a:r>
            <a:r>
              <a:rPr lang="zh-CN" altLang="en-US" sz="1600">
                <a:latin typeface="楷体_GB2312" charset="-122"/>
                <a:ea typeface="楷体_GB2312" charset="-122"/>
              </a:rPr>
              <a:t>市场成熟度，</a:t>
            </a:r>
            <a:r>
              <a:rPr lang="en-US" altLang="zh-CN" sz="1600">
                <a:latin typeface="楷体_GB2312" charset="-122"/>
                <a:ea typeface="楷体_GB2312" charset="-122"/>
              </a:rPr>
              <a:t>(5)</a:t>
            </a:r>
            <a:r>
              <a:rPr lang="zh-CN" altLang="en-US" sz="1600">
                <a:latin typeface="楷体_GB2312" charset="-122"/>
                <a:ea typeface="楷体_GB2312" charset="-122"/>
              </a:rPr>
              <a:t>商业成熟度。</a:t>
            </a:r>
            <a:br>
              <a:rPr lang="en-US" altLang="zh-CN" sz="1600">
                <a:latin typeface="楷体_GB2312" charset="-122"/>
                <a:ea typeface="楷体_GB2312" charset="-122"/>
              </a:rPr>
            </a:br>
            <a:r>
              <a:rPr lang="en-US" altLang="zh-CN" sz="1600">
                <a:latin typeface="楷体_GB2312" charset="-122"/>
                <a:ea typeface="楷体_GB2312" charset="-122"/>
              </a:rPr>
              <a:t>2</a:t>
            </a:r>
            <a:r>
              <a:rPr lang="zh-CN" altLang="en-US" sz="1600">
                <a:latin typeface="楷体_GB2312" charset="-122"/>
                <a:ea typeface="楷体_GB2312" charset="-122"/>
              </a:rPr>
              <a:t>  创新产出：</a:t>
            </a:r>
            <a:r>
              <a:rPr lang="en-US" altLang="zh-CN" sz="1600">
                <a:latin typeface="楷体_GB2312" charset="-122"/>
                <a:ea typeface="楷体_GB2312" charset="-122"/>
              </a:rPr>
              <a:t>(6)</a:t>
            </a:r>
            <a:r>
              <a:rPr lang="zh-CN" altLang="en-US" sz="1600">
                <a:latin typeface="楷体_GB2312" charset="-122"/>
                <a:ea typeface="楷体_GB2312" charset="-122"/>
              </a:rPr>
              <a:t>知识与技术产出，</a:t>
            </a:r>
            <a:r>
              <a:rPr lang="en-US" altLang="zh-CN" sz="1600">
                <a:latin typeface="楷体_GB2312" charset="-122"/>
                <a:ea typeface="楷体_GB2312" charset="-122"/>
              </a:rPr>
              <a:t>(7)</a:t>
            </a:r>
            <a:r>
              <a:rPr lang="zh-CN" altLang="en-US" sz="1600">
                <a:latin typeface="楷体_GB2312" charset="-122"/>
                <a:ea typeface="楷体_GB2312" charset="-122"/>
              </a:rPr>
              <a:t>创意产出。</a:t>
            </a:r>
            <a:endParaRPr lang="en-US" altLang="zh-CN" sz="1600">
              <a:latin typeface="楷体_GB2312" charset="-122"/>
              <a:ea typeface="楷体_GB2312" charset="-122"/>
            </a:endParaRPr>
          </a:p>
        </p:txBody>
      </p:sp>
      <p:sp>
        <p:nvSpPr>
          <p:cNvPr id="135173" name="Rectangle 2"/>
          <p:cNvSpPr txBox="1">
            <a:spLocks noChangeArrowheads="1"/>
          </p:cNvSpPr>
          <p:nvPr/>
        </p:nvSpPr>
        <p:spPr bwMode="auto">
          <a:xfrm>
            <a:off x="1476375" y="476250"/>
            <a:ext cx="6929438"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3300">
                <a:solidFill>
                  <a:srgbClr val="C00000"/>
                </a:solidFill>
                <a:latin typeface="宋体" panose="02010600030101010101" pitchFamily="2" charset="-122"/>
              </a:rPr>
              <a:t>全球创新指数（</a:t>
            </a:r>
            <a:r>
              <a:rPr lang="en-US" altLang="en-US" sz="3300">
                <a:solidFill>
                  <a:srgbClr val="C00000"/>
                </a:solidFill>
                <a:latin typeface="宋体" panose="02010600030101010101" pitchFamily="2" charset="-122"/>
              </a:rPr>
              <a:t>GII</a:t>
            </a:r>
            <a:r>
              <a:rPr lang="zh-CN" altLang="en-US" sz="3300">
                <a:solidFill>
                  <a:srgbClr val="C00000"/>
                </a:solidFill>
                <a:latin typeface="宋体" panose="02010600030101010101" pitchFamily="2" charset="-122"/>
              </a:rPr>
              <a:t>）排名</a:t>
            </a:r>
          </a:p>
        </p:txBody>
      </p:sp>
      <p:pic>
        <p:nvPicPr>
          <p:cNvPr id="13517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8613" y="1196975"/>
            <a:ext cx="2947987"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750" y="981075"/>
            <a:ext cx="8047038" cy="1754188"/>
          </a:xfrm>
          <a:prstGeom prst="rect">
            <a:avLst/>
          </a:prstGeom>
        </p:spPr>
        <p:txBody>
          <a:bodyPr>
            <a:spAutoFit/>
          </a:bodyPr>
          <a:lstStyle/>
          <a:p>
            <a:pPr algn="just">
              <a:lnSpc>
                <a:spcPct val="150000"/>
              </a:lnSpc>
              <a:spcAft>
                <a:spcPts val="0"/>
              </a:spcAft>
              <a:defRPr/>
            </a:pPr>
            <a:r>
              <a:rPr lang="en-US" altLang="zh-CN" kern="100" dirty="0">
                <a:latin typeface="华文中宋" panose="02010600040101010101" pitchFamily="2" charset="-122"/>
                <a:ea typeface="华文中宋" panose="02010600040101010101" pitchFamily="2" charset="-122"/>
                <a:cs typeface="宋体" panose="02010600030101010101" pitchFamily="2" charset="-122"/>
              </a:rPr>
              <a:t>         </a:t>
            </a:r>
            <a:r>
              <a:rPr lang="zh-CN" altLang="en-US" b="0" kern="100" dirty="0">
                <a:latin typeface="华文中宋" panose="02010600040101010101" pitchFamily="2" charset="-122"/>
                <a:ea typeface="华文中宋" panose="02010600040101010101" pitchFamily="2" charset="-122"/>
                <a:cs typeface="宋体" panose="02010600030101010101" pitchFamily="2" charset="-122"/>
              </a:rPr>
              <a:t>我们坚持马克思主义政治经济学基本原理和方法论，并不排斥国外经济理论的合理成分。西方经济学关于金融、价格、货币、市场、竞争、贸易、汇率、产业、企业、增长、管理等方面的知识，有</a:t>
            </a:r>
            <a:r>
              <a:rPr lang="zh-CN" altLang="en-US" b="0" kern="100" dirty="0">
                <a:solidFill>
                  <a:srgbClr val="FF0000"/>
                </a:solidFill>
                <a:latin typeface="华文中宋" panose="02010600040101010101" pitchFamily="2" charset="-122"/>
                <a:ea typeface="华文中宋" panose="02010600040101010101" pitchFamily="2" charset="-122"/>
                <a:cs typeface="宋体" panose="02010600030101010101" pitchFamily="2" charset="-122"/>
              </a:rPr>
              <a:t>反映社会化大生产和市场经济一般规律</a:t>
            </a:r>
            <a:r>
              <a:rPr lang="zh-CN" altLang="en-US" b="0" kern="100" dirty="0">
                <a:latin typeface="华文中宋" panose="02010600040101010101" pitchFamily="2" charset="-122"/>
                <a:ea typeface="华文中宋" panose="02010600040101010101" pitchFamily="2" charset="-122"/>
                <a:cs typeface="宋体" panose="02010600030101010101" pitchFamily="2" charset="-122"/>
              </a:rPr>
              <a:t>的一面，要注意借鉴。</a:t>
            </a:r>
            <a:endParaRPr lang="zh-CN" altLang="zh-CN" sz="1400" b="0" kern="1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8435" name="矩形 4"/>
          <p:cNvSpPr>
            <a:spLocks noChangeArrowheads="1"/>
          </p:cNvSpPr>
          <p:nvPr/>
        </p:nvSpPr>
        <p:spPr bwMode="auto">
          <a:xfrm>
            <a:off x="684213" y="3357563"/>
            <a:ext cx="7759700"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latin typeface="华文中宋" panose="02010600040101010101" pitchFamily="2" charset="-122"/>
                <a:ea typeface="华文中宋" panose="02010600040101010101" pitchFamily="2" charset="-122"/>
              </a:rPr>
              <a:t>      </a:t>
            </a:r>
            <a:r>
              <a:rPr lang="zh-CN" altLang="en-US" b="0">
                <a:latin typeface="华文中宋" panose="02010600040101010101" pitchFamily="2" charset="-122"/>
                <a:ea typeface="华文中宋" panose="02010600040101010101" pitchFamily="2" charset="-122"/>
              </a:rPr>
              <a:t>要立足我国国情和我国发展实践，揭示新特点</a:t>
            </a:r>
            <a:r>
              <a:rPr lang="zh-CN" altLang="en-US" b="0">
                <a:solidFill>
                  <a:srgbClr val="FF0000"/>
                </a:solidFill>
                <a:latin typeface="华文中宋" panose="02010600040101010101" pitchFamily="2" charset="-122"/>
                <a:ea typeface="华文中宋" panose="02010600040101010101" pitchFamily="2" charset="-122"/>
              </a:rPr>
              <a:t>新规律</a:t>
            </a:r>
            <a:r>
              <a:rPr lang="zh-CN" altLang="en-US" b="0">
                <a:latin typeface="华文中宋" panose="02010600040101010101" pitchFamily="2" charset="-122"/>
                <a:ea typeface="华文中宋" panose="02010600040101010101" pitchFamily="2" charset="-122"/>
              </a:rPr>
              <a:t>，提炼和总结我国经济发展实践的</a:t>
            </a:r>
            <a:r>
              <a:rPr lang="zh-CN" altLang="en-US" b="0">
                <a:solidFill>
                  <a:srgbClr val="FF0000"/>
                </a:solidFill>
                <a:latin typeface="华文中宋" panose="02010600040101010101" pitchFamily="2" charset="-122"/>
                <a:ea typeface="华文中宋" panose="02010600040101010101" pitchFamily="2" charset="-122"/>
              </a:rPr>
              <a:t>规律性</a:t>
            </a:r>
            <a:r>
              <a:rPr lang="zh-CN" altLang="en-US" b="0">
                <a:latin typeface="华文中宋" panose="02010600040101010101" pitchFamily="2" charset="-122"/>
                <a:ea typeface="华文中宋" panose="02010600040101010101" pitchFamily="2" charset="-122"/>
              </a:rPr>
              <a:t>成果，把实践经验上升为系统化的经济学说，不断开拓当代中国马克思主义政治经济学新境界。</a:t>
            </a:r>
            <a:endParaRPr lang="en-US" altLang="zh-CN" b="0">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矩形 2"/>
          <p:cNvSpPr>
            <a:spLocks noChangeArrowheads="1"/>
          </p:cNvSpPr>
          <p:nvPr/>
        </p:nvSpPr>
        <p:spPr bwMode="auto">
          <a:xfrm>
            <a:off x="684213" y="1844675"/>
            <a:ext cx="73866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4" eaLnBrk="1" hangingPunct="1">
              <a:lnSpc>
                <a:spcPct val="150000"/>
              </a:lnSpc>
              <a:spcBef>
                <a:spcPct val="20000"/>
              </a:spcBef>
              <a:buClr>
                <a:srgbClr val="E3E3FF"/>
              </a:buClr>
              <a:buSzPct val="70000"/>
              <a:buFontTx/>
              <a:buNone/>
            </a:pPr>
            <a:endParaRPr lang="zh-CN" altLang="en-US" sz="2400">
              <a:solidFill>
                <a:srgbClr val="007635"/>
              </a:solidFill>
              <a:latin typeface="华文中宋" panose="02010600040101010101" pitchFamily="2" charset="-122"/>
              <a:ea typeface="华文中宋" panose="02010600040101010101" pitchFamily="2" charset="-122"/>
            </a:endParaRPr>
          </a:p>
        </p:txBody>
      </p:sp>
      <p:pic>
        <p:nvPicPr>
          <p:cNvPr id="6" name="图片 5"/>
          <p:cNvPicPr>
            <a:picLocks noChangeAspect="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7" name="图片 6"/>
          <p:cNvPicPr>
            <a:picLocks noChangeAspect="1"/>
          </p:cNvPicPr>
          <p:nvPr/>
        </p:nvPicPr>
        <p:blipFill>
          <a:blip r:embed="rId3" cstate="print">
            <a:duotone>
              <a:prstClr val="black"/>
              <a:schemeClr val="accent3">
                <a:tint val="45000"/>
                <a:satMod val="400000"/>
              </a:schemeClr>
            </a:duotone>
          </a:blip>
          <a:stretch>
            <a:fillRect/>
          </a:stretch>
        </p:blipFill>
        <p:spPr>
          <a:xfrm>
            <a:off x="339462" y="790400"/>
            <a:ext cx="8440099" cy="5090601"/>
          </a:xfrm>
          <a:prstGeom prst="rect">
            <a:avLst/>
          </a:prstGeom>
        </p:spPr>
      </p:pic>
      <p:sp>
        <p:nvSpPr>
          <p:cNvPr id="136197" name="Rectangle 2"/>
          <p:cNvSpPr txBox="1">
            <a:spLocks noChangeArrowheads="1"/>
          </p:cNvSpPr>
          <p:nvPr/>
        </p:nvSpPr>
        <p:spPr bwMode="auto">
          <a:xfrm>
            <a:off x="1476375" y="133350"/>
            <a:ext cx="69294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800">
                <a:solidFill>
                  <a:srgbClr val="C00000"/>
                </a:solidFill>
                <a:latin typeface="宋体" panose="02010600030101010101" pitchFamily="2" charset="-122"/>
              </a:rPr>
              <a:t>全球创新指数</a:t>
            </a:r>
            <a:r>
              <a:rPr lang="en-US" altLang="zh-CN" sz="2800">
                <a:solidFill>
                  <a:srgbClr val="C00000"/>
                </a:solidFill>
                <a:latin typeface="宋体" panose="02010600030101010101" pitchFamily="2" charset="-122"/>
              </a:rPr>
              <a:t>2018</a:t>
            </a:r>
            <a:r>
              <a:rPr lang="zh-CN" altLang="en-US" sz="2800">
                <a:solidFill>
                  <a:srgbClr val="C00000"/>
                </a:solidFill>
                <a:latin typeface="宋体" panose="02010600030101010101" pitchFamily="2" charset="-122"/>
              </a:rPr>
              <a:t>前</a:t>
            </a:r>
            <a:r>
              <a:rPr lang="en-US" altLang="zh-CN" sz="2800">
                <a:solidFill>
                  <a:srgbClr val="C00000"/>
                </a:solidFill>
                <a:latin typeface="宋体" panose="02010600030101010101" pitchFamily="2" charset="-122"/>
              </a:rPr>
              <a:t>20</a:t>
            </a:r>
            <a:r>
              <a:rPr lang="zh-CN" altLang="en-US" sz="2800">
                <a:solidFill>
                  <a:srgbClr val="C00000"/>
                </a:solidFill>
                <a:latin typeface="宋体" panose="02010600030101010101" pitchFamily="2" charset="-122"/>
              </a:rPr>
              <a:t>名</a:t>
            </a:r>
          </a:p>
        </p:txBody>
      </p:sp>
      <p:sp>
        <p:nvSpPr>
          <p:cNvPr id="10" name="Rectangle 3"/>
          <p:cNvSpPr txBox="1">
            <a:spLocks noChangeArrowheads="1"/>
          </p:cNvSpPr>
          <p:nvPr/>
        </p:nvSpPr>
        <p:spPr>
          <a:xfrm>
            <a:off x="252413" y="6061075"/>
            <a:ext cx="8248650" cy="555625"/>
          </a:xfrm>
          <a:prstGeom prst="rect">
            <a:avLst/>
          </a:prstGeom>
        </p:spPr>
        <p:txBody>
          <a:bodyPr>
            <a:normAutofit fontScale="25000" lnSpcReduction="2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fontAlgn="auto">
              <a:lnSpc>
                <a:spcPct val="130000"/>
              </a:lnSpc>
              <a:spcBef>
                <a:spcPct val="40000"/>
              </a:spcBef>
              <a:spcAft>
                <a:spcPts val="0"/>
              </a:spcAft>
              <a:buFont typeface="Arial" panose="020B0604020202020204" pitchFamily="34" charset="0"/>
              <a:buNone/>
              <a:defRPr/>
            </a:pPr>
            <a:r>
              <a:rPr lang="zh-CN" altLang="en-US" sz="9600">
                <a:latin typeface="楷体_GB2312" pitchFamily="49" charset="-122"/>
                <a:ea typeface="楷体_GB2312" pitchFamily="49" charset="-122"/>
              </a:rPr>
              <a:t>括号内是</a:t>
            </a:r>
            <a:r>
              <a:rPr lang="en-US" altLang="zh-CN" sz="9600">
                <a:latin typeface="楷体_GB2312" pitchFamily="49" charset="-122"/>
                <a:ea typeface="楷体_GB2312" pitchFamily="49" charset="-122"/>
              </a:rPr>
              <a:t>2017</a:t>
            </a:r>
            <a:r>
              <a:rPr lang="zh-CN" altLang="en-US" sz="9600">
                <a:latin typeface="楷体_GB2312" pitchFamily="49" charset="-122"/>
                <a:ea typeface="楷体_GB2312" pitchFamily="49" charset="-122"/>
              </a:rPr>
              <a:t>年排序</a:t>
            </a:r>
            <a:endParaRPr lang="en-US" altLang="zh-CN" sz="9600" dirty="0">
              <a:latin typeface="楷体_GB2312" pitchFamily="49" charset="-122"/>
              <a:ea typeface="楷体_GB2312" pitchFamily="49" charset="-122"/>
            </a:endParaRPr>
          </a:p>
        </p:txBody>
      </p:sp>
    </p:spTree>
  </p:cSld>
  <p:clrMapOvr>
    <a:masterClrMapping/>
  </p:clrMapOvr>
  <p:transition spd="med">
    <p:blinds dir="ver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2"/>
          <p:cNvSpPr>
            <a:spLocks noGrp="1" noChangeArrowheads="1"/>
          </p:cNvSpPr>
          <p:nvPr>
            <p:ph type="title"/>
          </p:nvPr>
        </p:nvSpPr>
        <p:spPr>
          <a:xfrm>
            <a:off x="1588" y="180975"/>
            <a:ext cx="9144000" cy="1052513"/>
          </a:xfrm>
          <a:solidFill>
            <a:schemeClr val="bg1"/>
          </a:solidFill>
        </p:spPr>
        <p:txBody>
          <a:bodyPr>
            <a:normAutofit/>
          </a:bodyPr>
          <a:lstStyle/>
          <a:p>
            <a:pPr fontAlgn="auto">
              <a:spcAft>
                <a:spcPts val="0"/>
              </a:spcAft>
              <a:defRPr/>
            </a:pPr>
            <a:r>
              <a:rPr lang="zh-CN" altLang="en-US" sz="3200" b="1" dirty="0">
                <a:solidFill>
                  <a:srgbClr val="C00000"/>
                </a:solidFill>
                <a:latin typeface="+mj-ea"/>
              </a:rPr>
              <a:t>世界企业</a:t>
            </a:r>
            <a:r>
              <a:rPr lang="en-US" altLang="zh-CN" sz="3200" b="1" dirty="0">
                <a:solidFill>
                  <a:srgbClr val="C00000"/>
                </a:solidFill>
                <a:latin typeface="+mj-ea"/>
              </a:rPr>
              <a:t>500</a:t>
            </a:r>
            <a:r>
              <a:rPr lang="zh-CN" altLang="en-US" sz="3200" b="1" dirty="0">
                <a:solidFill>
                  <a:srgbClr val="C00000"/>
                </a:solidFill>
                <a:latin typeface="+mj-ea"/>
              </a:rPr>
              <a:t>强主要国家演进</a:t>
            </a:r>
          </a:p>
        </p:txBody>
      </p:sp>
      <p:sp>
        <p:nvSpPr>
          <p:cNvPr id="137219" name="Rectangle 3"/>
          <p:cNvSpPr>
            <a:spLocks noGrp="1" noChangeArrowheads="1"/>
          </p:cNvSpPr>
          <p:nvPr>
            <p:ph type="body" sz="half" idx="1"/>
          </p:nvPr>
        </p:nvSpPr>
        <p:spPr/>
        <p:txBody>
          <a:bodyPr/>
          <a:lstStyle/>
          <a:p>
            <a:pPr fontAlgn="ctr">
              <a:lnSpc>
                <a:spcPct val="125000"/>
              </a:lnSpc>
              <a:buClr>
                <a:schemeClr val="tx1"/>
              </a:buClr>
              <a:buSzPct val="50000"/>
              <a:buFont typeface="Wingdings" panose="05000000000000000000" pitchFamily="2" charset="2"/>
              <a:buNone/>
            </a:pPr>
            <a:r>
              <a:rPr lang="en-US" altLang="zh-CN" sz="3100" b="1">
                <a:latin typeface="宋体" panose="02010600030101010101" pitchFamily="2" charset="-122"/>
              </a:rPr>
              <a:t> </a:t>
            </a:r>
          </a:p>
        </p:txBody>
      </p:sp>
      <p:pic>
        <p:nvPicPr>
          <p:cNvPr id="137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1238250"/>
            <a:ext cx="8782050"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矩形 2"/>
          <p:cNvSpPr>
            <a:spLocks noChangeArrowheads="1"/>
          </p:cNvSpPr>
          <p:nvPr/>
        </p:nvSpPr>
        <p:spPr bwMode="auto">
          <a:xfrm>
            <a:off x="3765550" y="450850"/>
            <a:ext cx="5400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t>《 </a:t>
            </a:r>
            <a:r>
              <a:rPr lang="zh-CN" altLang="en-US" sz="2000"/>
              <a:t>“十三五”国家战略性新兴产业发展规划</a:t>
            </a:r>
            <a:r>
              <a:rPr lang="en-US" altLang="zh-CN" sz="2000"/>
              <a:t>》</a:t>
            </a:r>
            <a:r>
              <a:rPr lang="zh-CN" altLang="en-US"/>
              <a:t> </a:t>
            </a:r>
          </a:p>
        </p:txBody>
      </p:sp>
      <p:sp>
        <p:nvSpPr>
          <p:cNvPr id="138243" name="矩形 3"/>
          <p:cNvSpPr>
            <a:spLocks noChangeArrowheads="1"/>
          </p:cNvSpPr>
          <p:nvPr/>
        </p:nvSpPr>
        <p:spPr bwMode="auto">
          <a:xfrm>
            <a:off x="179388" y="188913"/>
            <a:ext cx="3871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rgbClr val="333333"/>
                </a:solidFill>
                <a:latin typeface="微软雅黑" panose="020B0503020204020204" pitchFamily="34" charset="-122"/>
                <a:ea typeface="微软雅黑" panose="020B0503020204020204" pitchFamily="34" charset="-122"/>
              </a:rPr>
              <a:t>《</a:t>
            </a:r>
            <a:r>
              <a:rPr lang="zh-CN" altLang="en-US" sz="2800">
                <a:solidFill>
                  <a:srgbClr val="333333"/>
                </a:solidFill>
                <a:latin typeface="微软雅黑" panose="020B0503020204020204" pitchFamily="34" charset="-122"/>
                <a:ea typeface="微软雅黑" panose="020B0503020204020204" pitchFamily="34" charset="-122"/>
              </a:rPr>
              <a:t>中国制造</a:t>
            </a:r>
            <a:r>
              <a:rPr lang="en-US" altLang="zh-CN" sz="2800">
                <a:solidFill>
                  <a:srgbClr val="333333"/>
                </a:solidFill>
                <a:latin typeface="微软雅黑" panose="020B0503020204020204" pitchFamily="34" charset="-122"/>
                <a:ea typeface="微软雅黑" panose="020B0503020204020204" pitchFamily="34" charset="-122"/>
              </a:rPr>
              <a:t>2025》</a:t>
            </a:r>
          </a:p>
        </p:txBody>
      </p:sp>
      <p:pic>
        <p:nvPicPr>
          <p:cNvPr id="13824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138" y="1412875"/>
            <a:ext cx="40925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p:nvPicPr>
        <p:blipFill>
          <a:blip r:embed="rId3">
            <a:duotone>
              <a:prstClr val="black"/>
              <a:srgbClr val="CCE8CF">
                <a:tint val="45000"/>
                <a:satMod val="400000"/>
              </a:srgbClr>
            </a:duotone>
            <a:extLst>
              <a:ext uri="{28A0092B-C50C-407E-A947-70E740481C1C}">
                <a14:useLocalDpi xmlns:a14="http://schemas.microsoft.com/office/drawing/2010/main" val="0"/>
              </a:ext>
            </a:extLst>
          </a:blip>
          <a:srcRect/>
          <a:stretch>
            <a:fillRect/>
          </a:stretch>
        </p:blipFill>
        <p:spPr bwMode="auto">
          <a:xfrm>
            <a:off x="4788024" y="1196752"/>
            <a:ext cx="4248472" cy="248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
          <p:cNvPicPr>
            <a:picLocks noChangeAspect="1"/>
          </p:cNvPicPr>
          <p:nvPr/>
        </p:nvPicPr>
        <p:blipFill>
          <a:blip r:embed="rId4">
            <a:duotone>
              <a:prstClr val="black"/>
              <a:srgbClr val="CCE8CF">
                <a:tint val="45000"/>
                <a:satMod val="400000"/>
              </a:srgbClr>
            </a:duotone>
            <a:extLst>
              <a:ext uri="{28A0092B-C50C-407E-A947-70E740481C1C}">
                <a14:useLocalDpi xmlns:a14="http://schemas.microsoft.com/office/drawing/2010/main" val="0"/>
              </a:ext>
            </a:extLst>
          </a:blip>
          <a:srcRect/>
          <a:stretch>
            <a:fillRect/>
          </a:stretch>
        </p:blipFill>
        <p:spPr bwMode="auto">
          <a:xfrm>
            <a:off x="4792984" y="3933056"/>
            <a:ext cx="4243512" cy="244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875" y="5157788"/>
            <a:ext cx="9864725"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10"/>
          <p:cNvSpPr>
            <a:spLocks noChangeArrowheads="1"/>
          </p:cNvSpPr>
          <p:nvPr/>
        </p:nvSpPr>
        <p:spPr bwMode="auto">
          <a:xfrm>
            <a:off x="395288" y="404813"/>
            <a:ext cx="7559675" cy="784225"/>
          </a:xfrm>
          <a:prstGeom prst="rect">
            <a:avLst/>
          </a:prstGeom>
          <a:noFill/>
          <a:ln>
            <a:noFill/>
          </a:ln>
          <a:extLst/>
        </p:spPr>
        <p:txBody>
          <a:bodyPr>
            <a:spAutoFit/>
          </a:bodyPr>
          <a:lstStyle>
            <a:lvl1pPr eaLnBrk="0" hangingPunct="0">
              <a:spcBef>
                <a:spcPct val="20000"/>
              </a:spcBef>
              <a:buClr>
                <a:schemeClr val="tx2"/>
              </a:buClr>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lr>
                <a:schemeClr val="tx2"/>
              </a:buClr>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lr>
                <a:schemeClr val="tx2"/>
              </a:buClr>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charset="0"/>
                <a:ea typeface="宋体" pitchFamily="2" charset="-122"/>
              </a:defRPr>
            </a:lvl9pPr>
          </a:lstStyle>
          <a:p>
            <a:pPr algn="ctr" eaLnBrk="1" hangingPunct="1">
              <a:lnSpc>
                <a:spcPct val="110000"/>
              </a:lnSpc>
              <a:buClr>
                <a:srgbClr val="E3E3FF"/>
              </a:buClr>
              <a:buFontTx/>
              <a:buNone/>
              <a:defRPr/>
            </a:pPr>
            <a:r>
              <a:rPr lang="zh-CN" altLang="en-US" sz="4400" kern="0" dirty="0">
                <a:latin typeface="华文中宋" pitchFamily="2" charset="-122"/>
                <a:ea typeface="华文中宋" pitchFamily="2" charset="-122"/>
              </a:rPr>
              <a:t> </a:t>
            </a:r>
          </a:p>
        </p:txBody>
      </p:sp>
      <p:sp>
        <p:nvSpPr>
          <p:cNvPr id="139268" name="矩形 7"/>
          <p:cNvSpPr>
            <a:spLocks noChangeArrowheads="1"/>
          </p:cNvSpPr>
          <p:nvPr/>
        </p:nvSpPr>
        <p:spPr bwMode="auto">
          <a:xfrm>
            <a:off x="107950" y="220663"/>
            <a:ext cx="6767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latin typeface="宋体" panose="02010600030101010101" pitchFamily="2" charset="-122"/>
              </a:rPr>
              <a:t> </a:t>
            </a:r>
            <a:r>
              <a:rPr lang="zh-CN" altLang="en-US" sz="2800">
                <a:solidFill>
                  <a:srgbClr val="C00000"/>
                </a:solidFill>
                <a:latin typeface="宋体" panose="02010600030101010101" pitchFamily="2" charset="-122"/>
              </a:rPr>
              <a:t>中国倡导和促进</a:t>
            </a:r>
            <a:r>
              <a:rPr lang="en-US" altLang="zh-CN" sz="2800">
                <a:solidFill>
                  <a:srgbClr val="C00000"/>
                </a:solidFill>
                <a:latin typeface="宋体" panose="02010600030101010101" pitchFamily="2" charset="-122"/>
              </a:rPr>
              <a:t>“</a:t>
            </a:r>
            <a:r>
              <a:rPr lang="zh-CN" altLang="zh-CN" sz="2800">
                <a:solidFill>
                  <a:srgbClr val="C00000"/>
                </a:solidFill>
                <a:latin typeface="宋体" panose="02010600030101010101" pitchFamily="2" charset="-122"/>
              </a:rPr>
              <a:t>一带一路</a:t>
            </a:r>
            <a:r>
              <a:rPr lang="en-US" altLang="zh-CN" sz="2800">
                <a:solidFill>
                  <a:srgbClr val="C00000"/>
                </a:solidFill>
                <a:latin typeface="宋体" panose="02010600030101010101" pitchFamily="2" charset="-122"/>
              </a:rPr>
              <a:t>”</a:t>
            </a:r>
            <a:r>
              <a:rPr lang="zh-CN" altLang="en-US" sz="2800">
                <a:solidFill>
                  <a:srgbClr val="C00000"/>
                </a:solidFill>
                <a:latin typeface="宋体" panose="02010600030101010101" pitchFamily="2" charset="-122"/>
              </a:rPr>
              <a:t>合作</a:t>
            </a:r>
            <a:endParaRPr lang="zh-CN" altLang="en-US" sz="2800"/>
          </a:p>
        </p:txBody>
      </p:sp>
      <p:sp>
        <p:nvSpPr>
          <p:cNvPr id="9" name="矩形 8"/>
          <p:cNvSpPr/>
          <p:nvPr/>
        </p:nvSpPr>
        <p:spPr>
          <a:xfrm>
            <a:off x="611188" y="1138238"/>
            <a:ext cx="5905500" cy="369887"/>
          </a:xfrm>
          <a:prstGeom prst="rect">
            <a:avLst/>
          </a:prstGeom>
        </p:spPr>
        <p:txBody>
          <a:bodyPr>
            <a:spAutoFit/>
          </a:bodyPr>
          <a:lstStyle/>
          <a:p>
            <a:pPr algn="ctr">
              <a:defRPr/>
            </a:pPr>
            <a:r>
              <a:rPr lang="zh-CN" altLang="en-US" dirty="0">
                <a:solidFill>
                  <a:schemeClr val="accent4">
                    <a:lumMod val="50000"/>
                  </a:schemeClr>
                </a:solidFill>
                <a:latin typeface="微软雅黑" panose="020B0503020204020204" pitchFamily="34" charset="-122"/>
                <a:ea typeface="微软雅黑" panose="020B0503020204020204" pitchFamily="34" charset="-122"/>
              </a:rPr>
              <a:t>“一带一路”倡议是构建人类命运共同体重要平台</a:t>
            </a:r>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325" y="1954213"/>
            <a:ext cx="58674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3"/>
          <p:cNvSpPr/>
          <p:nvPr/>
        </p:nvSpPr>
        <p:spPr>
          <a:xfrm>
            <a:off x="6113463" y="2878138"/>
            <a:ext cx="2779712" cy="2586037"/>
          </a:xfrm>
          <a:prstGeom prst="rect">
            <a:avLst/>
          </a:prstGeom>
        </p:spPr>
        <p:txBody>
          <a:bodyPr>
            <a:spAutoFit/>
          </a:bodyPr>
          <a:lstStyle/>
          <a:p>
            <a:pPr indent="457200">
              <a:lnSpc>
                <a:spcPct val="150000"/>
              </a:lnSpc>
              <a:defRPr/>
            </a:pPr>
            <a:r>
              <a:rPr lang="zh-CN" altLang="en-US" dirty="0">
                <a:solidFill>
                  <a:schemeClr val="accent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“一带一路”建设秉持的是共商、共建、共享原则，不是封闭的，而是开放包容的；不是中国一家的独奏，而是沿线国家的合唱。</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2"/>
          <p:cNvSpPr>
            <a:spLocks noChangeArrowheads="1"/>
          </p:cNvSpPr>
          <p:nvPr/>
        </p:nvSpPr>
        <p:spPr bwMode="auto">
          <a:xfrm>
            <a:off x="684213" y="1122363"/>
            <a:ext cx="7559675" cy="3070225"/>
          </a:xfrm>
          <a:prstGeom prst="rect">
            <a:avLst/>
          </a:prstGeom>
          <a:solidFill>
            <a:schemeClr val="accent1">
              <a:lumMod val="60000"/>
              <a:lumOff val="40000"/>
            </a:schemeClr>
          </a:solidFill>
          <a:ln/>
        </p:spPr>
        <p:style>
          <a:lnRef idx="1">
            <a:schemeClr val="accent4"/>
          </a:lnRef>
          <a:fillRef idx="2">
            <a:schemeClr val="accent4"/>
          </a:fillRef>
          <a:effectRef idx="1">
            <a:schemeClr val="accent4"/>
          </a:effectRef>
          <a:fontRef idx="minor">
            <a:schemeClr val="dk1"/>
          </a:fontRef>
        </p:style>
        <p:txBody>
          <a:bodyPr>
            <a:spAutoFit/>
          </a:bodyPr>
          <a:lstStyle/>
          <a:p>
            <a:pPr indent="444500" eaLnBrk="1" hangingPunct="1">
              <a:lnSpc>
                <a:spcPct val="150000"/>
              </a:lnSpc>
              <a:defRPr/>
            </a:pPr>
            <a:r>
              <a:rPr lang="en-US" altLang="zh-CN" sz="2300" dirty="0">
                <a:solidFill>
                  <a:schemeClr val="tx1"/>
                </a:solidFill>
                <a:latin typeface="华文中宋" panose="02010600040101010101" pitchFamily="2" charset="-122"/>
                <a:ea typeface="华文中宋" panose="02010600040101010101" pitchFamily="2" charset="-122"/>
              </a:rPr>
              <a:t> </a:t>
            </a:r>
            <a:r>
              <a:rPr lang="zh-CN" altLang="zh-CN" sz="2000" dirty="0">
                <a:solidFill>
                  <a:srgbClr val="007635"/>
                </a:solidFill>
                <a:latin typeface="华文中宋" panose="02010600040101010101" pitchFamily="2" charset="-122"/>
                <a:ea typeface="华文中宋" panose="02010600040101010101" pitchFamily="2" charset="-122"/>
              </a:rPr>
              <a:t>“</a:t>
            </a:r>
            <a:r>
              <a:rPr lang="zh-CN" altLang="en-US" sz="2000" dirty="0">
                <a:solidFill>
                  <a:srgbClr val="007635"/>
                </a:solidFill>
                <a:latin typeface="华文中宋" panose="02010600040101010101" pitchFamily="2" charset="-122"/>
                <a:ea typeface="华文中宋" panose="02010600040101010101" pitchFamily="2" charset="-122"/>
              </a:rPr>
              <a:t>全党要坚定道路自信、理论自信、制度自信、文化自信。当今世界，要说哪个政党、哪个国家、哪个民族能够自信的话，那中国共产党、中华人民共和国、中华民族是最有理由自信的。有了‘自信人生二百年，会当水击三千里’的勇气，我们就能够毫无畏惧面对一切困难和挑战，就能坚定不移开辟新天地、创造新奇迹。”</a:t>
            </a:r>
            <a:r>
              <a:rPr lang="zh-CN" altLang="en-US" dirty="0">
                <a:solidFill>
                  <a:srgbClr val="007635"/>
                </a:solidFill>
                <a:latin typeface="华文中宋" panose="02010600040101010101" pitchFamily="2" charset="-122"/>
                <a:ea typeface="华文中宋" panose="02010600040101010101" pitchFamily="2" charset="-122"/>
              </a:rPr>
              <a:t> </a:t>
            </a:r>
            <a:endParaRPr lang="en-US" altLang="zh-CN" sz="2300" dirty="0">
              <a:solidFill>
                <a:srgbClr val="007635"/>
              </a:solidFill>
              <a:latin typeface="华文中宋" panose="02010600040101010101" pitchFamily="2" charset="-122"/>
              <a:ea typeface="华文中宋" panose="02010600040101010101" pitchFamily="2" charset="-122"/>
            </a:endParaRPr>
          </a:p>
          <a:p>
            <a:pPr indent="444500" eaLnBrk="1" hangingPunct="1">
              <a:lnSpc>
                <a:spcPct val="150000"/>
              </a:lnSpc>
              <a:defRPr/>
            </a:pPr>
            <a:r>
              <a:rPr lang="en-US" altLang="zh-CN" sz="2300" dirty="0">
                <a:solidFill>
                  <a:srgbClr val="007635"/>
                </a:solidFill>
                <a:latin typeface="华文中宋" panose="02010600040101010101" pitchFamily="2" charset="-122"/>
                <a:ea typeface="华文中宋" panose="02010600040101010101" pitchFamily="2" charset="-122"/>
              </a:rPr>
              <a:t>                                                </a:t>
            </a:r>
            <a:r>
              <a:rPr lang="en-US" altLang="zh-CN" dirty="0">
                <a:solidFill>
                  <a:srgbClr val="007635"/>
                </a:solidFill>
                <a:latin typeface="华文中宋" panose="02010600040101010101" pitchFamily="2" charset="-122"/>
                <a:ea typeface="华文中宋" panose="02010600040101010101" pitchFamily="2" charset="-122"/>
              </a:rPr>
              <a:t>——</a:t>
            </a:r>
            <a:r>
              <a:rPr lang="zh-CN" altLang="en-US" dirty="0">
                <a:solidFill>
                  <a:srgbClr val="007635"/>
                </a:solidFill>
                <a:latin typeface="华文中宋" panose="02010600040101010101" pitchFamily="2" charset="-122"/>
                <a:ea typeface="华文中宋" panose="02010600040101010101" pitchFamily="2" charset="-122"/>
              </a:rPr>
              <a:t>习近平</a:t>
            </a:r>
          </a:p>
        </p:txBody>
      </p:sp>
      <p:pic>
        <p:nvPicPr>
          <p:cNvPr id="6" name="录音.wma">
            <a:hlinkClick r:id="" action="ppaction://media"/>
          </p:cNvPr>
          <p:cNvPicPr>
            <a:picLocks noRot="1" noChangeAspect="1"/>
          </p:cNvPicPr>
          <p:nvPr>
            <a:audioFile r:link="rId1"/>
          </p:nvPr>
        </p:nvPicPr>
        <p:blipFill>
          <a:blip r:embed="rId3">
            <a:extLst>
              <a:ext uri="{28A0092B-C50C-407E-A947-70E740481C1C}">
                <a14:useLocalDpi xmlns:a14="http://schemas.microsoft.com/office/drawing/2010/main" val="0"/>
              </a:ext>
            </a:extLst>
          </a:blip>
          <a:srcRect/>
          <a:stretch>
            <a:fillRect/>
          </a:stretch>
        </p:blipFill>
        <p:spPr bwMode="auto">
          <a:xfrm>
            <a:off x="6372225" y="4722813"/>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5470" y="5599717"/>
            <a:ext cx="9144000" cy="1268760"/>
          </a:xfrm>
          <a:prstGeom prst="rect">
            <a:avLst/>
          </a:prstGeom>
          <a:effectLst>
            <a:glow rad="355600">
              <a:srgbClr val="C7EDCB">
                <a:alpha val="0"/>
              </a:srgbClr>
            </a:glow>
            <a:softEdge rad="419100"/>
          </a:effectLst>
        </p:spPr>
      </p:pic>
      <p:sp>
        <p:nvSpPr>
          <p:cNvPr id="141315" name="内容占位符 1"/>
          <p:cNvSpPr txBox="1">
            <a:spLocks/>
          </p:cNvSpPr>
          <p:nvPr/>
        </p:nvSpPr>
        <p:spPr bwMode="auto">
          <a:xfrm>
            <a:off x="631825" y="1082675"/>
            <a:ext cx="804386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3200">
                <a:solidFill>
                  <a:srgbClr val="007635"/>
                </a:solidFill>
                <a:latin typeface="华文中宋" panose="02010600040101010101" pitchFamily="2" charset="-122"/>
                <a:ea typeface="华文中宋" panose="02010600040101010101" pitchFamily="2" charset="-122"/>
              </a:rPr>
              <a:t>     </a:t>
            </a:r>
            <a:r>
              <a:rPr lang="zh-CN" altLang="zh-CN" sz="2000">
                <a:solidFill>
                  <a:srgbClr val="007635"/>
                </a:solidFill>
                <a:latin typeface="华文中宋" panose="02010600040101010101" pitchFamily="2" charset="-122"/>
                <a:ea typeface="华文中宋" panose="02010600040101010101" pitchFamily="2" charset="-122"/>
              </a:rPr>
              <a:t>行百里者半九十。中华民族伟大复兴，绝不是轻轻松松、敲锣打鼓就能实现的。全党必须准备付出更为艰巨、更为艰苦的努力。</a:t>
            </a:r>
          </a:p>
          <a:p>
            <a:endParaRPr lang="zh-CN" altLang="en-US"/>
          </a:p>
        </p:txBody>
      </p:sp>
      <p:sp>
        <p:nvSpPr>
          <p:cNvPr id="141316" name="矩形 5"/>
          <p:cNvSpPr>
            <a:spLocks noChangeArrowheads="1"/>
          </p:cNvSpPr>
          <p:nvPr/>
        </p:nvSpPr>
        <p:spPr bwMode="auto">
          <a:xfrm>
            <a:off x="2195513" y="354013"/>
            <a:ext cx="1724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4000">
                <a:latin typeface="华文行楷" panose="02010800040101010101" pitchFamily="2" charset="-122"/>
                <a:ea typeface="华文行楷" panose="02010800040101010101" pitchFamily="2" charset="-122"/>
              </a:rPr>
              <a:t>厉害了</a:t>
            </a:r>
            <a:endParaRPr lang="en-US" altLang="zh-CN" sz="4000">
              <a:latin typeface="华文行楷" panose="02010800040101010101" pitchFamily="2" charset="-122"/>
              <a:ea typeface="华文行楷" panose="02010800040101010101" pitchFamily="2" charset="-122"/>
            </a:endParaRPr>
          </a:p>
        </p:txBody>
      </p:sp>
      <p:sp>
        <p:nvSpPr>
          <p:cNvPr id="141317" name="矩形 5"/>
          <p:cNvSpPr>
            <a:spLocks noChangeArrowheads="1"/>
          </p:cNvSpPr>
          <p:nvPr/>
        </p:nvSpPr>
        <p:spPr bwMode="auto">
          <a:xfrm>
            <a:off x="4500563" y="401638"/>
            <a:ext cx="17224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4000">
                <a:latin typeface="华文行楷" panose="02010800040101010101" pitchFamily="2" charset="-122"/>
                <a:ea typeface="华文行楷" panose="02010800040101010101" pitchFamily="2" charset="-122"/>
              </a:rPr>
              <a:t>差远了</a:t>
            </a:r>
            <a:endParaRPr lang="en-US" altLang="zh-CN" sz="4000">
              <a:latin typeface="华文行楷" panose="02010800040101010101" pitchFamily="2" charset="-122"/>
              <a:ea typeface="华文行楷" panose="02010800040101010101" pitchFamily="2" charset="-122"/>
            </a:endParaRPr>
          </a:p>
        </p:txBody>
      </p:sp>
      <p:sp>
        <p:nvSpPr>
          <p:cNvPr id="141318" name="矩形 4"/>
          <p:cNvSpPr>
            <a:spLocks noChangeArrowheads="1"/>
          </p:cNvSpPr>
          <p:nvPr/>
        </p:nvSpPr>
        <p:spPr bwMode="auto">
          <a:xfrm>
            <a:off x="658813" y="2852738"/>
            <a:ext cx="784860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solidFill>
                  <a:srgbClr val="007635"/>
                </a:solidFill>
                <a:latin typeface="华文中宋" panose="02010600040101010101" pitchFamily="2" charset="-122"/>
                <a:ea typeface="华文中宋" panose="02010600040101010101" pitchFamily="2" charset="-122"/>
              </a:rPr>
              <a:t>       实现伟大梦想，必须进行伟大斗争。社会是在矛盾运动中前进的，有矛盾就会有斗争。党要团结带领人民有效</a:t>
            </a:r>
            <a:r>
              <a:rPr lang="zh-CN" altLang="en-US">
                <a:solidFill>
                  <a:srgbClr val="FF0000"/>
                </a:solidFill>
                <a:latin typeface="华文中宋" panose="02010600040101010101" pitchFamily="2" charset="-122"/>
                <a:ea typeface="华文中宋" panose="02010600040101010101" pitchFamily="2" charset="-122"/>
              </a:rPr>
              <a:t>应对重大挑战、抵御重大风险、克服重大阻力、解决重大矛盾</a:t>
            </a:r>
            <a:r>
              <a:rPr lang="zh-CN" altLang="en-US">
                <a:solidFill>
                  <a:srgbClr val="007635"/>
                </a:solidFill>
                <a:latin typeface="华文中宋" panose="02010600040101010101" pitchFamily="2" charset="-122"/>
                <a:ea typeface="华文中宋" panose="02010600040101010101" pitchFamily="2" charset="-122"/>
              </a:rPr>
              <a:t>，必须进行具有许多新的历史特点的伟大斗争，任何贪图享受、消极懈怠、回避矛盾的思想和行为都是错误的。</a:t>
            </a:r>
            <a:r>
              <a:rPr lang="en-US" altLang="zh-CN">
                <a:solidFill>
                  <a:srgbClr val="007635"/>
                </a:solidFill>
                <a:latin typeface="华文中宋" panose="02010600040101010101" pitchFamily="2" charset="-122"/>
                <a:ea typeface="华文中宋" panose="02010600040101010101" pitchFamily="2" charset="-122"/>
              </a:rPr>
              <a:t>……</a:t>
            </a:r>
            <a:r>
              <a:rPr lang="zh-CN" altLang="en-US">
                <a:solidFill>
                  <a:srgbClr val="007635"/>
                </a:solidFill>
                <a:latin typeface="华文中宋" panose="02010600040101010101" pitchFamily="2" charset="-122"/>
                <a:ea typeface="华文中宋" panose="02010600040101010101" pitchFamily="2" charset="-122"/>
              </a:rPr>
              <a:t>坚决战胜一切在政治、经济、文化、社会等领域和自然界出现的困难和挑战。</a:t>
            </a:r>
            <a:endParaRPr lang="zh-CN" altLang="en-US" b="0">
              <a:solidFill>
                <a:srgbClr val="007635"/>
              </a:solidFill>
              <a:latin typeface="华文中宋" panose="02010600040101010101" pitchFamily="2" charset="-122"/>
              <a:ea typeface="华文中宋" panose="02010600040101010101" pitchFamily="2" charset="-122"/>
            </a:endParaRPr>
          </a:p>
        </p:txBody>
      </p:sp>
    </p:spTree>
  </p:cSld>
  <p:clrMapOvr>
    <a:masterClrMapping/>
  </p:clrMapOvr>
  <p:transition>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duotone>
              <a:prstClr val="black"/>
              <a:srgbClr val="007635">
                <a:tint val="45000"/>
                <a:satMod val="400000"/>
              </a:srgbClr>
            </a:duotone>
            <a:extLst>
              <a:ext uri="{28A0092B-C50C-407E-A947-70E740481C1C}">
                <a14:useLocalDpi xmlns:a14="http://schemas.microsoft.com/office/drawing/2010/main" val="0"/>
              </a:ext>
            </a:extLst>
          </a:blip>
          <a:srcRect/>
          <a:stretch/>
        </p:blipFill>
        <p:spPr>
          <a:xfrm>
            <a:off x="0" y="5589240"/>
            <a:ext cx="9144000" cy="1268760"/>
          </a:xfrm>
          <a:prstGeom prst="rect">
            <a:avLst/>
          </a:prstGeom>
          <a:effectLst>
            <a:glow rad="355600">
              <a:srgbClr val="C7EDCB">
                <a:alpha val="0"/>
              </a:srgbClr>
            </a:glow>
            <a:softEdge rad="419100"/>
          </a:effectLst>
        </p:spPr>
      </p:pic>
      <p:pic>
        <p:nvPicPr>
          <p:cNvPr id="142339" name="图片 5" descr="pku.png"/>
          <p:cNvPicPr>
            <a:picLocks noChangeAspect="1"/>
          </p:cNvPicPr>
          <p:nvPr/>
        </p:nvPicPr>
        <p:blipFill>
          <a:blip r:embed="rId3">
            <a:lum bright="48000"/>
            <a:grayscl/>
            <a:extLst>
              <a:ext uri="{28A0092B-C50C-407E-A947-70E740481C1C}">
                <a14:useLocalDpi xmlns:a14="http://schemas.microsoft.com/office/drawing/2010/main" val="0"/>
              </a:ext>
            </a:extLst>
          </a:blip>
          <a:srcRect/>
          <a:stretch>
            <a:fillRect/>
          </a:stretch>
        </p:blipFill>
        <p:spPr bwMode="auto">
          <a:xfrm>
            <a:off x="0" y="0"/>
            <a:ext cx="295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88913"/>
            <a:ext cx="9001125"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a:grpSpLocks/>
          </p:cNvGrpSpPr>
          <p:nvPr/>
        </p:nvGrpSpPr>
        <p:grpSpPr bwMode="auto">
          <a:xfrm>
            <a:off x="684213" y="1052513"/>
            <a:ext cx="306387" cy="2952750"/>
            <a:chOff x="1968160" y="1340768"/>
            <a:chExt cx="409948" cy="3187221"/>
          </a:xfrm>
        </p:grpSpPr>
        <p:sp>
          <p:nvSpPr>
            <p:cNvPr id="142349" name="箭头: 五边形 3"/>
            <p:cNvSpPr>
              <a:spLocks noChangeArrowheads="1"/>
            </p:cNvSpPr>
            <p:nvPr/>
          </p:nvSpPr>
          <p:spPr bwMode="auto">
            <a:xfrm>
              <a:off x="1968160" y="1340769"/>
              <a:ext cx="409948" cy="237570"/>
            </a:xfrm>
            <a:prstGeom prst="homePlate">
              <a:avLst>
                <a:gd name="adj" fmla="val 50002"/>
              </a:avLst>
            </a:prstGeom>
            <a:solidFill>
              <a:srgbClr val="C00000"/>
            </a:solidFill>
            <a:ln>
              <a:noFill/>
            </a:ln>
            <a:extLst>
              <a:ext uri="{91240B29-F687-4F45-9708-019B960494DF}">
                <a14:hiddenLine xmlns:a14="http://schemas.microsoft.com/office/drawing/2010/main" w="50800">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en-US"/>
            </a:p>
          </p:txBody>
        </p:sp>
        <p:cxnSp>
          <p:nvCxnSpPr>
            <p:cNvPr id="7" name="直接连接符 6">
              <a:extLst/>
            </p:cNvPr>
            <p:cNvCxnSpPr/>
            <p:nvPr/>
          </p:nvCxnSpPr>
          <p:spPr>
            <a:xfrm>
              <a:off x="1968160" y="1340768"/>
              <a:ext cx="0" cy="3187221"/>
            </a:xfrm>
            <a:prstGeom prst="line">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8" name="矩形 7"/>
          <p:cNvSpPr>
            <a:spLocks noChangeArrowheads="1"/>
          </p:cNvSpPr>
          <p:nvPr/>
        </p:nvSpPr>
        <p:spPr bwMode="auto">
          <a:xfrm>
            <a:off x="1187450" y="1536700"/>
            <a:ext cx="2030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fontAlgn="ctr">
              <a:lnSpc>
                <a:spcPct val="100000"/>
              </a:lnSpc>
              <a:spcBef>
                <a:spcPct val="0"/>
              </a:spcBef>
              <a:buClr>
                <a:srgbClr val="FF0000"/>
              </a:buClr>
              <a:buSzPct val="70000"/>
              <a:buFontTx/>
              <a:buNone/>
            </a:pPr>
            <a:r>
              <a:rPr lang="en-US" altLang="zh-CN" sz="1800">
                <a:solidFill>
                  <a:srgbClr val="C00000"/>
                </a:solidFill>
                <a:latin typeface="微软雅黑" panose="020B0503020204020204" pitchFamily="34" charset="-122"/>
                <a:ea typeface="微软雅黑" panose="020B0503020204020204" pitchFamily="34" charset="-122"/>
              </a:rPr>
              <a:t>2020</a:t>
            </a:r>
            <a:r>
              <a:rPr lang="zh-CN" altLang="en-US" sz="1800">
                <a:solidFill>
                  <a:srgbClr val="C00000"/>
                </a:solidFill>
                <a:latin typeface="微软雅黑" panose="020B0503020204020204" pitchFamily="34" charset="-122"/>
                <a:ea typeface="微软雅黑" panose="020B0503020204020204" pitchFamily="34" charset="-122"/>
              </a:rPr>
              <a:t>年</a:t>
            </a:r>
            <a:endParaRPr lang="en-US" altLang="zh-CN" sz="1800">
              <a:solidFill>
                <a:srgbClr val="C00000"/>
              </a:solidFill>
              <a:latin typeface="微软雅黑" panose="020B0503020204020204" pitchFamily="34" charset="-122"/>
              <a:ea typeface="微软雅黑" panose="020B0503020204020204" pitchFamily="34" charset="-122"/>
            </a:endParaRPr>
          </a:p>
          <a:p>
            <a:pPr fontAlgn="ctr">
              <a:lnSpc>
                <a:spcPct val="100000"/>
              </a:lnSpc>
              <a:spcBef>
                <a:spcPct val="0"/>
              </a:spcBef>
              <a:buClr>
                <a:srgbClr val="FF0000"/>
              </a:buClr>
              <a:buSzPct val="70000"/>
              <a:buFontTx/>
              <a:buNone/>
            </a:pPr>
            <a:r>
              <a:rPr lang="zh-CN" altLang="en-US" sz="1800">
                <a:solidFill>
                  <a:srgbClr val="C00000"/>
                </a:solidFill>
                <a:latin typeface="微软雅黑" panose="020B0503020204020204" pitchFamily="34" charset="-122"/>
                <a:ea typeface="微软雅黑" panose="020B0503020204020204" pitchFamily="34" charset="-122"/>
              </a:rPr>
              <a:t>全面建成小康社会</a:t>
            </a:r>
          </a:p>
        </p:txBody>
      </p:sp>
      <p:sp>
        <p:nvSpPr>
          <p:cNvPr id="9" name="矩形 8">
            <a:extLst/>
          </p:cNvPr>
          <p:cNvSpPr/>
          <p:nvPr/>
        </p:nvSpPr>
        <p:spPr>
          <a:xfrm>
            <a:off x="904875" y="2362200"/>
            <a:ext cx="3546475" cy="1338263"/>
          </a:xfrm>
          <a:prstGeom prst="rect">
            <a:avLst/>
          </a:prstGeom>
        </p:spPr>
        <p:txBody>
          <a:bodyPr>
            <a:spAutoFit/>
          </a:bodyPr>
          <a:lstStyle/>
          <a:p>
            <a:pPr algn="just">
              <a:lnSpc>
                <a:spcPct val="150000"/>
              </a:lnSpc>
              <a:defRPr/>
            </a:pPr>
            <a:r>
              <a:rPr lang="zh-CN" altLang="en-US" sz="1350" dirty="0">
                <a:solidFill>
                  <a:schemeClr val="tx1">
                    <a:lumMod val="85000"/>
                    <a:lumOff val="15000"/>
                  </a:schemeClr>
                </a:solidFill>
                <a:latin typeface="微软雅黑" panose="020B0503020204020204" pitchFamily="34" charset="-122"/>
                <a:ea typeface="微软雅黑" panose="020B0503020204020204" pitchFamily="34" charset="-122"/>
              </a:rPr>
              <a:t>我们党向人民、向历史作出的庄严承诺。</a:t>
            </a:r>
            <a:endParaRPr lang="en-US" altLang="zh-CN" sz="135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50000"/>
              </a:lnSpc>
              <a:defRPr/>
            </a:pPr>
            <a:r>
              <a:rPr lang="zh-CN" altLang="en-US" sz="1350" dirty="0">
                <a:solidFill>
                  <a:schemeClr val="tx1">
                    <a:lumMod val="85000"/>
                    <a:lumOff val="15000"/>
                  </a:schemeClr>
                </a:solidFill>
                <a:latin typeface="微软雅黑" panose="020B0503020204020204" pitchFamily="34" charset="-122"/>
                <a:ea typeface="微软雅黑" panose="020B0503020204020204" pitchFamily="34" charset="-122"/>
              </a:rPr>
              <a:t>实现这个目标，今后还有许多“雪山”、“草地”需要跨越，必须举全党全国之力不懈奋斗。</a:t>
            </a:r>
          </a:p>
        </p:txBody>
      </p:sp>
      <p:sp>
        <p:nvSpPr>
          <p:cNvPr id="10" name="矩形 9"/>
          <p:cNvSpPr>
            <a:spLocks noChangeArrowheads="1"/>
          </p:cNvSpPr>
          <p:nvPr/>
        </p:nvSpPr>
        <p:spPr bwMode="auto">
          <a:xfrm>
            <a:off x="5686425" y="931863"/>
            <a:ext cx="22621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fontAlgn="ctr">
              <a:lnSpc>
                <a:spcPct val="100000"/>
              </a:lnSpc>
              <a:spcBef>
                <a:spcPct val="0"/>
              </a:spcBef>
              <a:buClr>
                <a:srgbClr val="FF0000"/>
              </a:buClr>
              <a:buSzPct val="70000"/>
              <a:buFontTx/>
              <a:buNone/>
            </a:pPr>
            <a:r>
              <a:rPr lang="zh-CN" altLang="en-US" sz="1800">
                <a:solidFill>
                  <a:srgbClr val="C00000"/>
                </a:solidFill>
                <a:latin typeface="微软雅黑" panose="020B0503020204020204" pitchFamily="34" charset="-122"/>
                <a:ea typeface="微软雅黑" panose="020B0503020204020204" pitchFamily="34" charset="-122"/>
              </a:rPr>
              <a:t>全面建成</a:t>
            </a:r>
            <a:endParaRPr lang="en-US" altLang="zh-CN" sz="1800">
              <a:solidFill>
                <a:srgbClr val="C00000"/>
              </a:solidFill>
              <a:latin typeface="微软雅黑" panose="020B0503020204020204" pitchFamily="34" charset="-122"/>
              <a:ea typeface="微软雅黑" panose="020B0503020204020204" pitchFamily="34" charset="-122"/>
            </a:endParaRPr>
          </a:p>
          <a:p>
            <a:pPr fontAlgn="ctr">
              <a:lnSpc>
                <a:spcPct val="100000"/>
              </a:lnSpc>
              <a:spcBef>
                <a:spcPct val="0"/>
              </a:spcBef>
              <a:buClr>
                <a:srgbClr val="FF0000"/>
              </a:buClr>
              <a:buSzPct val="70000"/>
              <a:buFontTx/>
              <a:buNone/>
            </a:pPr>
            <a:r>
              <a:rPr lang="zh-CN" altLang="en-US" sz="1800">
                <a:solidFill>
                  <a:srgbClr val="C00000"/>
                </a:solidFill>
                <a:latin typeface="微软雅黑" panose="020B0503020204020204" pitchFamily="34" charset="-122"/>
                <a:ea typeface="微软雅黑" panose="020B0503020204020204" pitchFamily="34" charset="-122"/>
              </a:rPr>
              <a:t>社会主义现代化强国</a:t>
            </a:r>
          </a:p>
        </p:txBody>
      </p:sp>
      <p:sp>
        <p:nvSpPr>
          <p:cNvPr id="11" name="矩形 10">
            <a:extLst/>
          </p:cNvPr>
          <p:cNvSpPr/>
          <p:nvPr/>
        </p:nvSpPr>
        <p:spPr>
          <a:xfrm>
            <a:off x="5454650" y="1890713"/>
            <a:ext cx="2376488" cy="1027112"/>
          </a:xfrm>
          <a:prstGeom prst="rect">
            <a:avLst/>
          </a:prstGeom>
        </p:spPr>
        <p:txBody>
          <a:bodyPr>
            <a:spAutoFit/>
          </a:bodyPr>
          <a:lstStyle/>
          <a:p>
            <a:pPr algn="just">
              <a:lnSpc>
                <a:spcPct val="150000"/>
              </a:lnSpc>
              <a:defRPr/>
            </a:pPr>
            <a:r>
              <a:rPr lang="zh-CN" altLang="en-US" sz="1350" dirty="0">
                <a:solidFill>
                  <a:schemeClr val="tx1">
                    <a:lumMod val="85000"/>
                    <a:lumOff val="15000"/>
                  </a:schemeClr>
                </a:solidFill>
                <a:latin typeface="微软雅黑" panose="020B0503020204020204" pitchFamily="34" charset="-122"/>
                <a:ea typeface="微软雅黑" panose="020B0503020204020204" pitchFamily="34" charset="-122"/>
              </a:rPr>
              <a:t>第二个百年奋斗目标，更有不少“娄山关”、“腊子口”需要征服。</a:t>
            </a:r>
          </a:p>
        </p:txBody>
      </p:sp>
      <p:grpSp>
        <p:nvGrpSpPr>
          <p:cNvPr id="12" name="组合 11"/>
          <p:cNvGrpSpPr>
            <a:grpSpLocks/>
          </p:cNvGrpSpPr>
          <p:nvPr/>
        </p:nvGrpSpPr>
        <p:grpSpPr bwMode="auto">
          <a:xfrm>
            <a:off x="5076825" y="925513"/>
            <a:ext cx="307975" cy="2017712"/>
            <a:chOff x="7968208" y="886669"/>
            <a:chExt cx="409948" cy="2691080"/>
          </a:xfrm>
        </p:grpSpPr>
        <p:sp>
          <p:nvSpPr>
            <p:cNvPr id="142347" name="箭头: 五边形 24"/>
            <p:cNvSpPr>
              <a:spLocks noChangeArrowheads="1"/>
            </p:cNvSpPr>
            <p:nvPr/>
          </p:nvSpPr>
          <p:spPr bwMode="auto">
            <a:xfrm>
              <a:off x="7968208" y="886669"/>
              <a:ext cx="409948" cy="237570"/>
            </a:xfrm>
            <a:prstGeom prst="homePlate">
              <a:avLst>
                <a:gd name="adj" fmla="val 50002"/>
              </a:avLst>
            </a:prstGeom>
            <a:solidFill>
              <a:srgbClr val="C00000"/>
            </a:solidFill>
            <a:ln>
              <a:noFill/>
            </a:ln>
            <a:extLst>
              <a:ext uri="{91240B29-F687-4F45-9708-019B960494DF}">
                <a14:hiddenLine xmlns:a14="http://schemas.microsoft.com/office/drawing/2010/main" w="50800">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en-US"/>
            </a:p>
          </p:txBody>
        </p:sp>
        <p:cxnSp>
          <p:nvCxnSpPr>
            <p:cNvPr id="14" name="直接连接符 13">
              <a:extLst/>
            </p:cNvPr>
            <p:cNvCxnSpPr/>
            <p:nvPr/>
          </p:nvCxnSpPr>
          <p:spPr>
            <a:xfrm>
              <a:off x="7968208" y="958657"/>
              <a:ext cx="0" cy="2619092"/>
            </a:xfrm>
            <a:prstGeom prst="line">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nodeType="afterGroup">
                            <p:stCondLst>
                              <p:cond delay="12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nodeType="afterGroup">
                            <p:stCondLst>
                              <p:cond delay="33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nodeType="afterGroup">
                            <p:stCondLst>
                              <p:cond delay="38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nodeType="afterGroup">
                            <p:stCondLst>
                              <p:cond delay="450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矩形 3"/>
          <p:cNvSpPr>
            <a:spLocks noChangeArrowheads="1"/>
          </p:cNvSpPr>
          <p:nvPr/>
        </p:nvSpPr>
        <p:spPr bwMode="auto">
          <a:xfrm>
            <a:off x="395288" y="282575"/>
            <a:ext cx="521176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800">
                <a:latin typeface="华文中宋" panose="02010600040101010101" pitchFamily="2" charset="-122"/>
                <a:ea typeface="华文中宋" panose="02010600040101010101" pitchFamily="2" charset="-122"/>
              </a:rPr>
              <a:t>“塔西佗陷阱”</a:t>
            </a:r>
            <a:endParaRPr lang="en-US" altLang="zh-CN" sz="2800">
              <a:latin typeface="华文中宋" panose="02010600040101010101" pitchFamily="2" charset="-122"/>
              <a:ea typeface="华文中宋" panose="02010600040101010101" pitchFamily="2" charset="-122"/>
            </a:endParaRPr>
          </a:p>
        </p:txBody>
      </p:sp>
      <p:pic>
        <p:nvPicPr>
          <p:cNvPr id="98308" name="图片 3"/>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2857" y="2973429"/>
            <a:ext cx="5616624"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7" name="图片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288" y="1052736"/>
            <a:ext cx="5211763" cy="1665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4888" y="1966913"/>
            <a:ext cx="2808287"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spd="med">
    <p:blinds dir="ver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矩形 1"/>
          <p:cNvSpPr>
            <a:spLocks noChangeArrowheads="1"/>
          </p:cNvSpPr>
          <p:nvPr/>
        </p:nvSpPr>
        <p:spPr bwMode="auto">
          <a:xfrm>
            <a:off x="23813" y="1412875"/>
            <a:ext cx="49942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1400">
                <a:solidFill>
                  <a:srgbClr val="26214A"/>
                </a:solidFill>
                <a:latin typeface="华文中宋" panose="02010600040101010101" pitchFamily="2" charset="-122"/>
                <a:ea typeface="华文中宋" panose="02010600040101010101" pitchFamily="2" charset="-122"/>
              </a:rPr>
              <a:t>        2400</a:t>
            </a:r>
            <a:r>
              <a:rPr lang="zh-CN" altLang="en-US" sz="1400">
                <a:solidFill>
                  <a:srgbClr val="26214A"/>
                </a:solidFill>
                <a:latin typeface="华文中宋" panose="02010600040101010101" pitchFamily="2" charset="-122"/>
                <a:ea typeface="华文中宋" panose="02010600040101010101" pitchFamily="2" charset="-122"/>
              </a:rPr>
              <a:t>多年前，古希腊曾爆发以雅典为首的提洛同盟与以斯巴达为首的伯罗奔尼撒联盟的伯罗奔尼撒战争。古希腊历史学家修昔底德认为，雅典的日益强大引起了斯巴达的恐惧，斯巴达必须回应这种威胁，因此引发了这场战争。这种守成大国与崛起大国之间必有一战的逻辑，是“修昔底德陷阱”。</a:t>
            </a:r>
          </a:p>
          <a:p>
            <a:pPr>
              <a:lnSpc>
                <a:spcPct val="150000"/>
              </a:lnSpc>
            </a:pPr>
            <a:r>
              <a:rPr lang="zh-CN" altLang="en-US" sz="1400">
                <a:solidFill>
                  <a:srgbClr val="26214A"/>
                </a:solidFill>
                <a:latin typeface="华文中宋" panose="02010600040101010101" pitchFamily="2" charset="-122"/>
                <a:ea typeface="华文中宋" panose="02010600040101010101" pitchFamily="2" charset="-122"/>
              </a:rPr>
              <a:t>　　 从国际关系理论来说，“修昔底德陷阱”表明了一种安全困境，即在国际无政府状态的情境下，每个国际行为者都担心被其他行为者侵害、占领或消灭，因此为了安全就要增加权力；但对方也会增加权力以应对威胁，若两个行为者无法调控分歧，那么只有通过战争来解决问题。</a:t>
            </a:r>
          </a:p>
        </p:txBody>
      </p:sp>
      <p:sp>
        <p:nvSpPr>
          <p:cNvPr id="89091" name="矩形 2"/>
          <p:cNvSpPr>
            <a:spLocks noChangeArrowheads="1"/>
          </p:cNvSpPr>
          <p:nvPr/>
        </p:nvSpPr>
        <p:spPr bwMode="auto">
          <a:xfrm>
            <a:off x="250825" y="4868863"/>
            <a:ext cx="8785225" cy="1800225"/>
          </a:xfrm>
          <a:prstGeom prst="rect">
            <a:avLst/>
          </a:prstGeom>
          <a:solidFill>
            <a:schemeClr val="accent6">
              <a:lumMod val="40000"/>
              <a:lumOff val="60000"/>
            </a:schemeClr>
          </a:solidFill>
          <a:ln/>
        </p:spPr>
        <p:style>
          <a:lnRef idx="0">
            <a:schemeClr val="accent4"/>
          </a:lnRef>
          <a:fillRef idx="3">
            <a:schemeClr val="accent4"/>
          </a:fillRef>
          <a:effectRef idx="3">
            <a:schemeClr val="accent4"/>
          </a:effectRef>
          <a:fontRef idx="minor">
            <a:schemeClr val="lt1"/>
          </a:fontRef>
        </p:style>
        <p:txBody>
          <a:bodyPr anchor="ctr"/>
          <a:lstStyle/>
          <a:p>
            <a:pPr>
              <a:lnSpc>
                <a:spcPct val="150000"/>
              </a:lnSpc>
              <a:defRPr/>
            </a:pPr>
            <a:r>
              <a:rPr lang="zh-CN" altLang="en-US" sz="1500"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一些西方学者统计，在</a:t>
            </a:r>
            <a:r>
              <a:rPr lang="en-US" altLang="zh-CN" dirty="0">
                <a:solidFill>
                  <a:schemeClr val="tx1"/>
                </a:solidFill>
                <a:latin typeface="华文中宋" panose="02010600040101010101" pitchFamily="2" charset="-122"/>
                <a:ea typeface="华文中宋" panose="02010600040101010101" pitchFamily="2" charset="-122"/>
              </a:rPr>
              <a:t>1495—1975</a:t>
            </a:r>
            <a:r>
              <a:rPr lang="zh-CN" altLang="en-US" dirty="0">
                <a:solidFill>
                  <a:schemeClr val="tx1"/>
                </a:solidFill>
                <a:latin typeface="华文中宋" panose="02010600040101010101" pitchFamily="2" charset="-122"/>
                <a:ea typeface="华文中宋" panose="02010600040101010101" pitchFamily="2" charset="-122"/>
              </a:rPr>
              <a:t>年间，欧洲共发生了</a:t>
            </a:r>
            <a:r>
              <a:rPr lang="en-US" altLang="zh-CN" dirty="0">
                <a:solidFill>
                  <a:schemeClr val="tx1"/>
                </a:solidFill>
                <a:latin typeface="华文中宋" panose="02010600040101010101" pitchFamily="2" charset="-122"/>
                <a:ea typeface="华文中宋" panose="02010600040101010101" pitchFamily="2" charset="-122"/>
              </a:rPr>
              <a:t>119</a:t>
            </a:r>
            <a:r>
              <a:rPr lang="zh-CN" altLang="en-US" dirty="0">
                <a:solidFill>
                  <a:schemeClr val="tx1"/>
                </a:solidFill>
                <a:latin typeface="华文中宋" panose="02010600040101010101" pitchFamily="2" charset="-122"/>
                <a:ea typeface="华文中宋" panose="02010600040101010101" pitchFamily="2" charset="-122"/>
              </a:rPr>
              <a:t>次大国战争，其中崛起大国与霸权国同时参加对立双方作战的战争有</a:t>
            </a:r>
            <a:r>
              <a:rPr lang="en-US" altLang="zh-CN" dirty="0">
                <a:solidFill>
                  <a:schemeClr val="tx1"/>
                </a:solidFill>
                <a:latin typeface="华文中宋" panose="02010600040101010101" pitchFamily="2" charset="-122"/>
                <a:ea typeface="华文中宋" panose="02010600040101010101" pitchFamily="2" charset="-122"/>
              </a:rPr>
              <a:t>64</a:t>
            </a:r>
            <a:r>
              <a:rPr lang="zh-CN" altLang="en-US" dirty="0">
                <a:solidFill>
                  <a:schemeClr val="tx1"/>
                </a:solidFill>
                <a:latin typeface="华文中宋" panose="02010600040101010101" pitchFamily="2" charset="-122"/>
                <a:ea typeface="华文中宋" panose="02010600040101010101" pitchFamily="2" charset="-122"/>
              </a:rPr>
              <a:t>次，占全部大国战争的</a:t>
            </a:r>
            <a:r>
              <a:rPr lang="en-US" altLang="zh-CN" dirty="0">
                <a:solidFill>
                  <a:schemeClr val="tx1"/>
                </a:solidFill>
                <a:latin typeface="华文中宋" panose="02010600040101010101" pitchFamily="2" charset="-122"/>
                <a:ea typeface="华文中宋" panose="02010600040101010101" pitchFamily="2" charset="-122"/>
              </a:rPr>
              <a:t>54%</a:t>
            </a:r>
            <a:r>
              <a:rPr lang="zh-CN" altLang="en-US" dirty="0">
                <a:solidFill>
                  <a:schemeClr val="tx1"/>
                </a:solidFill>
                <a:latin typeface="华文中宋" panose="02010600040101010101" pitchFamily="2" charset="-122"/>
                <a:ea typeface="华文中宋" panose="02010600040101010101" pitchFamily="2" charset="-122"/>
              </a:rPr>
              <a:t>。这些西方学者从历史考察中得出了“新兴崛起大国与现存霸权大国之间战略冲突不可避免”的结论。</a:t>
            </a:r>
          </a:p>
        </p:txBody>
      </p:sp>
      <p:pic>
        <p:nvPicPr>
          <p:cNvPr id="14438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1268413"/>
            <a:ext cx="3348038"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9" name="矩形 1"/>
          <p:cNvSpPr>
            <a:spLocks noChangeArrowheads="1"/>
          </p:cNvSpPr>
          <p:nvPr/>
        </p:nvSpPr>
        <p:spPr bwMode="auto">
          <a:xfrm>
            <a:off x="900113" y="336550"/>
            <a:ext cx="30575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800">
                <a:latin typeface="华文中宋" panose="02010600040101010101" pitchFamily="2" charset="-122"/>
                <a:ea typeface="华文中宋" panose="02010600040101010101" pitchFamily="2" charset="-122"/>
              </a:rPr>
              <a:t>“修昔底德陷阱”</a:t>
            </a:r>
            <a:endParaRPr lang="en-US" altLang="zh-CN" sz="2800">
              <a:latin typeface="华文中宋" panose="02010600040101010101" pitchFamily="2" charset="-122"/>
              <a:ea typeface="华文中宋" panose="02010600040101010101" pitchFamily="2" charset="-122"/>
            </a:endParaRPr>
          </a:p>
        </p:txBody>
      </p:sp>
    </p:spTree>
  </p:cSld>
  <p:clrMapOvr>
    <a:masterClrMapping/>
  </p:clrMapOvr>
  <p:transition spd="med">
    <p:blinds dir="ver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图片 5"/>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0812" y="1010778"/>
            <a:ext cx="5265738" cy="482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1" name="图片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1175" y="1773238"/>
            <a:ext cx="130175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2" name="图片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2175" y="1773238"/>
            <a:ext cx="140335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3"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91175" y="3422650"/>
            <a:ext cx="1301750"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4" name="图片 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5850" y="3440113"/>
            <a:ext cx="1420813"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录音.wma">
            <a:hlinkClick r:id="" action="ppaction://media"/>
          </p:cNvPr>
          <p:cNvPicPr>
            <a:picLocks noRot="1" noChangeAspect="1"/>
          </p:cNvPicPr>
          <p:nvPr>
            <a:audioFile r:link="rId1"/>
          </p:nvPr>
        </p:nvPicPr>
        <p:blipFill>
          <a:blip r:embed="rId8">
            <a:extLst>
              <a:ext uri="{28A0092B-C50C-407E-A947-70E740481C1C}">
                <a14:useLocalDpi xmlns:a14="http://schemas.microsoft.com/office/drawing/2010/main" val="0"/>
              </a:ext>
            </a:extLst>
          </a:blip>
          <a:srcRect/>
          <a:stretch>
            <a:fillRect/>
          </a:stretch>
        </p:blipFill>
        <p:spPr bwMode="auto">
          <a:xfrm>
            <a:off x="7740650" y="61801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rotWithShape="1">
          <a:blip r:embed="rId9">
            <a:duotone>
              <a:prstClr val="black"/>
              <a:srgbClr val="007635">
                <a:tint val="45000"/>
                <a:satMod val="400000"/>
              </a:srgbClr>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3"/>
          <p:cNvSpPr>
            <a:spLocks noChangeArrowheads="1"/>
          </p:cNvSpPr>
          <p:nvPr/>
        </p:nvSpPr>
        <p:spPr bwMode="auto">
          <a:xfrm>
            <a:off x="520700" y="188913"/>
            <a:ext cx="8208963"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b="0">
                <a:latin typeface="华文中宋" panose="02010600040101010101" pitchFamily="2" charset="-122"/>
                <a:ea typeface="华文中宋" panose="02010600040101010101" pitchFamily="2" charset="-122"/>
              </a:rPr>
              <a:t>         </a:t>
            </a:r>
            <a:r>
              <a:rPr lang="zh-CN" altLang="zh-CN" b="0">
                <a:latin typeface="华文中宋" panose="02010600040101010101" pitchFamily="2" charset="-122"/>
                <a:ea typeface="华文中宋" panose="02010600040101010101" pitchFamily="2" charset="-122"/>
              </a:rPr>
              <a:t>中国特色社会主义政治经济学只能在实践中丰富和发展，又要经受实践的检验，进而指导实践。要加强研究和探索，加强对</a:t>
            </a:r>
            <a:r>
              <a:rPr lang="zh-CN" altLang="zh-CN" b="0">
                <a:solidFill>
                  <a:srgbClr val="FF0000"/>
                </a:solidFill>
                <a:latin typeface="华文中宋" panose="02010600040101010101" pitchFamily="2" charset="-122"/>
                <a:ea typeface="华文中宋" panose="02010600040101010101" pitchFamily="2" charset="-122"/>
              </a:rPr>
              <a:t>规律性</a:t>
            </a:r>
            <a:r>
              <a:rPr lang="zh-CN" altLang="zh-CN" b="0">
                <a:latin typeface="华文中宋" panose="02010600040101010101" pitchFamily="2" charset="-122"/>
                <a:ea typeface="华文中宋" panose="02010600040101010101" pitchFamily="2" charset="-122"/>
              </a:rPr>
              <a:t>认识的总结，不断完善中国特色社会主义政治经济学理论体系，推进充分体现中国特色、中国风格、中国气派的经济学科建设。</a:t>
            </a:r>
            <a:endParaRPr lang="en-US" altLang="zh-CN" b="0">
              <a:latin typeface="华文中宋" panose="02010600040101010101" pitchFamily="2" charset="-122"/>
              <a:ea typeface="华文中宋" panose="02010600040101010101" pitchFamily="2" charset="-122"/>
            </a:endParaRPr>
          </a:p>
          <a:p>
            <a:pPr>
              <a:lnSpc>
                <a:spcPct val="150000"/>
              </a:lnSpc>
            </a:pPr>
            <a:r>
              <a:rPr lang="en-US" altLang="zh-CN" b="0">
                <a:latin typeface="华文中宋" panose="02010600040101010101" pitchFamily="2" charset="-122"/>
                <a:ea typeface="华文中宋" panose="02010600040101010101" pitchFamily="2" charset="-122"/>
              </a:rPr>
              <a:t>                                            2016</a:t>
            </a:r>
            <a:r>
              <a:rPr lang="zh-CN" altLang="en-US" b="0">
                <a:latin typeface="华文中宋" panose="02010600040101010101" pitchFamily="2" charset="-122"/>
                <a:ea typeface="华文中宋" panose="02010600040101010101" pitchFamily="2" charset="-122"/>
              </a:rPr>
              <a:t>年</a:t>
            </a:r>
            <a:r>
              <a:rPr lang="en-US" altLang="zh-CN" b="0">
                <a:latin typeface="华文中宋" panose="02010600040101010101" pitchFamily="2" charset="-122"/>
                <a:ea typeface="华文中宋" panose="02010600040101010101" pitchFamily="2" charset="-122"/>
              </a:rPr>
              <a:t>7</a:t>
            </a:r>
            <a:r>
              <a:rPr lang="zh-CN" altLang="en-US" b="0">
                <a:latin typeface="华文中宋" panose="02010600040101010101" pitchFamily="2" charset="-122"/>
                <a:ea typeface="华文中宋" panose="02010600040101010101" pitchFamily="2" charset="-122"/>
              </a:rPr>
              <a:t>月经济学家座谈会上讲话</a:t>
            </a:r>
            <a:endParaRPr lang="zh-CN" altLang="en-US" b="0"/>
          </a:p>
        </p:txBody>
      </p:sp>
      <p:sp>
        <p:nvSpPr>
          <p:cNvPr id="19459" name="矩形 6"/>
          <p:cNvSpPr>
            <a:spLocks noChangeArrowheads="1"/>
          </p:cNvSpPr>
          <p:nvPr/>
        </p:nvSpPr>
        <p:spPr bwMode="auto">
          <a:xfrm>
            <a:off x="520700" y="2386013"/>
            <a:ext cx="78676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0">
                <a:solidFill>
                  <a:srgbClr val="26214A"/>
                </a:solidFill>
                <a:latin typeface="宋体" panose="02010600030101010101" pitchFamily="2" charset="-122"/>
              </a:rPr>
              <a:t>     </a:t>
            </a:r>
            <a:r>
              <a:rPr lang="zh-CN" altLang="en-US">
                <a:solidFill>
                  <a:srgbClr val="26214A"/>
                </a:solidFill>
                <a:latin typeface="宋体" panose="02010600030101010101" pitchFamily="2" charset="-122"/>
              </a:rPr>
              <a:t>摸着石头过河，是富有中国特色、符合中国国情的改革方法。摸着石头过河就是</a:t>
            </a:r>
            <a:r>
              <a:rPr lang="zh-CN" altLang="en-US">
                <a:solidFill>
                  <a:srgbClr val="FF0000"/>
                </a:solidFill>
                <a:latin typeface="宋体" panose="02010600030101010101" pitchFamily="2" charset="-122"/>
              </a:rPr>
              <a:t>摸规律</a:t>
            </a:r>
            <a:r>
              <a:rPr lang="zh-CN" altLang="en-US">
                <a:solidFill>
                  <a:srgbClr val="26214A"/>
                </a:solidFill>
                <a:latin typeface="宋体" panose="02010600030101010101" pitchFamily="2" charset="-122"/>
              </a:rPr>
              <a:t>。</a:t>
            </a:r>
            <a:endParaRPr lang="en-US" altLang="zh-CN">
              <a:solidFill>
                <a:srgbClr val="26214A"/>
              </a:solidFill>
              <a:latin typeface="宋体" panose="02010600030101010101" pitchFamily="2" charset="-122"/>
            </a:endParaRPr>
          </a:p>
          <a:p>
            <a:pPr>
              <a:lnSpc>
                <a:spcPct val="150000"/>
              </a:lnSpc>
            </a:pPr>
            <a:r>
              <a:rPr lang="zh-CN" altLang="en-US" b="0"/>
              <a:t>        </a:t>
            </a:r>
            <a:r>
              <a:rPr lang="zh-CN" altLang="en-US"/>
              <a:t>摸着石头过河也是有规则的，要按照已经认识到的</a:t>
            </a:r>
            <a:r>
              <a:rPr lang="zh-CN" altLang="en-US">
                <a:solidFill>
                  <a:srgbClr val="FF0000"/>
                </a:solidFill>
              </a:rPr>
              <a:t>规律</a:t>
            </a:r>
            <a:r>
              <a:rPr lang="zh-CN" altLang="en-US"/>
              <a:t>来办，在实践中再加深对</a:t>
            </a:r>
            <a:r>
              <a:rPr lang="zh-CN" altLang="en-US">
                <a:solidFill>
                  <a:srgbClr val="FF0000"/>
                </a:solidFill>
              </a:rPr>
              <a:t>规律</a:t>
            </a:r>
            <a:r>
              <a:rPr lang="zh-CN" altLang="en-US"/>
              <a:t>的认识，而不是脚踩西瓜皮，滑到哪里算哪里。</a:t>
            </a:r>
          </a:p>
        </p:txBody>
      </p:sp>
      <p:sp>
        <p:nvSpPr>
          <p:cNvPr id="19460" name="矩形 7"/>
          <p:cNvSpPr>
            <a:spLocks noChangeArrowheads="1"/>
          </p:cNvSpPr>
          <p:nvPr/>
        </p:nvSpPr>
        <p:spPr bwMode="auto">
          <a:xfrm>
            <a:off x="395288" y="4422775"/>
            <a:ext cx="83343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0">
                <a:solidFill>
                  <a:srgbClr val="000000"/>
                </a:solidFill>
                <a:latin typeface="华文中宋" panose="02010600040101010101" pitchFamily="2" charset="-122"/>
                <a:ea typeface="华文中宋" panose="02010600040101010101" pitchFamily="2" charset="-122"/>
              </a:rPr>
              <a:t>      要注意从历史、全局、战略的高度总结</a:t>
            </a:r>
            <a:r>
              <a:rPr lang="en-US" altLang="zh-CN" b="0">
                <a:solidFill>
                  <a:srgbClr val="000000"/>
                </a:solidFill>
                <a:latin typeface="华文中宋" panose="02010600040101010101" pitchFamily="2" charset="-122"/>
                <a:ea typeface="华文中宋" panose="02010600040101010101" pitchFamily="2" charset="-122"/>
              </a:rPr>
              <a:t>40</a:t>
            </a:r>
            <a:r>
              <a:rPr lang="zh-CN" altLang="en-US" b="0">
                <a:solidFill>
                  <a:srgbClr val="000000"/>
                </a:solidFill>
                <a:latin typeface="华文中宋" panose="02010600040101010101" pitchFamily="2" charset="-122"/>
                <a:ea typeface="华文中宋" panose="02010600040101010101" pitchFamily="2" charset="-122"/>
              </a:rPr>
              <a:t>年改革开放成就和经验，突出时代性、思想性、实践性。要坚持问题导向，对一些带有共性、</a:t>
            </a:r>
            <a:r>
              <a:rPr lang="zh-CN" altLang="en-US" b="0">
                <a:solidFill>
                  <a:srgbClr val="C00000"/>
                </a:solidFill>
                <a:latin typeface="华文中宋" panose="02010600040101010101" pitchFamily="2" charset="-122"/>
                <a:ea typeface="华文中宋" panose="02010600040101010101" pitchFamily="2" charset="-122"/>
              </a:rPr>
              <a:t>规律性</a:t>
            </a:r>
            <a:r>
              <a:rPr lang="zh-CN" altLang="en-US" b="0">
                <a:solidFill>
                  <a:srgbClr val="000000"/>
                </a:solidFill>
                <a:latin typeface="华文中宋" panose="02010600040101010101" pitchFamily="2" charset="-122"/>
                <a:ea typeface="华文中宋" panose="02010600040101010101" pitchFamily="2" charset="-122"/>
              </a:rPr>
              <a:t>的问题，要注意总结和反思，以利于更好前进。</a:t>
            </a:r>
            <a:endParaRPr lang="en-US" altLang="zh-CN" b="0">
              <a:solidFill>
                <a:srgbClr val="000000"/>
              </a:solidFill>
              <a:latin typeface="华文中宋" panose="02010600040101010101" pitchFamily="2" charset="-122"/>
              <a:ea typeface="华文中宋" panose="02010600040101010101" pitchFamily="2" charset="-122"/>
            </a:endParaRPr>
          </a:p>
          <a:p>
            <a:pPr>
              <a:lnSpc>
                <a:spcPct val="150000"/>
              </a:lnSpc>
            </a:pPr>
            <a:r>
              <a:rPr lang="en-US" altLang="zh-CN" b="0">
                <a:solidFill>
                  <a:srgbClr val="000000"/>
                </a:solidFill>
                <a:latin typeface="华文中宋" panose="02010600040101010101" pitchFamily="2" charset="-122"/>
                <a:ea typeface="华文中宋" panose="02010600040101010101" pitchFamily="2" charset="-122"/>
              </a:rPr>
              <a:t>                              </a:t>
            </a:r>
            <a:r>
              <a:rPr lang="en-US" altLang="zh-CN" sz="1600" b="0">
                <a:solidFill>
                  <a:srgbClr val="000000"/>
                </a:solidFill>
                <a:latin typeface="华文中宋" panose="02010600040101010101" pitchFamily="2" charset="-122"/>
                <a:ea typeface="华文中宋" panose="02010600040101010101" pitchFamily="2" charset="-122"/>
              </a:rPr>
              <a:t>2018.11.14</a:t>
            </a:r>
            <a:r>
              <a:rPr lang="zh-CN" altLang="en-US" sz="1600" b="0">
                <a:solidFill>
                  <a:srgbClr val="000000"/>
                </a:solidFill>
                <a:latin typeface="华文中宋" panose="02010600040101010101" pitchFamily="2" charset="-122"/>
                <a:ea typeface="华文中宋" panose="02010600040101010101" pitchFamily="2" charset="-122"/>
              </a:rPr>
              <a:t>全面深化改革小组工作会</a:t>
            </a:r>
            <a:endParaRPr lang="zh-CN" altLang="en-US" sz="1600">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
        <p:nvSpPr>
          <p:cNvPr id="6" name="矩形 5"/>
          <p:cNvSpPr/>
          <p:nvPr/>
        </p:nvSpPr>
        <p:spPr>
          <a:xfrm>
            <a:off x="539750" y="549275"/>
            <a:ext cx="7848600" cy="1752600"/>
          </a:xfrm>
          <a:prstGeom prst="rect">
            <a:avLst/>
          </a:prstGeom>
        </p:spPr>
        <p:txBody>
          <a:bodyPr>
            <a:spAutoFit/>
          </a:bodyPr>
          <a:lstStyle/>
          <a:p>
            <a:pPr marL="342900" indent="-342900">
              <a:lnSpc>
                <a:spcPct val="150000"/>
              </a:lnSpc>
              <a:spcBef>
                <a:spcPct val="20000"/>
              </a:spcBef>
              <a:buClr>
                <a:srgbClr val="FFFFCC"/>
              </a:buClr>
              <a:buSzPct val="60000"/>
              <a:defRPr/>
            </a:pPr>
            <a:r>
              <a:rPr lang="zh-CN" altLang="en-US" kern="0" dirty="0">
                <a:effectLst>
                  <a:outerShdw blurRad="38100" dist="38100" dir="2700000" algn="tl">
                    <a:srgbClr val="000000"/>
                  </a:outerShdw>
                </a:effectLst>
                <a:latin typeface="Verdana"/>
                <a:ea typeface="宋体"/>
              </a:rPr>
              <a:t>        “从现在起，五十年内外到一百年内外，是世界社会制度彻底变化的伟大时代，是一个翻天覆地的时代，是过去任何一个历史时代都不能比拟的”。</a:t>
            </a:r>
            <a:endParaRPr lang="en-US" altLang="zh-CN" kern="0" dirty="0">
              <a:effectLst>
                <a:outerShdw blurRad="38100" dist="38100" dir="2700000" algn="tl">
                  <a:srgbClr val="000000"/>
                </a:outerShdw>
              </a:effectLst>
              <a:latin typeface="Verdana"/>
              <a:ea typeface="宋体"/>
            </a:endParaRPr>
          </a:p>
          <a:p>
            <a:pPr marL="342900" indent="-342900">
              <a:lnSpc>
                <a:spcPct val="150000"/>
              </a:lnSpc>
              <a:spcBef>
                <a:spcPct val="20000"/>
              </a:spcBef>
              <a:buClr>
                <a:srgbClr val="FFFFCC"/>
              </a:buClr>
              <a:buSzPct val="60000"/>
              <a:defRPr/>
            </a:pPr>
            <a:r>
              <a:rPr lang="en-US" altLang="zh-CN" kern="0" dirty="0">
                <a:effectLst>
                  <a:outerShdw blurRad="38100" dist="38100" dir="2700000" algn="tl">
                    <a:srgbClr val="000000"/>
                  </a:outerShdw>
                </a:effectLst>
                <a:latin typeface="Verdana"/>
                <a:ea typeface="宋体"/>
              </a:rPr>
              <a:t>                                                —— </a:t>
            </a:r>
            <a:r>
              <a:rPr lang="zh-CN" altLang="en-US" kern="0" dirty="0">
                <a:effectLst>
                  <a:outerShdw blurRad="38100" dist="38100" dir="2700000" algn="tl">
                    <a:srgbClr val="000000"/>
                  </a:outerShdw>
                </a:effectLst>
                <a:latin typeface="Verdana"/>
                <a:ea typeface="宋体"/>
              </a:rPr>
              <a:t>毛泽东（</a:t>
            </a:r>
            <a:r>
              <a:rPr lang="en-US" altLang="zh-CN" kern="0" dirty="0">
                <a:effectLst>
                  <a:outerShdw blurRad="38100" dist="38100" dir="2700000" algn="tl">
                    <a:srgbClr val="000000"/>
                  </a:outerShdw>
                </a:effectLst>
                <a:latin typeface="Verdana"/>
                <a:ea typeface="宋体"/>
              </a:rPr>
              <a:t>1962</a:t>
            </a:r>
            <a:r>
              <a:rPr lang="zh-CN" altLang="en-US" kern="0" dirty="0">
                <a:effectLst>
                  <a:outerShdw blurRad="38100" dist="38100" dir="2700000" algn="tl">
                    <a:srgbClr val="000000"/>
                  </a:outerShdw>
                </a:effectLst>
                <a:latin typeface="Verdana"/>
                <a:ea typeface="宋体"/>
              </a:rPr>
              <a:t>）</a:t>
            </a:r>
            <a:endParaRPr lang="en-US" altLang="zh-CN" kern="0" dirty="0">
              <a:effectLst>
                <a:outerShdw blurRad="38100" dist="38100" dir="2700000" algn="tl">
                  <a:srgbClr val="000000"/>
                </a:outerShdw>
              </a:effectLst>
              <a:latin typeface="Verdana"/>
              <a:ea typeface="宋体"/>
            </a:endParaRPr>
          </a:p>
        </p:txBody>
      </p:sp>
      <p:sp>
        <p:nvSpPr>
          <p:cNvPr id="7" name="矩形 1"/>
          <p:cNvSpPr>
            <a:spLocks noChangeArrowheads="1"/>
          </p:cNvSpPr>
          <p:nvPr/>
        </p:nvSpPr>
        <p:spPr bwMode="auto">
          <a:xfrm>
            <a:off x="666750" y="2697163"/>
            <a:ext cx="7921625"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defRPr/>
            </a:pPr>
            <a:r>
              <a:rPr lang="en-US" altLang="zh-CN" sz="2000" dirty="0">
                <a:latin typeface="+mn-ea"/>
                <a:ea typeface="+mn-ea"/>
              </a:rPr>
              <a:t>     </a:t>
            </a:r>
            <a:r>
              <a:rPr lang="zh-CN" altLang="zh-CN" dirty="0">
                <a:latin typeface="华文中宋" panose="02010600040101010101" pitchFamily="2" charset="-122"/>
                <a:ea typeface="华文中宋" panose="02010600040101010101" pitchFamily="2" charset="-122"/>
              </a:rPr>
              <a:t>“第一，是完成了一项非常艰巨的、很不容易的任务；第二，是真正对人类作出了贡献；第三，就更加能够体现社会主义制度的优越性。……这不但是给占世界总人口四分之三的第三世界走出了一条路，更重要的是向人类表明，社会主义是必由之路，社会主义优于资本主义。”</a:t>
            </a:r>
            <a:endParaRPr lang="en-US" altLang="zh-CN" dirty="0">
              <a:latin typeface="华文中宋" panose="02010600040101010101" pitchFamily="2" charset="-122"/>
              <a:ea typeface="华文中宋" panose="02010600040101010101" pitchFamily="2" charset="-122"/>
            </a:endParaRPr>
          </a:p>
          <a:p>
            <a:pPr>
              <a:lnSpc>
                <a:spcPct val="150000"/>
              </a:lnSpc>
              <a:defRPr/>
            </a:pPr>
            <a:endParaRPr lang="en-US" altLang="zh-CN" sz="1600" dirty="0">
              <a:latin typeface="+mn-ea"/>
              <a:ea typeface="+mn-ea"/>
            </a:endParaRPr>
          </a:p>
          <a:p>
            <a:pPr>
              <a:lnSpc>
                <a:spcPct val="150000"/>
              </a:lnSpc>
              <a:defRPr/>
            </a:pPr>
            <a:r>
              <a:rPr lang="en-US" altLang="zh-CN" sz="1600" dirty="0">
                <a:latin typeface="+mn-ea"/>
                <a:ea typeface="+mn-ea"/>
              </a:rPr>
              <a:t>                                            ——</a:t>
            </a:r>
            <a:r>
              <a:rPr lang="zh-CN" altLang="en-US" sz="1600" dirty="0">
                <a:latin typeface="+mn-ea"/>
                <a:ea typeface="+mn-ea"/>
              </a:rPr>
              <a:t>邓小平</a:t>
            </a:r>
            <a:endParaRPr lang="zh-CN" altLang="en-US" sz="1400" dirty="0">
              <a:latin typeface="+mn-ea"/>
              <a:ea typeface="+mn-ea"/>
            </a:endParaRPr>
          </a:p>
        </p:txBody>
      </p:sp>
    </p:spTree>
  </p:cSld>
  <p:clrMapOvr>
    <a:masterClrMapping/>
  </p:clrMapOvr>
  <p:transition spd="med">
    <p:blinds dir="ver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矩形 3"/>
          <p:cNvSpPr>
            <a:spLocks noChangeArrowheads="1"/>
          </p:cNvSpPr>
          <p:nvPr/>
        </p:nvSpPr>
        <p:spPr bwMode="auto">
          <a:xfrm>
            <a:off x="3995738" y="412750"/>
            <a:ext cx="4824412"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0" dirty="0"/>
              <a:t>      </a:t>
            </a:r>
            <a:r>
              <a:rPr lang="zh-CN" altLang="en-US" dirty="0"/>
              <a:t>中国特色社会主义进入新时代，意味着近代以来久经磨难的中华民族迎来了从站起来、富起来到强起来的伟大飞跃，迎来了实现中华民族伟大复兴的光明前景；意味着科学社会主义在二十一世纪的中国焕发出强大生机活力，在世界上高高举起了中国特色社会主义伟大旗帜；意味着中国特色社会主义道路、理论、制度、文化不断发展，拓展了发展中国家走向现代化的途径，给世界上那些既希望加快发展又希望保持自身独立性的国家和民族提供了全新选择，为解决人类问题贡献了中国智慧和中国方案。</a:t>
            </a:r>
            <a:endParaRPr lang="en-US" altLang="zh-CN" dirty="0"/>
          </a:p>
          <a:p>
            <a:pPr>
              <a:lnSpc>
                <a:spcPct val="150000"/>
              </a:lnSpc>
            </a:pPr>
            <a:r>
              <a:rPr lang="en-US" altLang="zh-CN" dirty="0"/>
              <a:t>                                ——</a:t>
            </a:r>
            <a:r>
              <a:rPr lang="zh-CN" altLang="en-US" dirty="0"/>
              <a:t>习近平（</a:t>
            </a:r>
            <a:r>
              <a:rPr lang="en-US" altLang="zh-CN" dirty="0"/>
              <a:t>2017</a:t>
            </a:r>
            <a:r>
              <a:rPr lang="zh-CN" altLang="en-US" dirty="0"/>
              <a:t>）</a:t>
            </a:r>
          </a:p>
          <a:p>
            <a:pPr>
              <a:lnSpc>
                <a:spcPct val="150000"/>
              </a:lnSpc>
            </a:pPr>
            <a:r>
              <a:rPr lang="zh-CN" altLang="en-US" dirty="0"/>
              <a:t> </a:t>
            </a:r>
          </a:p>
        </p:txBody>
      </p:sp>
      <p:pic>
        <p:nvPicPr>
          <p:cNvPr id="3" name="图片 2">
            <a:extLst>
              <a:ext uri="{FF2B5EF4-FFF2-40B4-BE49-F238E27FC236}">
                <a16:creationId xmlns:a16="http://schemas.microsoft.com/office/drawing/2014/main" id="{08334AE7-736B-7C49-9F22-F055A0950C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86" y="866686"/>
            <a:ext cx="3162300" cy="4267200"/>
          </a:xfrm>
          <a:prstGeom prst="rect">
            <a:avLst/>
          </a:prstGeom>
        </p:spPr>
      </p:pic>
    </p:spTree>
  </p:cSld>
  <p:clrMapOvr>
    <a:masterClrMapping/>
  </p:clrMapOvr>
  <p:transition>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p:cNvSpPr txBox="1">
            <a:spLocks/>
          </p:cNvSpPr>
          <p:nvPr/>
        </p:nvSpPr>
        <p:spPr>
          <a:xfrm>
            <a:off x="422275" y="763588"/>
            <a:ext cx="8269288" cy="9985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19170">
              <a:lnSpc>
                <a:spcPct val="120000"/>
              </a:lnSpc>
              <a:buFont typeface="Arial" panose="020B0604020202020204" pitchFamily="34" charset="0"/>
              <a:buNone/>
              <a:defRPr/>
            </a:pPr>
            <a:r>
              <a:rPr lang="zh-CN" altLang="en-US" sz="2000" b="0" dirty="0">
                <a:solidFill>
                  <a:schemeClr val="tx1">
                    <a:lumMod val="85000"/>
                    <a:lumOff val="15000"/>
                  </a:schemeClr>
                </a:solidFill>
                <a:latin typeface="微软雅黑" pitchFamily="34" charset="-122"/>
                <a:ea typeface="微软雅黑" pitchFamily="34" charset="-122"/>
              </a:rPr>
              <a:t>        意味着科学社会主义在</a:t>
            </a:r>
            <a:r>
              <a:rPr lang="en-US" altLang="zh-CN" sz="2000" b="0" dirty="0">
                <a:solidFill>
                  <a:schemeClr val="tx1">
                    <a:lumMod val="85000"/>
                    <a:lumOff val="15000"/>
                  </a:schemeClr>
                </a:solidFill>
                <a:latin typeface="微软雅黑" pitchFamily="34" charset="-122"/>
                <a:ea typeface="微软雅黑" pitchFamily="34" charset="-122"/>
              </a:rPr>
              <a:t>21</a:t>
            </a:r>
            <a:r>
              <a:rPr lang="zh-CN" altLang="en-US" sz="2000" b="0" dirty="0">
                <a:solidFill>
                  <a:schemeClr val="tx1">
                    <a:lumMod val="85000"/>
                    <a:lumOff val="15000"/>
                  </a:schemeClr>
                </a:solidFill>
                <a:latin typeface="微软雅黑" pitchFamily="34" charset="-122"/>
                <a:ea typeface="微软雅黑" pitchFamily="34" charset="-122"/>
              </a:rPr>
              <a:t>世纪的中国焕发出强大生机活力，在世界上高高举起了中国特色社会主义伟大旗帜</a:t>
            </a:r>
          </a:p>
        </p:txBody>
      </p:sp>
      <p:sp>
        <p:nvSpPr>
          <p:cNvPr id="9" name="矩形 2"/>
          <p:cNvSpPr>
            <a:spLocks noChangeArrowheads="1"/>
          </p:cNvSpPr>
          <p:nvPr/>
        </p:nvSpPr>
        <p:spPr bwMode="auto">
          <a:xfrm>
            <a:off x="827088" y="1916113"/>
            <a:ext cx="3894137" cy="1077912"/>
          </a:xfrm>
          <a:prstGeom prst="rect">
            <a:avLst/>
          </a:prstGeom>
          <a:solidFill>
            <a:schemeClr val="accent6">
              <a:lumMod val="20000"/>
              <a:lumOff val="80000"/>
            </a:schemeClr>
          </a:solidFill>
          <a:ln/>
        </p:spPr>
        <p:style>
          <a:lnRef idx="1">
            <a:schemeClr val="accent6"/>
          </a:lnRef>
          <a:fillRef idx="2">
            <a:schemeClr val="accent6"/>
          </a:fillRef>
          <a:effectRef idx="1">
            <a:schemeClr val="accent6"/>
          </a:effectRef>
          <a:fontRef idx="minor">
            <a:schemeClr val="dk1"/>
          </a:fontRef>
        </p:style>
        <p:txBody>
          <a:bodyPr>
            <a:spAutoFit/>
          </a:bodyPr>
          <a:lstStyle/>
          <a:p>
            <a:pPr>
              <a:lnSpc>
                <a:spcPct val="200000"/>
              </a:lnSpc>
              <a:defRPr/>
            </a:pPr>
            <a:r>
              <a:rPr lang="zh-CN" altLang="en-US" sz="1600" dirty="0">
                <a:solidFill>
                  <a:schemeClr val="tx1"/>
                </a:solidFill>
                <a:latin typeface="华文中宋" panose="02010600040101010101" pitchFamily="2" charset="-122"/>
                <a:ea typeface="华文中宋" panose="02010600040101010101" pitchFamily="2" charset="-122"/>
              </a:rPr>
              <a:t>世界上高收入国家人口</a:t>
            </a:r>
            <a:r>
              <a:rPr lang="en-US" altLang="zh-CN" sz="1600" dirty="0">
                <a:solidFill>
                  <a:schemeClr val="tx1"/>
                </a:solidFill>
                <a:latin typeface="华文中宋" panose="02010600040101010101" pitchFamily="2" charset="-122"/>
                <a:ea typeface="华文中宋" panose="02010600040101010101" pitchFamily="2" charset="-122"/>
              </a:rPr>
              <a:t>11.9</a:t>
            </a:r>
            <a:r>
              <a:rPr lang="zh-CN" altLang="en-US" sz="1600" dirty="0">
                <a:solidFill>
                  <a:schemeClr val="tx1"/>
                </a:solidFill>
                <a:latin typeface="华文中宋" panose="02010600040101010101" pitchFamily="2" charset="-122"/>
                <a:ea typeface="华文中宋" panose="02010600040101010101" pitchFamily="2" charset="-122"/>
              </a:rPr>
              <a:t>亿</a:t>
            </a:r>
            <a:endParaRPr lang="en-US" altLang="zh-CN" sz="1600" dirty="0">
              <a:solidFill>
                <a:schemeClr val="tx1"/>
              </a:solidFill>
              <a:latin typeface="华文中宋" panose="02010600040101010101" pitchFamily="2" charset="-122"/>
              <a:ea typeface="华文中宋" panose="02010600040101010101" pitchFamily="2" charset="-122"/>
            </a:endParaRPr>
          </a:p>
          <a:p>
            <a:pPr>
              <a:lnSpc>
                <a:spcPct val="200000"/>
              </a:lnSpc>
              <a:defRPr/>
            </a:pPr>
            <a:r>
              <a:rPr lang="zh-CN" altLang="en-US" sz="1600" dirty="0">
                <a:solidFill>
                  <a:schemeClr val="tx1"/>
                </a:solidFill>
                <a:latin typeface="华文中宋" panose="02010600040101010101" pitchFamily="2" charset="-122"/>
                <a:ea typeface="华文中宋" panose="02010600040101010101" pitchFamily="2" charset="-122"/>
              </a:rPr>
              <a:t>占世界人口</a:t>
            </a:r>
            <a:r>
              <a:rPr lang="en-US" altLang="zh-CN" sz="1600" dirty="0">
                <a:solidFill>
                  <a:schemeClr val="tx1"/>
                </a:solidFill>
                <a:latin typeface="华文中宋" panose="02010600040101010101" pitchFamily="2" charset="-122"/>
                <a:ea typeface="华文中宋" panose="02010600040101010101" pitchFamily="2" charset="-122"/>
              </a:rPr>
              <a:t>16%</a:t>
            </a:r>
          </a:p>
        </p:txBody>
      </p:sp>
      <p:sp>
        <p:nvSpPr>
          <p:cNvPr id="10" name="矩形 2"/>
          <p:cNvSpPr>
            <a:spLocks noChangeArrowheads="1"/>
          </p:cNvSpPr>
          <p:nvPr/>
        </p:nvSpPr>
        <p:spPr bwMode="auto">
          <a:xfrm>
            <a:off x="887413" y="3290888"/>
            <a:ext cx="3894137" cy="1076325"/>
          </a:xfrm>
          <a:prstGeom prst="rect">
            <a:avLst/>
          </a:prstGeom>
          <a:solidFill>
            <a:schemeClr val="accent6">
              <a:lumMod val="20000"/>
              <a:lumOff val="80000"/>
            </a:schemeClr>
          </a:solidFill>
          <a:ln/>
        </p:spPr>
        <p:style>
          <a:lnRef idx="1">
            <a:schemeClr val="accent5"/>
          </a:lnRef>
          <a:fillRef idx="2">
            <a:schemeClr val="accent5"/>
          </a:fillRef>
          <a:effectRef idx="1">
            <a:schemeClr val="accent5"/>
          </a:effectRef>
          <a:fontRef idx="minor">
            <a:schemeClr val="dk1"/>
          </a:fontRef>
        </p:style>
        <p:txBody>
          <a:bodyPr>
            <a:spAutoFit/>
          </a:bodyPr>
          <a:lstStyle/>
          <a:p>
            <a:pPr>
              <a:lnSpc>
                <a:spcPct val="200000"/>
              </a:lnSpc>
              <a:defRPr/>
            </a:pPr>
            <a:r>
              <a:rPr lang="zh-CN" altLang="en-US" sz="1600" dirty="0">
                <a:solidFill>
                  <a:schemeClr val="tx1"/>
                </a:solidFill>
                <a:latin typeface="华文中宋" panose="02010600040101010101" pitchFamily="2" charset="-122"/>
                <a:ea typeface="华文中宋" panose="02010600040101010101" pitchFamily="2" charset="-122"/>
              </a:rPr>
              <a:t>中国人口</a:t>
            </a:r>
            <a:r>
              <a:rPr lang="en-US" altLang="zh-CN" sz="1600" dirty="0">
                <a:solidFill>
                  <a:schemeClr val="tx1"/>
                </a:solidFill>
                <a:latin typeface="华文中宋" panose="02010600040101010101" pitchFamily="2" charset="-122"/>
                <a:ea typeface="华文中宋" panose="02010600040101010101" pitchFamily="2" charset="-122"/>
              </a:rPr>
              <a:t>13.8</a:t>
            </a:r>
            <a:r>
              <a:rPr lang="zh-CN" altLang="en-US" sz="1600" dirty="0">
                <a:solidFill>
                  <a:schemeClr val="tx1"/>
                </a:solidFill>
                <a:latin typeface="华文中宋" panose="02010600040101010101" pitchFamily="2" charset="-122"/>
                <a:ea typeface="华文中宋" panose="02010600040101010101" pitchFamily="2" charset="-122"/>
              </a:rPr>
              <a:t>亿</a:t>
            </a:r>
            <a:endParaRPr lang="en-US" altLang="zh-CN" sz="1600" dirty="0">
              <a:solidFill>
                <a:schemeClr val="tx1"/>
              </a:solidFill>
              <a:latin typeface="华文中宋" panose="02010600040101010101" pitchFamily="2" charset="-122"/>
              <a:ea typeface="华文中宋" panose="02010600040101010101" pitchFamily="2" charset="-122"/>
            </a:endParaRPr>
          </a:p>
          <a:p>
            <a:pPr>
              <a:lnSpc>
                <a:spcPct val="200000"/>
              </a:lnSpc>
              <a:defRPr/>
            </a:pPr>
            <a:r>
              <a:rPr lang="zh-CN" altLang="en-US" sz="1600" dirty="0">
                <a:solidFill>
                  <a:schemeClr val="tx1"/>
                </a:solidFill>
                <a:latin typeface="华文中宋" panose="02010600040101010101" pitchFamily="2" charset="-122"/>
                <a:ea typeface="华文中宋" panose="02010600040101010101" pitchFamily="2" charset="-122"/>
              </a:rPr>
              <a:t>占世界人口</a:t>
            </a:r>
            <a:r>
              <a:rPr lang="en-US" altLang="zh-CN" sz="1600" dirty="0">
                <a:solidFill>
                  <a:schemeClr val="tx1"/>
                </a:solidFill>
                <a:latin typeface="华文中宋" panose="02010600040101010101" pitchFamily="2" charset="-122"/>
                <a:ea typeface="华文中宋" panose="02010600040101010101" pitchFamily="2" charset="-122"/>
              </a:rPr>
              <a:t>18.5%</a:t>
            </a:r>
          </a:p>
        </p:txBody>
      </p:sp>
      <p:pic>
        <p:nvPicPr>
          <p:cNvPr id="11" name="图片 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751574">
            <a:off x="5584563" y="2186740"/>
            <a:ext cx="1592332" cy="220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38">
            <a:extLst/>
          </p:cNvPr>
          <p:cNvSpPr>
            <a:spLocks noChangeArrowheads="1"/>
          </p:cNvSpPr>
          <p:nvPr/>
        </p:nvSpPr>
        <p:spPr bwMode="auto">
          <a:xfrm>
            <a:off x="179388" y="4932363"/>
            <a:ext cx="771683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indent="628650" algn="just">
              <a:lnSpc>
                <a:spcPct val="200000"/>
              </a:lnSpc>
              <a:defRPr/>
            </a:pPr>
            <a:r>
              <a:rPr lang="zh-CN" altLang="en-US" sz="2200" dirty="0">
                <a:solidFill>
                  <a:schemeClr val="tx1">
                    <a:lumMod val="85000"/>
                    <a:lumOff val="15000"/>
                  </a:schemeClr>
                </a:solidFill>
                <a:latin typeface="微软雅黑" pitchFamily="34" charset="-122"/>
                <a:ea typeface="微软雅黑" pitchFamily="34" charset="-122"/>
                <a:sym typeface="Hiragino Sans GB W6" pitchFamily="34" charset="-122"/>
              </a:rPr>
              <a:t>“中国崩溃论”“社会主义失败论”“历史终结论”</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17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2" y="-29084"/>
            <a:ext cx="9144000" cy="6858000"/>
          </a:xfrm>
          <a:prstGeom prst="rect">
            <a:avLst/>
          </a:prstGeom>
          <a:effectLst>
            <a:softEdge rad="63500"/>
          </a:effectLst>
        </p:spPr>
      </p:pic>
      <p:sp>
        <p:nvSpPr>
          <p:cNvPr id="6" name="矩形 5"/>
          <p:cNvSpPr/>
          <p:nvPr/>
        </p:nvSpPr>
        <p:spPr>
          <a:xfrm>
            <a:off x="2090738" y="2060575"/>
            <a:ext cx="4895850" cy="2216150"/>
          </a:xfrm>
          <a:prstGeom prst="rect">
            <a:avLst/>
          </a:prstGeom>
          <a:noFill/>
        </p:spPr>
        <p:txBody>
          <a:bodyPr>
            <a:spAutoFit/>
          </a:bodyPr>
          <a:lstStyle/>
          <a:p>
            <a:pPr algn="ctr" eaLnBrk="1" hangingPunct="1">
              <a:defRPr/>
            </a:pPr>
            <a:r>
              <a:rPr lang="zh-CN" altLang="en-US" sz="13800" b="0" dirty="0">
                <a:ln w="0"/>
                <a:solidFill>
                  <a:srgbClr val="00B050"/>
                </a:solidFill>
                <a:effectLst>
                  <a:outerShdw blurRad="38100" dist="19050" dir="2700000" algn="tl" rotWithShape="0">
                    <a:schemeClr val="dk1">
                      <a:alpha val="40000"/>
                    </a:schemeClr>
                  </a:outerShdw>
                </a:effectLst>
                <a:latin typeface="华文琥珀" panose="02010800040101010101" pitchFamily="2" charset="-122"/>
                <a:ea typeface="华文琥珀" panose="02010800040101010101" pitchFamily="2" charset="-122"/>
              </a:rPr>
              <a:t>谢谢</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xit" presetSubtype="0" fill="hold" grpId="0" nodeType="clickEffect">
                                  <p:stCondLst>
                                    <p:cond delay="0"/>
                                  </p:stCondLst>
                                  <p:childTnLst>
                                    <p:animEffect transition="out" filter="fade">
                                      <p:cBhvr>
                                        <p:cTn id="6" dur="2000"/>
                                        <p:tgtEl>
                                          <p:spTgt spid="6"/>
                                        </p:tgtEl>
                                      </p:cBhvr>
                                    </p:animEffect>
                                    <p:anim calcmode="lin" valueType="num">
                                      <p:cBhvr>
                                        <p:cTn id="7" dur="2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6"/>
                                        </p:tgtEl>
                                        <p:attrNameLst>
                                          <p:attrName>ppt_h</p:attrName>
                                        </p:attrNameLst>
                                      </p:cBhvr>
                                      <p:tavLst>
                                        <p:tav tm="0">
                                          <p:val>
                                            <p:strVal val="ppt_h"/>
                                          </p:val>
                                        </p:tav>
                                        <p:tav tm="100000">
                                          <p:val>
                                            <p:strVal val="ppt_h"/>
                                          </p:val>
                                        </p:tav>
                                      </p:tavLst>
                                    </p:anim>
                                    <p:set>
                                      <p:cBhvr>
                                        <p:cTn id="9"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ss1.bdstatic.com/70cFuXSh_Q1YnxGkpoWK1HF6hhy/it/u=870422055,2467486466&amp;fm=27&amp;gp=0.jpg"/>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905826">
            <a:off x="7538134" y="1077591"/>
            <a:ext cx="850065" cy="1162844"/>
          </a:xfrm>
          <a:prstGeom prst="rect">
            <a:avLst/>
          </a:prstGeom>
          <a:solidFill>
            <a:schemeClr val="accent1">
              <a:lumMod val="40000"/>
              <a:lumOff val="60000"/>
            </a:schemeClr>
          </a:solidFill>
        </p:spPr>
      </p:pic>
      <p:sp>
        <p:nvSpPr>
          <p:cNvPr id="20485" name="矩形 6"/>
          <p:cNvSpPr>
            <a:spLocks noChangeArrowheads="1"/>
          </p:cNvSpPr>
          <p:nvPr/>
        </p:nvSpPr>
        <p:spPr bwMode="auto">
          <a:xfrm>
            <a:off x="574675" y="2060575"/>
            <a:ext cx="79692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3200" b="0">
                <a:latin typeface="华文新魏" panose="02010800040101010101" pitchFamily="2" charset="-122"/>
                <a:ea typeface="华文新魏" panose="02010800040101010101" pitchFamily="2" charset="-122"/>
              </a:rPr>
              <a:t>经济规律：内在的本质的必然的联系</a:t>
            </a:r>
            <a:endParaRPr lang="en-US" altLang="zh-CN" sz="3200" b="0">
              <a:latin typeface="华文新魏" panose="02010800040101010101" pitchFamily="2" charset="-122"/>
              <a:ea typeface="华文新魏" panose="02010800040101010101" pitchFamily="2" charset="-122"/>
            </a:endParaRPr>
          </a:p>
          <a:p>
            <a:pPr>
              <a:lnSpc>
                <a:spcPct val="150000"/>
              </a:lnSpc>
            </a:pPr>
            <a:r>
              <a:rPr lang="zh-CN" altLang="en-US" sz="3200" b="0">
                <a:latin typeface="华文新魏" panose="02010800040101010101" pitchFamily="2" charset="-122"/>
                <a:ea typeface="华文新魏" panose="02010800040101010101" pitchFamily="2" charset="-122"/>
              </a:rPr>
              <a:t>规律类型：一般规律     共同规律   特有规律</a:t>
            </a:r>
            <a:endParaRPr lang="en-US" altLang="zh-CN" sz="3200" b="0">
              <a:latin typeface="华文新魏" panose="02010800040101010101" pitchFamily="2" charset="-122"/>
              <a:ea typeface="华文新魏" panose="02010800040101010101" pitchFamily="2" charset="-122"/>
            </a:endParaRPr>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矩形 6"/>
          <p:cNvSpPr>
            <a:spLocks noChangeArrowheads="1"/>
          </p:cNvSpPr>
          <p:nvPr/>
        </p:nvSpPr>
        <p:spPr bwMode="auto">
          <a:xfrm>
            <a:off x="1547813" y="1525588"/>
            <a:ext cx="68405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800" b="0">
                <a:latin typeface="华文新魏" panose="02010800040101010101" pitchFamily="2" charset="-122"/>
                <a:ea typeface="华文新魏" panose="02010800040101010101" pitchFamily="2" charset="-122"/>
              </a:rPr>
              <a:t>       发展好马克思主义政治经济学</a:t>
            </a:r>
          </a:p>
        </p:txBody>
      </p:sp>
      <p:sp>
        <p:nvSpPr>
          <p:cNvPr id="21509" name="矩形 7"/>
          <p:cNvSpPr>
            <a:spLocks noChangeArrowheads="1"/>
          </p:cNvSpPr>
          <p:nvPr/>
        </p:nvSpPr>
        <p:spPr bwMode="auto">
          <a:xfrm>
            <a:off x="1595438" y="2327275"/>
            <a:ext cx="71056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800" b="0">
                <a:latin typeface="华文新魏" panose="02010800040101010101" pitchFamily="2" charset="-122"/>
                <a:ea typeface="华文新魏" panose="02010800040101010101" pitchFamily="2" charset="-122"/>
              </a:rPr>
              <a:t>       </a:t>
            </a:r>
            <a:r>
              <a:rPr lang="zh-CN" altLang="en-US" sz="2800" b="0">
                <a:latin typeface="华文新魏" panose="02010800040101010101" pitchFamily="2" charset="-122"/>
                <a:ea typeface="华文新魏" panose="02010800040101010101" pitchFamily="2" charset="-122"/>
              </a:rPr>
              <a:t>从实践出发   </a:t>
            </a:r>
            <a:r>
              <a:rPr lang="en-US" altLang="zh-CN" sz="2800" b="0">
                <a:latin typeface="华文新魏" panose="02010800040101010101" pitchFamily="2" charset="-122"/>
                <a:ea typeface="华文新魏" panose="02010800040101010101" pitchFamily="2" charset="-122"/>
              </a:rPr>
              <a:t> </a:t>
            </a:r>
            <a:r>
              <a:rPr lang="zh-CN" altLang="en-US" sz="2800" b="0">
                <a:latin typeface="华文新魏" panose="02010800040101010101" pitchFamily="2" charset="-122"/>
                <a:ea typeface="华文新魏" panose="02010800040101010101" pitchFamily="2" charset="-122"/>
              </a:rPr>
              <a:t>认识规律    尊重规律</a:t>
            </a:r>
            <a:endParaRPr lang="en-US" altLang="zh-CN" sz="2800" b="0">
              <a:latin typeface="华文新魏" panose="02010800040101010101" pitchFamily="2" charset="-122"/>
              <a:ea typeface="华文新魏" panose="02010800040101010101" pitchFamily="2" charset="-122"/>
            </a:endParaRPr>
          </a:p>
        </p:txBody>
      </p:sp>
      <p:sp>
        <p:nvSpPr>
          <p:cNvPr id="21510" name="菱形 3"/>
          <p:cNvSpPr>
            <a:spLocks noChangeArrowheads="1"/>
          </p:cNvSpPr>
          <p:nvPr/>
        </p:nvSpPr>
        <p:spPr bwMode="auto">
          <a:xfrm>
            <a:off x="1235075" y="1703388"/>
            <a:ext cx="576263" cy="482600"/>
          </a:xfrm>
          <a:prstGeom prst="diamond">
            <a:avLst/>
          </a:prstGeom>
          <a:solidFill>
            <a:srgbClr val="0070C0"/>
          </a:solidFill>
          <a:ln w="9525" algn="ctr">
            <a:solidFill>
              <a:schemeClr val="tx1"/>
            </a:solidFill>
            <a:round/>
            <a:headEnd/>
            <a:tailEnd/>
          </a:ln>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p:sp>
        <p:nvSpPr>
          <p:cNvPr id="21511" name="矩形 10"/>
          <p:cNvSpPr>
            <a:spLocks noChangeArrowheads="1"/>
          </p:cNvSpPr>
          <p:nvPr/>
        </p:nvSpPr>
        <p:spPr bwMode="auto">
          <a:xfrm>
            <a:off x="1811338" y="3290888"/>
            <a:ext cx="72009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800" b="0">
                <a:latin typeface="华文新魏" panose="02010800040101010101" pitchFamily="2" charset="-122"/>
                <a:ea typeface="华文新魏" panose="02010800040101010101" pitchFamily="2" charset="-122"/>
              </a:rPr>
              <a:t>    </a:t>
            </a:r>
            <a:r>
              <a:rPr lang="zh-CN" altLang="en-US" sz="2800" b="0">
                <a:latin typeface="华文新魏" panose="02010800040101010101" pitchFamily="2" charset="-122"/>
                <a:ea typeface="华文新魏" panose="02010800040101010101" pitchFamily="2" charset="-122"/>
              </a:rPr>
              <a:t>总结实践   找出规律性经验   形成理论</a:t>
            </a:r>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2"/>
          <p:cNvSpPr>
            <a:spLocks noChangeArrowheads="1"/>
          </p:cNvSpPr>
          <p:nvPr/>
        </p:nvSpPr>
        <p:spPr bwMode="auto">
          <a:xfrm>
            <a:off x="827088" y="692150"/>
            <a:ext cx="7231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3600">
                <a:latin typeface="华文新魏" panose="02010800040101010101" pitchFamily="2" charset="-122"/>
                <a:ea typeface="华文新魏" panose="02010800040101010101" pitchFamily="2" charset="-122"/>
              </a:rPr>
              <a:t>(3)</a:t>
            </a:r>
            <a:r>
              <a:rPr lang="zh-CN" altLang="en-US" sz="3600">
                <a:latin typeface="华文新魏" panose="02010800040101010101" pitchFamily="2" charset="-122"/>
                <a:ea typeface="华文新魏" panose="02010800040101010101" pitchFamily="2" charset="-122"/>
              </a:rPr>
              <a:t>系统化经济学说或者理论体系    </a:t>
            </a:r>
          </a:p>
        </p:txBody>
      </p:sp>
      <p:pic>
        <p:nvPicPr>
          <p:cNvPr id="4" name="图片 4"/>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989228">
            <a:off x="5512320" y="2450819"/>
            <a:ext cx="1446117" cy="17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7"/>
          <p:cNvSpPr>
            <a:spLocks noChangeArrowheads="1"/>
          </p:cNvSpPr>
          <p:nvPr/>
        </p:nvSpPr>
        <p:spPr bwMode="auto">
          <a:xfrm>
            <a:off x="1258888" y="2495550"/>
            <a:ext cx="303212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800">
                <a:latin typeface="华文中宋" panose="02010600040101010101" pitchFamily="2" charset="-122"/>
                <a:ea typeface="华文中宋" panose="02010600040101010101" pitchFamily="2" charset="-122"/>
              </a:rPr>
              <a:t>理论   战略   对策</a:t>
            </a:r>
            <a:endParaRPr lang="en-US" altLang="zh-CN" sz="2800">
              <a:latin typeface="华文中宋" panose="02010600040101010101" pitchFamily="2" charset="-122"/>
              <a:ea typeface="华文中宋" panose="02010600040101010101" pitchFamily="2" charset="-122"/>
            </a:endParaRPr>
          </a:p>
          <a:p>
            <a:endParaRPr lang="en-US" altLang="zh-CN" sz="2800">
              <a:latin typeface="华文中宋" panose="02010600040101010101" pitchFamily="2" charset="-122"/>
              <a:ea typeface="华文中宋" panose="02010600040101010101" pitchFamily="2" charset="-122"/>
            </a:endParaRPr>
          </a:p>
          <a:p>
            <a:r>
              <a:rPr lang="zh-CN" altLang="en-US" sz="2800">
                <a:latin typeface="华文中宋" panose="02010600040101010101" pitchFamily="2" charset="-122"/>
                <a:ea typeface="华文中宋" panose="02010600040101010101" pitchFamily="2" charset="-122"/>
              </a:rPr>
              <a:t>制度   体制   机制</a:t>
            </a:r>
          </a:p>
        </p:txBody>
      </p:sp>
      <p:pic>
        <p:nvPicPr>
          <p:cNvPr id="8" name="图片 7"/>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
          <p:cNvSpPr>
            <a:spLocks noChangeArrowheads="1"/>
          </p:cNvSpPr>
          <p:nvPr/>
        </p:nvSpPr>
        <p:spPr bwMode="auto">
          <a:xfrm>
            <a:off x="684213" y="3541713"/>
            <a:ext cx="777557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a:t>        </a:t>
            </a:r>
            <a:r>
              <a:rPr lang="zh-CN" altLang="en-US"/>
              <a:t>“</a:t>
            </a:r>
            <a:r>
              <a:rPr lang="en-US" altLang="zh-CN"/>
              <a:t>《</a:t>
            </a:r>
            <a:r>
              <a:rPr lang="zh-CN" altLang="en-US"/>
              <a:t>建议</a:t>
            </a:r>
            <a:r>
              <a:rPr lang="en-US" altLang="zh-CN"/>
              <a:t>》</a:t>
            </a:r>
            <a:r>
              <a:rPr lang="zh-CN" altLang="en-US"/>
              <a:t>提出要坚持创 新、协调、绿色、开放、共享的发展理念。这五大发展理念不是凭空得来的，是我们在深刻总结</a:t>
            </a:r>
            <a:r>
              <a:rPr lang="zh-CN" altLang="en-US">
                <a:solidFill>
                  <a:srgbClr val="C00000"/>
                </a:solidFill>
              </a:rPr>
              <a:t>国内外</a:t>
            </a:r>
            <a:r>
              <a:rPr lang="zh-CN" altLang="en-US"/>
              <a:t>发展</a:t>
            </a:r>
            <a:r>
              <a:rPr lang="zh-CN" altLang="en-US">
                <a:solidFill>
                  <a:srgbClr val="00B050"/>
                </a:solidFill>
              </a:rPr>
              <a:t>经验教训</a:t>
            </a:r>
            <a:r>
              <a:rPr lang="zh-CN" altLang="en-US"/>
              <a:t>的基础上形成 的，也是在深刻分析</a:t>
            </a:r>
            <a:r>
              <a:rPr lang="zh-CN" altLang="en-US">
                <a:solidFill>
                  <a:srgbClr val="C00000"/>
                </a:solidFill>
              </a:rPr>
              <a:t>国内外</a:t>
            </a:r>
            <a:r>
              <a:rPr lang="zh-CN" altLang="en-US">
                <a:solidFill>
                  <a:srgbClr val="00B050"/>
                </a:solidFill>
              </a:rPr>
              <a:t>发展大势</a:t>
            </a:r>
            <a:r>
              <a:rPr lang="zh-CN" altLang="en-US"/>
              <a:t>的基础上形成的，集中反映了 我们党</a:t>
            </a:r>
            <a:r>
              <a:rPr lang="zh-CN" altLang="en-US">
                <a:solidFill>
                  <a:srgbClr val="FF0000"/>
                </a:solidFill>
              </a:rPr>
              <a:t>对经济社会发展规律</a:t>
            </a:r>
            <a:r>
              <a:rPr lang="zh-CN" altLang="en-US"/>
              <a:t>认识的深化，也是针对我国发展中的</a:t>
            </a:r>
            <a:r>
              <a:rPr lang="zh-CN" altLang="en-US">
                <a:solidFill>
                  <a:srgbClr val="7030A0"/>
                </a:solidFill>
              </a:rPr>
              <a:t>突 出矛盾和问题</a:t>
            </a:r>
            <a:r>
              <a:rPr lang="zh-CN" altLang="en-US"/>
              <a:t>提出来的。 ”</a:t>
            </a:r>
          </a:p>
        </p:txBody>
      </p:sp>
      <p:sp>
        <p:nvSpPr>
          <p:cNvPr id="3" name="矩形 2"/>
          <p:cNvSpPr/>
          <p:nvPr/>
        </p:nvSpPr>
        <p:spPr>
          <a:xfrm>
            <a:off x="2339975" y="2751138"/>
            <a:ext cx="4572000" cy="677862"/>
          </a:xfrm>
          <a:prstGeom prst="rect">
            <a:avLst/>
          </a:prstGeom>
        </p:spPr>
        <p:txBody>
          <a:bodyPr>
            <a:spAutoFit/>
          </a:bodyPr>
          <a:lstStyle/>
          <a:p>
            <a:pPr marL="539750" indent="-539750" algn="ctr">
              <a:spcAft>
                <a:spcPts val="0"/>
              </a:spcAft>
              <a:defRPr/>
            </a:pPr>
            <a:r>
              <a:rPr lang="zh-CN" altLang="zh-CN" sz="2000" dirty="0">
                <a:latin typeface="Times New Roman" panose="02020603050405020304" pitchFamily="18" charset="0"/>
                <a:ea typeface="等线"/>
              </a:rPr>
              <a:t>深入理解新发展理念</a:t>
            </a:r>
            <a:r>
              <a:rPr lang="en-US" altLang="zh-CN" sz="2000" u="sng" dirty="0">
                <a:solidFill>
                  <a:srgbClr val="0000FF"/>
                </a:solidFill>
                <a:latin typeface="Times New Roman" panose="02020603050405020304" pitchFamily="18" charset="0"/>
                <a:ea typeface="等线"/>
                <a:hlinkClick r:id="rId2"/>
              </a:rPr>
              <a:t>*</a:t>
            </a:r>
            <a:endParaRPr lang="zh-CN" altLang="zh-CN" sz="2000" dirty="0">
              <a:latin typeface="Times New Roman" panose="02020603050405020304" pitchFamily="18" charset="0"/>
              <a:ea typeface="等线"/>
            </a:endParaRPr>
          </a:p>
          <a:p>
            <a:pPr algn="ctr">
              <a:defRPr/>
            </a:pPr>
            <a:r>
              <a:rPr lang="zh-CN" altLang="zh-CN"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dirty="0">
                <a:latin typeface="华文楷体" panose="02010600040101010101" pitchFamily="2" charset="-122"/>
                <a:ea typeface="华文楷体" panose="02010600040101010101" pitchFamily="2" charset="-122"/>
                <a:cs typeface="Times New Roman" panose="02020603050405020304" pitchFamily="18" charset="0"/>
              </a:rPr>
              <a:t>2016</a:t>
            </a:r>
            <a:r>
              <a:rPr lang="zh-CN" altLang="zh-CN" dirty="0">
                <a:latin typeface="华文楷体" panose="02010600040101010101" pitchFamily="2" charset="-122"/>
                <a:ea typeface="华文楷体" panose="02010600040101010101" pitchFamily="2" charset="-122"/>
                <a:cs typeface="Times New Roman" panose="02020603050405020304" pitchFamily="18" charset="0"/>
              </a:rPr>
              <a:t>年</a:t>
            </a:r>
            <a:r>
              <a:rPr lang="en-US" altLang="zh-CN"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dirty="0">
                <a:latin typeface="华文楷体" panose="02010600040101010101" pitchFamily="2" charset="-122"/>
                <a:ea typeface="华文楷体" panose="02010600040101010101" pitchFamily="2" charset="-122"/>
                <a:cs typeface="Times New Roman" panose="02020603050405020304" pitchFamily="18" charset="0"/>
              </a:rPr>
              <a:t>月</a:t>
            </a:r>
            <a:r>
              <a:rPr lang="en-US" altLang="zh-CN" dirty="0">
                <a:latin typeface="华文楷体" panose="02010600040101010101" pitchFamily="2" charset="-122"/>
                <a:ea typeface="华文楷体" panose="02010600040101010101" pitchFamily="2" charset="-122"/>
                <a:cs typeface="Times New Roman" panose="02020603050405020304" pitchFamily="18" charset="0"/>
              </a:rPr>
              <a:t>18</a:t>
            </a:r>
            <a:r>
              <a:rPr lang="zh-CN" altLang="zh-CN" dirty="0">
                <a:latin typeface="华文楷体" panose="02010600040101010101" pitchFamily="2" charset="-122"/>
                <a:ea typeface="华文楷体" panose="02010600040101010101" pitchFamily="2" charset="-122"/>
                <a:cs typeface="Times New Roman" panose="02020603050405020304" pitchFamily="18" charset="0"/>
              </a:rPr>
              <a:t>日）</a:t>
            </a:r>
          </a:p>
        </p:txBody>
      </p:sp>
      <p:sp>
        <p:nvSpPr>
          <p:cNvPr id="23556" name="矩形 6"/>
          <p:cNvSpPr>
            <a:spLocks noChangeArrowheads="1"/>
          </p:cNvSpPr>
          <p:nvPr/>
        </p:nvSpPr>
        <p:spPr bwMode="auto">
          <a:xfrm>
            <a:off x="287338" y="476250"/>
            <a:ext cx="1692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800" b="0">
                <a:latin typeface="华文新魏" panose="02010800040101010101" pitchFamily="2" charset="-122"/>
                <a:ea typeface="华文新魏" panose="02010800040101010101" pitchFamily="2" charset="-122"/>
              </a:rPr>
              <a:t>  </a:t>
            </a:r>
            <a:r>
              <a:rPr lang="zh-CN" altLang="en-US" sz="3600" b="0">
                <a:solidFill>
                  <a:srgbClr val="FF0000"/>
                </a:solidFill>
                <a:latin typeface="华文行楷" panose="02010800040101010101" pitchFamily="2" charset="-122"/>
                <a:ea typeface="华文行楷" panose="02010800040101010101" pitchFamily="2" charset="-122"/>
              </a:rPr>
              <a:t>例举</a:t>
            </a:r>
          </a:p>
        </p:txBody>
      </p:sp>
      <p:sp>
        <p:nvSpPr>
          <p:cNvPr id="8" name="矩形 7"/>
          <p:cNvSpPr/>
          <p:nvPr/>
        </p:nvSpPr>
        <p:spPr>
          <a:xfrm>
            <a:off x="1979613" y="581025"/>
            <a:ext cx="6480175" cy="1339850"/>
          </a:xfrm>
          <a:prstGeom prst="rect">
            <a:avLst/>
          </a:prstGeom>
        </p:spPr>
        <p:txBody>
          <a:bodyPr>
            <a:spAutoFit/>
          </a:bodyPr>
          <a:lstStyle/>
          <a:p>
            <a:pPr>
              <a:lnSpc>
                <a:spcPct val="150000"/>
              </a:lnSpc>
              <a:defRPr/>
            </a:pPr>
            <a:r>
              <a:rPr lang="zh-CN" altLang="zh-CN" kern="0" dirty="0">
                <a:cs typeface="宋体" panose="02010600030101010101" pitchFamily="2" charset="-122"/>
              </a:rPr>
              <a:t>会议指出，</a:t>
            </a:r>
            <a:r>
              <a:rPr lang="en-US" altLang="zh-CN" kern="0" dirty="0">
                <a:cs typeface="宋体" panose="02010600030101010101" pitchFamily="2" charset="-122"/>
              </a:rPr>
              <a:t>5</a:t>
            </a:r>
            <a:r>
              <a:rPr lang="zh-CN" altLang="zh-CN" kern="0" dirty="0">
                <a:cs typeface="宋体" panose="02010600030101010101" pitchFamily="2" charset="-122"/>
              </a:rPr>
              <a:t>年来， 我们坚持观大势、 谋全局、 干实事， 成功驾驭了我国经济发展大局</a:t>
            </a:r>
            <a:r>
              <a:rPr lang="zh-CN" altLang="zh-CN" kern="0" dirty="0">
                <a:solidFill>
                  <a:srgbClr val="7030A0"/>
                </a:solidFill>
                <a:cs typeface="宋体" panose="02010600030101010101" pitchFamily="2" charset="-122"/>
              </a:rPr>
              <a:t>， </a:t>
            </a:r>
            <a:r>
              <a:rPr lang="zh-CN" altLang="zh-CN" kern="0" dirty="0">
                <a:cs typeface="宋体" panose="02010600030101010101" pitchFamily="2" charset="-122"/>
              </a:rPr>
              <a:t>在实践中形成了</a:t>
            </a:r>
            <a:r>
              <a:rPr lang="zh-CN" altLang="zh-CN" kern="0" dirty="0">
                <a:solidFill>
                  <a:srgbClr val="FF0000"/>
                </a:solidFill>
                <a:cs typeface="宋体" panose="02010600030101010101" pitchFamily="2" charset="-122"/>
              </a:rPr>
              <a:t>以新发展理念为主要内容</a:t>
            </a:r>
            <a:r>
              <a:rPr lang="zh-CN" altLang="zh-CN" kern="0" dirty="0">
                <a:cs typeface="宋体" panose="02010600030101010101" pitchFamily="2" charset="-122"/>
              </a:rPr>
              <a:t>的习近平新时代中国特色社会主义经济思想。 </a:t>
            </a:r>
            <a:endParaRPr lang="en-US" altLang="zh-CN" kern="0" dirty="0">
              <a:cs typeface="宋体" panose="02010600030101010101" pitchFamily="2" charset="-122"/>
            </a:endParaRPr>
          </a:p>
        </p:txBody>
      </p:sp>
      <p:pic>
        <p:nvPicPr>
          <p:cNvPr id="7" name="图片 6"/>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3"/>
          <p:cNvSpPr>
            <a:spLocks noChangeArrowheads="1"/>
          </p:cNvSpPr>
          <p:nvPr/>
        </p:nvSpPr>
        <p:spPr bwMode="auto">
          <a:xfrm>
            <a:off x="598488" y="1052513"/>
            <a:ext cx="7921625" cy="3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56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a:solidFill>
                  <a:srgbClr val="C00000"/>
                </a:solidFill>
                <a:latin typeface="宋体" panose="02010600030101010101" pitchFamily="2" charset="-122"/>
                <a:cs typeface="Times New Roman" panose="02020603050405020304" pitchFamily="18" charset="0"/>
              </a:rPr>
              <a:t>创新：</a:t>
            </a:r>
            <a:r>
              <a:rPr lang="zh-CN" altLang="zh-CN" sz="2000"/>
              <a:t>坚持创新发展，是我们分析近代以来世界发展历程特别是总结我国改革开放成功实践得出的结论，是我们应对发展环境变化、增强发展动力、把握发展主动权，更好引领新常态的根本之策。</a:t>
            </a:r>
          </a:p>
          <a:p>
            <a:pPr>
              <a:lnSpc>
                <a:spcPct val="150000"/>
              </a:lnSpc>
            </a:pPr>
            <a:r>
              <a:rPr lang="zh-CN" altLang="zh-CN" sz="2000">
                <a:latin typeface="宋体" panose="02010600030101010101" pitchFamily="2" charset="-122"/>
                <a:cs typeface="Times New Roman" panose="02020603050405020304" pitchFamily="18" charset="0"/>
              </a:rPr>
              <a:t>回顾近代以来世界发展历程，可以清楚看到，一个国家和民族的创新能力，从根本上影响甚至决定国家和民族前途命运。</a:t>
            </a:r>
            <a:endParaRPr lang="en-US" altLang="zh-CN" sz="2000">
              <a:latin typeface="宋体" panose="02010600030101010101" pitchFamily="2" charset="-122"/>
              <a:cs typeface="Times New Roman" panose="02020603050405020304" pitchFamily="18" charset="0"/>
            </a:endParaRPr>
          </a:p>
          <a:p>
            <a:pPr>
              <a:lnSpc>
                <a:spcPct val="150000"/>
              </a:lnSpc>
            </a:pPr>
            <a:endParaRPr lang="en-US" altLang="zh-CN" sz="2000">
              <a:latin typeface="宋体" panose="02010600030101010101" pitchFamily="2" charset="-122"/>
              <a:cs typeface="Times New Roman" panose="02020603050405020304" pitchFamily="18" charset="0"/>
            </a:endParaRPr>
          </a:p>
          <a:p>
            <a:pPr>
              <a:lnSpc>
                <a:spcPct val="150000"/>
              </a:lnSpc>
            </a:pPr>
            <a:r>
              <a:rPr lang="en-US" altLang="zh-CN" sz="2000">
                <a:latin typeface="楷体" panose="02010609060101010101" pitchFamily="49" charset="-122"/>
                <a:ea typeface="楷体" panose="02010609060101010101" pitchFamily="49" charset="-122"/>
                <a:cs typeface="Times New Roman" panose="02020603050405020304" pitchFamily="18" charset="0"/>
              </a:rPr>
              <a:t>  16</a:t>
            </a:r>
            <a:r>
              <a:rPr lang="zh-CN" altLang="en-US" sz="2000">
                <a:latin typeface="楷体" panose="02010609060101010101" pitchFamily="49" charset="-122"/>
                <a:ea typeface="楷体" panose="02010609060101010101" pitchFamily="49" charset="-122"/>
                <a:cs typeface="Times New Roman" panose="02020603050405020304" pitchFamily="18" charset="0"/>
              </a:rPr>
              <a:t>世纪以来的创新发展的历史    世界和中国应对   经验教训</a:t>
            </a:r>
            <a:endParaRPr lang="en-US" altLang="zh-CN" sz="2000">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pPr>
            <a:r>
              <a:rPr lang="en-US" altLang="zh-CN" sz="2000">
                <a:latin typeface="楷体" panose="02010609060101010101" pitchFamily="49" charset="-122"/>
                <a:ea typeface="楷体" panose="02010609060101010101" pitchFamily="49" charset="-122"/>
                <a:cs typeface="Times New Roman" panose="02020603050405020304" pitchFamily="18" charset="0"/>
              </a:rPr>
              <a:t> </a:t>
            </a:r>
            <a:r>
              <a:rPr lang="zh-CN" altLang="en-US" sz="2000">
                <a:latin typeface="楷体" panose="02010609060101010101" pitchFamily="49" charset="-122"/>
                <a:ea typeface="楷体" panose="02010609060101010101" pitchFamily="49" charset="-122"/>
                <a:cs typeface="Times New Roman" panose="02020603050405020304" pitchFamily="18" charset="0"/>
              </a:rPr>
              <a:t>未来趋势   现在的问题    中国选择</a:t>
            </a:r>
            <a:endParaRPr lang="zh-CN" altLang="zh-CN" sz="2000">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1"/>
          <p:cNvSpPr>
            <a:spLocks noChangeArrowheads="1"/>
          </p:cNvSpPr>
          <p:nvPr/>
        </p:nvSpPr>
        <p:spPr bwMode="auto">
          <a:xfrm>
            <a:off x="827088" y="549275"/>
            <a:ext cx="7580312"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solidFill>
                  <a:srgbClr val="FF0000"/>
                </a:solidFill>
                <a:latin typeface="Times New Roman" panose="02020603050405020304" pitchFamily="18" charset="0"/>
                <a:ea typeface="等线"/>
                <a:cs typeface="Times New Roman" panose="02020603050405020304" pitchFamily="18" charset="0"/>
              </a:rPr>
              <a:t>         协调：</a:t>
            </a:r>
            <a:r>
              <a:rPr lang="zh-CN" altLang="zh-CN">
                <a:latin typeface="Times New Roman" panose="02020603050405020304" pitchFamily="18" charset="0"/>
                <a:ea typeface="等线"/>
                <a:cs typeface="Times New Roman" panose="02020603050405020304" pitchFamily="18" charset="0"/>
              </a:rPr>
              <a:t>唯物辩证法认为，事物是普遍联系的，事物及事物各要素相互影响、相互制约，整个世界是相互联系的整体，也是相互作用的系统。坚持唯物辩证法，就要从客观事物的内在联系去把握事物，去认识问题、处理问题。</a:t>
            </a:r>
            <a:r>
              <a:rPr lang="zh-CN" altLang="zh-CN">
                <a:ea typeface="等线"/>
                <a:cs typeface="Times New Roman" panose="02020603050405020304" pitchFamily="18" charset="0"/>
              </a:rPr>
              <a:t>马克思主义经典作家十分重视并善于运用唯物辩证法来认识和探索人类社会发展中的矛盾运动规律。</a:t>
            </a:r>
            <a:endParaRPr lang="en-US" altLang="zh-CN">
              <a:ea typeface="等线"/>
              <a:cs typeface="Times New Roman" panose="02020603050405020304" pitchFamily="18" charset="0"/>
            </a:endParaRPr>
          </a:p>
          <a:p>
            <a:pPr>
              <a:lnSpc>
                <a:spcPct val="150000"/>
              </a:lnSpc>
            </a:pPr>
            <a:r>
              <a:rPr lang="en-US" altLang="zh-CN">
                <a:ea typeface="等线"/>
                <a:cs typeface="Times New Roman" panose="02020603050405020304" pitchFamily="18" charset="0"/>
              </a:rPr>
              <a:t>       </a:t>
            </a:r>
            <a:r>
              <a:rPr lang="en-US" altLang="zh-CN">
                <a:latin typeface="华文楷体" panose="02010600040101010101" pitchFamily="2" charset="-122"/>
                <a:ea typeface="华文楷体" panose="02010600040101010101" pitchFamily="2" charset="-122"/>
                <a:cs typeface="Times New Roman" panose="02020603050405020304" pitchFamily="18" charset="0"/>
              </a:rPr>
              <a:t> </a:t>
            </a:r>
            <a:r>
              <a:rPr lang="zh-CN" altLang="en-US">
                <a:latin typeface="华文楷体" panose="02010600040101010101" pitchFamily="2" charset="-122"/>
                <a:ea typeface="华文楷体" panose="02010600040101010101" pitchFamily="2" charset="-122"/>
                <a:cs typeface="Times New Roman" panose="02020603050405020304" pitchFamily="18" charset="0"/>
              </a:rPr>
              <a:t>马克思社会再生产比例关系理论</a:t>
            </a:r>
            <a:endParaRPr lang="en-US" altLang="zh-CN">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a:latin typeface="华文楷体" panose="02010600040101010101" pitchFamily="2" charset="-122"/>
                <a:ea typeface="华文楷体" panose="02010600040101010101" pitchFamily="2" charset="-122"/>
                <a:cs typeface="Times New Roman" panose="02020603050405020304" pitchFamily="18" charset="0"/>
              </a:rPr>
              <a:t>         </a:t>
            </a:r>
            <a:r>
              <a:rPr lang="zh-CN" altLang="en-US">
                <a:latin typeface="华文楷体" panose="02010600040101010101" pitchFamily="2" charset="-122"/>
                <a:ea typeface="华文楷体" panose="02010600040101010101" pitchFamily="2" charset="-122"/>
                <a:cs typeface="Times New Roman" panose="02020603050405020304" pitchFamily="18" charset="0"/>
              </a:rPr>
              <a:t>毛泽东统筹兼顾  弹钢琴的方法“</a:t>
            </a:r>
            <a:r>
              <a:rPr lang="zh-CN" altLang="zh-CN">
                <a:cs typeface="Times New Roman" panose="02020603050405020304" pitchFamily="18" charset="0"/>
              </a:rPr>
              <a:t>《论十大关系》是毛泽东同志运用普遍联系观点阐述社会主义建设规律的典范。</a:t>
            </a:r>
            <a:r>
              <a:rPr lang="zh-CN" altLang="en-US">
                <a:latin typeface="华文楷体" panose="02010600040101010101" pitchFamily="2" charset="-122"/>
                <a:ea typeface="华文楷体" panose="02010600040101010101" pitchFamily="2" charset="-122"/>
              </a:rPr>
              <a:t>”</a:t>
            </a:r>
            <a:endParaRPr lang="en-US" altLang="zh-CN">
              <a:latin typeface="华文楷体" panose="02010600040101010101" pitchFamily="2" charset="-122"/>
              <a:ea typeface="华文楷体" panose="02010600040101010101" pitchFamily="2" charset="-122"/>
            </a:endParaRPr>
          </a:p>
          <a:p>
            <a:pPr>
              <a:lnSpc>
                <a:spcPct val="150000"/>
              </a:lnSpc>
            </a:pPr>
            <a:r>
              <a:rPr lang="en-US" altLang="zh-CN">
                <a:latin typeface="华文楷体" panose="02010600040101010101" pitchFamily="2" charset="-122"/>
                <a:ea typeface="华文楷体" panose="02010600040101010101" pitchFamily="2" charset="-122"/>
              </a:rPr>
              <a:t>          </a:t>
            </a:r>
            <a:r>
              <a:rPr lang="zh-CN" altLang="en-US">
                <a:latin typeface="华文楷体" panose="02010600040101010101" pitchFamily="2" charset="-122"/>
                <a:ea typeface="华文楷体" panose="02010600040101010101" pitchFamily="2" charset="-122"/>
              </a:rPr>
              <a:t>邓小平 综合平衡不能单打一    江泽民十二大关系       </a:t>
            </a:r>
            <a:endParaRPr lang="en-US" altLang="zh-CN">
              <a:latin typeface="华文楷体" panose="02010600040101010101" pitchFamily="2" charset="-122"/>
              <a:ea typeface="华文楷体" panose="02010600040101010101" pitchFamily="2" charset="-122"/>
            </a:endParaRPr>
          </a:p>
          <a:p>
            <a:pPr>
              <a:lnSpc>
                <a:spcPct val="150000"/>
              </a:lnSpc>
            </a:pPr>
            <a:r>
              <a:rPr lang="en-US" altLang="zh-CN">
                <a:latin typeface="华文楷体" panose="02010600040101010101" pitchFamily="2" charset="-122"/>
                <a:ea typeface="华文楷体" panose="02010600040101010101" pitchFamily="2" charset="-122"/>
              </a:rPr>
              <a:t>         </a:t>
            </a:r>
            <a:r>
              <a:rPr lang="zh-CN" altLang="en-US">
                <a:latin typeface="华文楷体" panose="02010600040101010101" pitchFamily="2" charset="-122"/>
                <a:ea typeface="华文楷体" panose="02010600040101010101" pitchFamily="2" charset="-122"/>
              </a:rPr>
              <a:t>胡锦涛全面协调可持续     十八大以后 五位一体  四个全面</a:t>
            </a:r>
            <a:endParaRPr lang="en-US" altLang="zh-CN">
              <a:latin typeface="华文楷体" panose="02010600040101010101" pitchFamily="2" charset="-122"/>
              <a:ea typeface="华文楷体" panose="02010600040101010101" pitchFamily="2" charset="-122"/>
            </a:endParaRPr>
          </a:p>
          <a:p>
            <a:pPr>
              <a:lnSpc>
                <a:spcPct val="150000"/>
              </a:lnSpc>
            </a:pPr>
            <a:r>
              <a:rPr lang="en-US" altLang="zh-CN">
                <a:latin typeface="华文楷体" panose="02010600040101010101" pitchFamily="2" charset="-122"/>
                <a:ea typeface="华文楷体" panose="02010600040101010101" pitchFamily="2" charset="-122"/>
              </a:rPr>
              <a:t>         </a:t>
            </a:r>
            <a:r>
              <a:rPr lang="zh-CN" altLang="en-US">
                <a:latin typeface="华文楷体" panose="02010600040101010101" pitchFamily="2" charset="-122"/>
                <a:ea typeface="华文楷体" panose="02010600040101010101" pitchFamily="2" charset="-122"/>
              </a:rPr>
              <a:t>我们要什么  目标是什么   现在突出问题是什么 </a:t>
            </a:r>
            <a:endParaRPr lang="zh-CN" altLang="en-US">
              <a:cs typeface="Times New Roman" panose="02020603050405020304" pitchFamily="18" charset="0"/>
            </a:endParaRPr>
          </a:p>
        </p:txBody>
      </p:sp>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1"/>
          <p:cNvPicPr>
            <a:picLocks noChangeAspect="1"/>
          </p:cNvPicPr>
          <p:nvPr/>
        </p:nvPicPr>
        <p:blipFill>
          <a:blip r:embed="rId4">
            <a:extLst>
              <a:ext uri="{28A0092B-C50C-407E-A947-70E740481C1C}">
                <a14:useLocalDpi xmlns:a14="http://schemas.microsoft.com/office/drawing/2010/main" val="0"/>
              </a:ext>
            </a:extLst>
          </a:blip>
          <a:srcRect l="3723" t="3400" r="5553" b="7059"/>
          <a:stretch>
            <a:fillRect/>
          </a:stretch>
        </p:blipFill>
        <p:spPr bwMode="auto">
          <a:xfrm>
            <a:off x="206375" y="412750"/>
            <a:ext cx="403225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内容占位符 2"/>
          <p:cNvSpPr txBox="1">
            <a:spLocks/>
          </p:cNvSpPr>
          <p:nvPr/>
        </p:nvSpPr>
        <p:spPr bwMode="auto">
          <a:xfrm>
            <a:off x="4456113" y="549275"/>
            <a:ext cx="4775200"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000" b="0">
                <a:latin typeface="华文中宋" panose="02010600040101010101" pitchFamily="2" charset="-122"/>
                <a:ea typeface="华文中宋" panose="02010600040101010101" pitchFamily="2" charset="-122"/>
              </a:rPr>
              <a:t>        </a:t>
            </a:r>
            <a:r>
              <a:rPr lang="zh-CN" altLang="en-US" sz="2000">
                <a:latin typeface="华文中宋" panose="02010600040101010101" pitchFamily="2" charset="-122"/>
                <a:ea typeface="华文中宋" panose="02010600040101010101" pitchFamily="2" charset="-122"/>
              </a:rPr>
              <a:t>孙蚌珠</a:t>
            </a:r>
            <a:endParaRPr lang="en-US" altLang="zh-CN" sz="2000">
              <a:latin typeface="华文中宋" panose="02010600040101010101" pitchFamily="2" charset="-122"/>
              <a:ea typeface="华文中宋" panose="02010600040101010101" pitchFamily="2" charset="-122"/>
            </a:endParaRPr>
          </a:p>
          <a:p>
            <a:pPr eaLnBrk="1" hangingPunct="1">
              <a:lnSpc>
                <a:spcPct val="150000"/>
              </a:lnSpc>
              <a:buFontTx/>
              <a:buNone/>
            </a:pPr>
            <a:r>
              <a:rPr lang="zh-CN" altLang="en-US" sz="2000">
                <a:latin typeface="华文中宋" panose="02010600040101010101" pitchFamily="2" charset="-122"/>
                <a:ea typeface="华文中宋" panose="02010600040101010101" pitchFamily="2" charset="-122"/>
              </a:rPr>
              <a:t>经济学博士  教授  博士生导师</a:t>
            </a:r>
            <a:endParaRPr lang="en-US" altLang="zh-CN" sz="2000">
              <a:latin typeface="华文中宋" panose="02010600040101010101" pitchFamily="2" charset="-122"/>
              <a:ea typeface="华文中宋" panose="02010600040101010101" pitchFamily="2" charset="-122"/>
            </a:endParaRPr>
          </a:p>
          <a:p>
            <a:pPr eaLnBrk="1" hangingPunct="1">
              <a:lnSpc>
                <a:spcPct val="150000"/>
              </a:lnSpc>
              <a:buFontTx/>
              <a:buNone/>
            </a:pPr>
            <a:r>
              <a:rPr lang="zh-CN" altLang="en-US" sz="2000">
                <a:latin typeface="华文中宋" panose="02010600040101010101" pitchFamily="2" charset="-122"/>
                <a:ea typeface="华文中宋" panose="02010600040101010101" pitchFamily="2" charset="-122"/>
              </a:rPr>
              <a:t>北京大学马克思主义学院</a:t>
            </a:r>
            <a:endParaRPr lang="en-US" altLang="zh-CN" sz="2000">
              <a:latin typeface="华文中宋" panose="02010600040101010101" pitchFamily="2" charset="-122"/>
              <a:ea typeface="华文中宋" panose="02010600040101010101" pitchFamily="2" charset="-122"/>
            </a:endParaRPr>
          </a:p>
          <a:p>
            <a:pPr eaLnBrk="1" hangingPunct="1">
              <a:lnSpc>
                <a:spcPct val="150000"/>
              </a:lnSpc>
              <a:buFontTx/>
              <a:buNone/>
            </a:pPr>
            <a:r>
              <a:rPr lang="en-US" altLang="zh-CN" sz="2000">
                <a:latin typeface="华文中宋" panose="02010600040101010101" pitchFamily="2" charset="-122"/>
                <a:ea typeface="华文中宋" panose="02010600040101010101" pitchFamily="2" charset="-122"/>
              </a:rPr>
              <a:t> </a:t>
            </a:r>
            <a:r>
              <a:rPr lang="zh-CN" altLang="en-US" sz="2000">
                <a:latin typeface="华文中宋" panose="02010600040101010101" pitchFamily="2" charset="-122"/>
                <a:ea typeface="华文中宋" panose="02010600040101010101" pitchFamily="2" charset="-122"/>
              </a:rPr>
              <a:t>    党委书记 副院长</a:t>
            </a:r>
            <a:endParaRPr lang="en-US" altLang="zh-CN" sz="2000">
              <a:latin typeface="华文中宋" panose="02010600040101010101" pitchFamily="2" charset="-122"/>
              <a:ea typeface="华文中宋" panose="02010600040101010101" pitchFamily="2" charset="-122"/>
            </a:endParaRPr>
          </a:p>
          <a:p>
            <a:pPr eaLnBrk="1" hangingPunct="1">
              <a:lnSpc>
                <a:spcPct val="150000"/>
              </a:lnSpc>
              <a:buFontTx/>
              <a:buNone/>
            </a:pPr>
            <a:r>
              <a:rPr lang="zh-CN" altLang="en-US" sz="1800">
                <a:latin typeface="华文中宋" panose="02010600040101010101" pitchFamily="2" charset="-122"/>
                <a:ea typeface="华文中宋" panose="02010600040101010101" pitchFamily="2" charset="-122"/>
              </a:rPr>
              <a:t>教育部思想政治理论课教学指导委员会</a:t>
            </a:r>
            <a:endParaRPr lang="en-US" altLang="zh-CN" sz="1800">
              <a:latin typeface="华文中宋" panose="02010600040101010101" pitchFamily="2" charset="-122"/>
              <a:ea typeface="华文中宋" panose="02010600040101010101" pitchFamily="2" charset="-122"/>
            </a:endParaRPr>
          </a:p>
          <a:p>
            <a:pPr eaLnBrk="1" hangingPunct="1">
              <a:lnSpc>
                <a:spcPct val="150000"/>
              </a:lnSpc>
              <a:buFontTx/>
              <a:buNone/>
            </a:pPr>
            <a:r>
              <a:rPr lang="zh-CN" altLang="en-US" sz="1800">
                <a:latin typeface="华文中宋" panose="02010600040101010101" pitchFamily="2" charset="-122"/>
                <a:ea typeface="华文中宋" panose="02010600040101010101" pitchFamily="2" charset="-122"/>
              </a:rPr>
              <a:t>“概论课”分指委副主任委员</a:t>
            </a:r>
            <a:endParaRPr lang="en-US" altLang="zh-CN" sz="1800">
              <a:latin typeface="华文中宋" panose="02010600040101010101" pitchFamily="2" charset="-122"/>
              <a:ea typeface="华文中宋" panose="02010600040101010101" pitchFamily="2" charset="-122"/>
            </a:endParaRPr>
          </a:p>
          <a:p>
            <a:pPr eaLnBrk="1" hangingPunct="1">
              <a:lnSpc>
                <a:spcPct val="150000"/>
              </a:lnSpc>
              <a:buFontTx/>
              <a:buNone/>
            </a:pPr>
            <a:r>
              <a:rPr lang="zh-CN" altLang="en-US" sz="1800">
                <a:latin typeface="华文中宋" panose="02010600040101010101" pitchFamily="2" charset="-122"/>
                <a:ea typeface="华文中宋" panose="02010600040101010101" pitchFamily="2" charset="-122"/>
              </a:rPr>
              <a:t>中国高校马克思主义学会副会长</a:t>
            </a:r>
            <a:endParaRPr lang="en-US" altLang="zh-CN" sz="1800">
              <a:latin typeface="华文中宋" panose="02010600040101010101" pitchFamily="2" charset="-122"/>
              <a:ea typeface="华文中宋" panose="02010600040101010101" pitchFamily="2" charset="-122"/>
            </a:endParaRPr>
          </a:p>
          <a:p>
            <a:pPr eaLnBrk="1" hangingPunct="1">
              <a:lnSpc>
                <a:spcPct val="150000"/>
              </a:lnSpc>
              <a:buFont typeface="Arial" panose="020B0604020202020204" pitchFamily="34" charset="0"/>
              <a:buNone/>
            </a:pPr>
            <a:r>
              <a:rPr lang="zh-CN" altLang="en-US" sz="1800">
                <a:latin typeface="华文中宋" panose="02010600040101010101" pitchFamily="2" charset="-122"/>
                <a:ea typeface="华文中宋" panose="02010600040101010101" pitchFamily="2" charset="-122"/>
              </a:rPr>
              <a:t>首都经济学家论坛副主席</a:t>
            </a:r>
            <a:endParaRPr lang="en-US" altLang="zh-CN" sz="1800">
              <a:latin typeface="华文中宋" panose="02010600040101010101" pitchFamily="2" charset="-122"/>
              <a:ea typeface="华文中宋" panose="02010600040101010101" pitchFamily="2" charset="-122"/>
            </a:endParaRPr>
          </a:p>
          <a:p>
            <a:pPr eaLnBrk="1" hangingPunct="1">
              <a:lnSpc>
                <a:spcPct val="150000"/>
              </a:lnSpc>
              <a:buFontTx/>
              <a:buNone/>
            </a:pPr>
            <a:r>
              <a:rPr lang="zh-CN" altLang="en-US" sz="1800">
                <a:latin typeface="华文中宋" panose="02010600040101010101" pitchFamily="2" charset="-122"/>
                <a:ea typeface="华文中宋" panose="02010600040101010101" pitchFamily="2" charset="-122"/>
              </a:rPr>
              <a:t>中央马克思主义研究与建设工程 首席专家</a:t>
            </a:r>
            <a:endParaRPr lang="en-US" altLang="zh-CN" sz="1800">
              <a:latin typeface="华文中宋" panose="02010600040101010101" pitchFamily="2" charset="-122"/>
              <a:ea typeface="华文中宋" panose="02010600040101010101" pitchFamily="2" charset="-122"/>
            </a:endParaRPr>
          </a:p>
          <a:p>
            <a:pPr eaLnBrk="1" hangingPunct="1">
              <a:lnSpc>
                <a:spcPct val="150000"/>
              </a:lnSpc>
              <a:buFontTx/>
              <a:buNone/>
            </a:pPr>
            <a:r>
              <a:rPr lang="zh-CN" altLang="en-US" sz="1800">
                <a:latin typeface="华文中宋" panose="02010600040101010101" pitchFamily="2" charset="-122"/>
                <a:ea typeface="华文中宋" panose="02010600040101010101" pitchFamily="2" charset="-122"/>
              </a:rPr>
              <a:t>享受国务院政府特殊津贴专家</a:t>
            </a: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
          <p:cNvSpPr>
            <a:spLocks noChangeArrowheads="1"/>
          </p:cNvSpPr>
          <p:nvPr/>
        </p:nvSpPr>
        <p:spPr bwMode="auto">
          <a:xfrm>
            <a:off x="755650" y="333375"/>
            <a:ext cx="7777163"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56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ts val="3100"/>
              </a:lnSpc>
            </a:pPr>
            <a:r>
              <a:rPr lang="zh-CN" altLang="zh-CN">
                <a:solidFill>
                  <a:srgbClr val="FF0000"/>
                </a:solidFill>
                <a:latin typeface="宋体" panose="02010600030101010101" pitchFamily="2" charset="-122"/>
                <a:cs typeface="Times New Roman" panose="02020603050405020304" pitchFamily="18" charset="0"/>
              </a:rPr>
              <a:t>绿色</a:t>
            </a:r>
            <a:r>
              <a:rPr lang="zh-CN" altLang="en-US">
                <a:solidFill>
                  <a:srgbClr val="FF0000"/>
                </a:solidFill>
                <a:latin typeface="宋体" panose="02010600030101010101" pitchFamily="2" charset="-122"/>
                <a:cs typeface="Times New Roman" panose="02020603050405020304" pitchFamily="18" charset="0"/>
              </a:rPr>
              <a:t>：</a:t>
            </a:r>
            <a:r>
              <a:rPr lang="zh-CN" altLang="zh-CN">
                <a:latin typeface="宋体" panose="02010600030101010101" pitchFamily="2" charset="-122"/>
                <a:cs typeface="Times New Roman" panose="02020603050405020304" pitchFamily="18" charset="0"/>
              </a:rPr>
              <a:t>就其要义来讲，是要解决好人与自然和谐共生问题。人类发展活动必须尊重自然、顺应自然、保护自然，否则就会遭到大自然的报复，这个规律谁也无法抗拒。</a:t>
            </a:r>
            <a:endParaRPr lang="en-US" altLang="zh-CN">
              <a:latin typeface="宋体" panose="02010600030101010101" pitchFamily="2" charset="-122"/>
              <a:cs typeface="Times New Roman" panose="02020603050405020304" pitchFamily="18" charset="0"/>
            </a:endParaRPr>
          </a:p>
          <a:p>
            <a:pPr>
              <a:lnSpc>
                <a:spcPts val="3100"/>
              </a:lnSpc>
            </a:pPr>
            <a:r>
              <a:rPr lang="en-US" altLang="zh-CN">
                <a:latin typeface="华文楷体" panose="02010600040101010101" pitchFamily="2" charset="-122"/>
                <a:ea typeface="华文楷体" panose="02010600040101010101" pitchFamily="2" charset="-122"/>
                <a:cs typeface="Times New Roman" panose="02020603050405020304" pitchFamily="18" charset="0"/>
              </a:rPr>
              <a:t>  </a:t>
            </a:r>
            <a:r>
              <a:rPr lang="zh-CN" altLang="en-US">
                <a:latin typeface="华文楷体" panose="02010600040101010101" pitchFamily="2" charset="-122"/>
                <a:ea typeface="华文楷体" panose="02010600040101010101" pitchFamily="2" charset="-122"/>
                <a:cs typeface="Times New Roman" panose="02020603050405020304" pitchFamily="18" charset="0"/>
              </a:rPr>
              <a:t>恩格斯  自然辩证法    </a:t>
            </a:r>
            <a:endParaRPr lang="en-US" altLang="zh-CN">
              <a:latin typeface="华文楷体" panose="02010600040101010101" pitchFamily="2" charset="-122"/>
              <a:ea typeface="华文楷体" panose="02010600040101010101" pitchFamily="2" charset="-122"/>
              <a:cs typeface="Times New Roman" panose="02020603050405020304" pitchFamily="18" charset="0"/>
            </a:endParaRPr>
          </a:p>
          <a:p>
            <a:pPr>
              <a:lnSpc>
                <a:spcPts val="3100"/>
              </a:lnSpc>
            </a:pPr>
            <a:r>
              <a:rPr lang="en-US" altLang="zh-CN">
                <a:latin typeface="华文楷体" panose="02010600040101010101" pitchFamily="2" charset="-122"/>
                <a:ea typeface="华文楷体" panose="02010600040101010101" pitchFamily="2" charset="-122"/>
                <a:cs typeface="Times New Roman" panose="02020603050405020304" pitchFamily="18" charset="0"/>
              </a:rPr>
              <a:t>   </a:t>
            </a:r>
            <a:r>
              <a:rPr lang="zh-CN" altLang="en-US">
                <a:latin typeface="华文楷体" panose="02010600040101010101" pitchFamily="2" charset="-122"/>
                <a:ea typeface="华文楷体" panose="02010600040101010101" pitchFamily="2" charset="-122"/>
                <a:cs typeface="Times New Roman" panose="02020603050405020304" pitchFamily="18" charset="0"/>
              </a:rPr>
              <a:t>上个世纪世界的“八大公害事件”</a:t>
            </a:r>
            <a:endParaRPr lang="en-US" altLang="zh-CN">
              <a:latin typeface="华文楷体" panose="02010600040101010101" pitchFamily="2" charset="-122"/>
              <a:ea typeface="华文楷体" panose="02010600040101010101" pitchFamily="2" charset="-122"/>
              <a:cs typeface="Times New Roman" panose="02020603050405020304" pitchFamily="18" charset="0"/>
            </a:endParaRPr>
          </a:p>
          <a:p>
            <a:pPr>
              <a:lnSpc>
                <a:spcPts val="3100"/>
              </a:lnSpc>
            </a:pPr>
            <a:r>
              <a:rPr lang="en-US" altLang="zh-CN">
                <a:latin typeface="华文楷体" panose="02010600040101010101" pitchFamily="2" charset="-122"/>
                <a:ea typeface="华文楷体" panose="02010600040101010101" pitchFamily="2" charset="-122"/>
                <a:cs typeface="Times New Roman" panose="02020603050405020304" pitchFamily="18" charset="0"/>
              </a:rPr>
              <a:t>    </a:t>
            </a:r>
            <a:r>
              <a:rPr lang="zh-CN" altLang="en-US">
                <a:latin typeface="华文楷体" panose="02010600040101010101" pitchFamily="2" charset="-122"/>
                <a:ea typeface="华文楷体" panose="02010600040101010101" pitchFamily="2" charset="-122"/>
                <a:cs typeface="Times New Roman" panose="02020603050405020304" pitchFamily="18" charset="0"/>
              </a:rPr>
              <a:t>中国的历史“</a:t>
            </a:r>
            <a:r>
              <a:rPr lang="zh-CN" altLang="zh-CN" sz="1600"/>
              <a:t>据史料记载，现在植被稀少的黄土高原、渭河流域、太行山脉也曾是森林遍布、山清水秀，地宜耕植、水草便畜。由于毁林开荒、滥砍乱伐，这些地方生态环境遭到严重破坏。塔克拉玛干沙漠的蔓延，湮没了盛极一时的丝绸之路。河西走廊沙漠的扩展，毁坏了敦煌古城。科尔沁、毛乌素沙地和乌兰布和沙漠的蚕食，侵占了富饶美丽的蒙古草原。楼兰古城因屯垦开荒、盲目灌溉，导致孔雀河改道而衰落。河北北部的围场，早年树海茫茫、水草丰美，但从同治年间开围放垦，致使千里松林几乎荡然无存，出现了几十万亩的荒山秃岭。这些深刻教训，我们一定要认真吸取</a:t>
            </a:r>
            <a:r>
              <a:rPr lang="zh-CN" altLang="en-US" sz="1600"/>
              <a:t>。</a:t>
            </a:r>
            <a:r>
              <a:rPr lang="zh-CN" altLang="en-US">
                <a:latin typeface="华文楷体" panose="02010600040101010101" pitchFamily="2" charset="-122"/>
                <a:ea typeface="华文楷体" panose="02010600040101010101" pitchFamily="2" charset="-122"/>
              </a:rPr>
              <a:t>”</a:t>
            </a:r>
            <a:endParaRPr lang="en-US" altLang="zh-CN">
              <a:latin typeface="华文楷体" panose="02010600040101010101" pitchFamily="2" charset="-122"/>
              <a:ea typeface="华文楷体" panose="02010600040101010101" pitchFamily="2" charset="-122"/>
            </a:endParaRPr>
          </a:p>
          <a:p>
            <a:pPr>
              <a:lnSpc>
                <a:spcPts val="3100"/>
              </a:lnSpc>
            </a:pPr>
            <a:r>
              <a:rPr lang="en-US" altLang="zh-CN">
                <a:latin typeface="华文楷体" panose="02010600040101010101" pitchFamily="2" charset="-122"/>
                <a:ea typeface="华文楷体" panose="02010600040101010101" pitchFamily="2" charset="-122"/>
              </a:rPr>
              <a:t>   </a:t>
            </a:r>
            <a:r>
              <a:rPr lang="zh-CN" altLang="en-US">
                <a:latin typeface="华文楷体" panose="02010600040101010101" pitchFamily="2" charset="-122"/>
                <a:ea typeface="华文楷体" panose="02010600040101010101" pitchFamily="2" charset="-122"/>
              </a:rPr>
              <a:t>长远看  应该如何？    现在的问题   生态成为短板</a:t>
            </a:r>
            <a:endParaRPr lang="zh-CN" altLang="zh-CN">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1"/>
          <p:cNvSpPr>
            <a:spLocks noChangeArrowheads="1"/>
          </p:cNvSpPr>
          <p:nvPr/>
        </p:nvSpPr>
        <p:spPr bwMode="auto">
          <a:xfrm>
            <a:off x="611188" y="404813"/>
            <a:ext cx="77771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56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ts val="3100"/>
              </a:lnSpc>
            </a:pPr>
            <a:r>
              <a:rPr lang="en-US" altLang="zh-CN">
                <a:latin typeface="宋体" panose="02010600030101010101" pitchFamily="2" charset="-122"/>
                <a:cs typeface="Times New Roman" panose="02020603050405020304" pitchFamily="18" charset="0"/>
              </a:rPr>
              <a:t> </a:t>
            </a:r>
            <a:r>
              <a:rPr lang="zh-CN" altLang="en-US">
                <a:latin typeface="宋体" panose="02010600030101010101" pitchFamily="2" charset="-122"/>
                <a:cs typeface="Times New Roman" panose="02020603050405020304" pitchFamily="18" charset="0"/>
              </a:rPr>
              <a:t>开放：</a:t>
            </a:r>
            <a:r>
              <a:rPr lang="zh-CN" altLang="zh-CN">
                <a:latin typeface="宋体" panose="02010600030101010101" pitchFamily="2" charset="-122"/>
                <a:cs typeface="Times New Roman" panose="02020603050405020304" pitchFamily="18" charset="0"/>
              </a:rPr>
              <a:t>一个国家能不能富强，一个民族能不能振兴，最重要的就是看这个国家、这个民族能不能顺应时代潮流，掌握历史前进的主动权。</a:t>
            </a:r>
          </a:p>
        </p:txBody>
      </p:sp>
      <p:sp>
        <p:nvSpPr>
          <p:cNvPr id="27651" name="矩形 2"/>
          <p:cNvSpPr>
            <a:spLocks noChangeArrowheads="1"/>
          </p:cNvSpPr>
          <p:nvPr/>
        </p:nvSpPr>
        <p:spPr bwMode="auto">
          <a:xfrm>
            <a:off x="1042988" y="2922588"/>
            <a:ext cx="460375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a:latin typeface="楷体" panose="02010609060101010101" pitchFamily="49" charset="-122"/>
                <a:ea typeface="楷体" panose="02010609060101010101" pitchFamily="49" charset="-122"/>
                <a:cs typeface="Times New Roman" panose="02020603050405020304" pitchFamily="18" charset="0"/>
              </a:rPr>
              <a:t>我国</a:t>
            </a:r>
            <a:r>
              <a:rPr lang="en-US" altLang="zh-CN">
                <a:latin typeface="楷体" panose="02010609060101010101" pitchFamily="49" charset="-122"/>
                <a:ea typeface="楷体" panose="02010609060101010101" pitchFamily="49" charset="-122"/>
                <a:cs typeface="Times New Roman" panose="02020603050405020304" pitchFamily="18" charset="0"/>
              </a:rPr>
              <a:t>30</a:t>
            </a:r>
            <a:r>
              <a:rPr lang="zh-CN" altLang="zh-CN">
                <a:latin typeface="楷体" panose="02010609060101010101" pitchFamily="49" charset="-122"/>
                <a:ea typeface="楷体" panose="02010609060101010101" pitchFamily="49" charset="-122"/>
                <a:cs typeface="Times New Roman" panose="02020603050405020304" pitchFamily="18" charset="0"/>
              </a:rPr>
              <a:t>多年来的发展成就得益于对外开放。</a:t>
            </a:r>
            <a:endParaRPr lang="en-US" altLang="zh-CN">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pPr>
            <a:r>
              <a:rPr lang="zh-CN" altLang="en-US">
                <a:latin typeface="楷体" panose="02010609060101010101" pitchFamily="49" charset="-122"/>
                <a:ea typeface="楷体" panose="02010609060101010101" pitchFamily="49" charset="-122"/>
                <a:cs typeface="Times New Roman" panose="02020603050405020304" pitchFamily="18" charset="0"/>
              </a:rPr>
              <a:t>中国在世界经济中的地位变化。</a:t>
            </a:r>
          </a:p>
        </p:txBody>
      </p:sp>
      <p:sp>
        <p:nvSpPr>
          <p:cNvPr id="27652" name="矩形 3"/>
          <p:cNvSpPr>
            <a:spLocks noChangeArrowheads="1"/>
          </p:cNvSpPr>
          <p:nvPr/>
        </p:nvSpPr>
        <p:spPr bwMode="auto">
          <a:xfrm>
            <a:off x="1116013" y="1666875"/>
            <a:ext cx="35544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zh-CN">
                <a:latin typeface="Times New Roman" panose="02020603050405020304" pitchFamily="18" charset="0"/>
                <a:ea typeface="等线"/>
                <a:cs typeface="Times New Roman" panose="02020603050405020304" pitchFamily="18" charset="0"/>
              </a:rPr>
              <a:t>经济全球化大致经历了</a:t>
            </a:r>
            <a:r>
              <a:rPr lang="en-US" altLang="zh-CN">
                <a:latin typeface="Times New Roman" panose="02020603050405020304" pitchFamily="18" charset="0"/>
                <a:ea typeface="等线"/>
                <a:cs typeface="Times New Roman" panose="02020603050405020304" pitchFamily="18" charset="0"/>
              </a:rPr>
              <a:t>3</a:t>
            </a:r>
            <a:r>
              <a:rPr lang="zh-CN" altLang="zh-CN">
                <a:latin typeface="Times New Roman" panose="02020603050405020304" pitchFamily="18" charset="0"/>
                <a:ea typeface="等线"/>
                <a:cs typeface="Times New Roman" panose="02020603050405020304" pitchFamily="18" charset="0"/>
              </a:rPr>
              <a:t>个阶段。</a:t>
            </a:r>
            <a:endParaRPr lang="zh-CN" altLang="en-US">
              <a:ea typeface="等线"/>
              <a:cs typeface="Times New Roman" panose="02020603050405020304" pitchFamily="18" charset="0"/>
            </a:endParaRPr>
          </a:p>
        </p:txBody>
      </p:sp>
      <p:sp>
        <p:nvSpPr>
          <p:cNvPr id="27653" name="矩形 4"/>
          <p:cNvSpPr>
            <a:spLocks noChangeArrowheads="1"/>
          </p:cNvSpPr>
          <p:nvPr/>
        </p:nvSpPr>
        <p:spPr bwMode="auto">
          <a:xfrm>
            <a:off x="1042988" y="2246313"/>
            <a:ext cx="401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zh-CN">
                <a:latin typeface="Times New Roman" panose="02020603050405020304" pitchFamily="18" charset="0"/>
                <a:ea typeface="等线"/>
                <a:cs typeface="Times New Roman" panose="02020603050405020304" pitchFamily="18" charset="0"/>
              </a:rPr>
              <a:t>我国同世界的关系也经历了</a:t>
            </a:r>
            <a:r>
              <a:rPr lang="en-US" altLang="zh-CN">
                <a:latin typeface="Times New Roman" panose="02020603050405020304" pitchFamily="18" charset="0"/>
                <a:ea typeface="等线"/>
                <a:cs typeface="Times New Roman" panose="02020603050405020304" pitchFamily="18" charset="0"/>
              </a:rPr>
              <a:t>3</a:t>
            </a:r>
            <a:r>
              <a:rPr lang="zh-CN" altLang="zh-CN">
                <a:latin typeface="Times New Roman" panose="02020603050405020304" pitchFamily="18" charset="0"/>
                <a:ea typeface="等线"/>
                <a:cs typeface="Times New Roman" panose="02020603050405020304" pitchFamily="18" charset="0"/>
              </a:rPr>
              <a:t>个阶段。</a:t>
            </a:r>
            <a:endParaRPr lang="zh-CN" altLang="en-US">
              <a:ea typeface="等线"/>
              <a:cs typeface="Times New Roman" panose="02020603050405020304" pitchFamily="18" charset="0"/>
            </a:endParaRPr>
          </a:p>
        </p:txBody>
      </p:sp>
      <p:sp>
        <p:nvSpPr>
          <p:cNvPr id="27654" name="矩形 7"/>
          <p:cNvSpPr>
            <a:spLocks noChangeArrowheads="1"/>
          </p:cNvSpPr>
          <p:nvPr/>
        </p:nvSpPr>
        <p:spPr bwMode="auto">
          <a:xfrm>
            <a:off x="1020763" y="3894138"/>
            <a:ext cx="3937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a:latin typeface="华文楷体" panose="02010600040101010101" pitchFamily="2" charset="-122"/>
                <a:ea typeface="华文楷体" panose="02010600040101010101" pitchFamily="2" charset="-122"/>
                <a:cs typeface="Times New Roman" panose="02020603050405020304" pitchFamily="18" charset="0"/>
              </a:rPr>
              <a:t>未来开放发展四个方面的</a:t>
            </a:r>
            <a:r>
              <a:rPr lang="zh-CN" altLang="zh-CN">
                <a:latin typeface="华文楷体" panose="02010600040101010101" pitchFamily="2" charset="-122"/>
                <a:ea typeface="华文楷体" panose="02010600040101010101" pitchFamily="2" charset="-122"/>
                <a:cs typeface="Times New Roman" panose="02020603050405020304" pitchFamily="18" charset="0"/>
              </a:rPr>
              <a:t>风险挑战。</a:t>
            </a:r>
            <a:r>
              <a:rPr lang="en-US" altLang="zh-CN">
                <a:latin typeface="华文楷体" panose="02010600040101010101" pitchFamily="2" charset="-122"/>
                <a:ea typeface="华文楷体" panose="02010600040101010101" pitchFamily="2" charset="-122"/>
                <a:cs typeface="Times New Roman" panose="02020603050405020304" pitchFamily="18" charset="0"/>
              </a:rPr>
              <a:t> </a:t>
            </a:r>
            <a:endParaRPr lang="zh-CN" altLang="en-US">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8" name="图片 7"/>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
          <p:cNvSpPr>
            <a:spLocks noChangeArrowheads="1"/>
          </p:cNvSpPr>
          <p:nvPr/>
        </p:nvSpPr>
        <p:spPr bwMode="auto">
          <a:xfrm>
            <a:off x="611188" y="549275"/>
            <a:ext cx="7993062"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a:latin typeface="Times New Roman" panose="02020603050405020304" pitchFamily="18" charset="0"/>
                <a:ea typeface="等线"/>
                <a:cs typeface="Times New Roman" panose="02020603050405020304" pitchFamily="18" charset="0"/>
              </a:rPr>
              <a:t>        </a:t>
            </a:r>
            <a:r>
              <a:rPr lang="zh-CN" altLang="zh-CN">
                <a:solidFill>
                  <a:srgbClr val="FF0000"/>
                </a:solidFill>
                <a:latin typeface="Times New Roman" panose="02020603050405020304" pitchFamily="18" charset="0"/>
                <a:ea typeface="等线"/>
                <a:cs typeface="Times New Roman" panose="02020603050405020304" pitchFamily="18" charset="0"/>
              </a:rPr>
              <a:t>共享</a:t>
            </a:r>
            <a:r>
              <a:rPr lang="zh-CN" altLang="en-US">
                <a:solidFill>
                  <a:srgbClr val="FF0000"/>
                </a:solidFill>
                <a:latin typeface="Times New Roman" panose="02020603050405020304" pitchFamily="18" charset="0"/>
                <a:ea typeface="等线"/>
                <a:cs typeface="Times New Roman" panose="02020603050405020304" pitchFamily="18" charset="0"/>
              </a:rPr>
              <a:t>：</a:t>
            </a:r>
            <a:r>
              <a:rPr lang="zh-CN" altLang="zh-CN">
                <a:latin typeface="Times New Roman" panose="02020603050405020304" pitchFamily="18" charset="0"/>
                <a:ea typeface="等线"/>
                <a:cs typeface="Times New Roman" panose="02020603050405020304" pitchFamily="18" charset="0"/>
              </a:rPr>
              <a:t>实质就是坚持以人民为中心的发展思想，体现的是逐步实现共同富裕的要求。共同富裕，是马克思主义的一个基本目标，也是自古以来我国人民的一个基本理想。</a:t>
            </a:r>
            <a:endParaRPr lang="zh-CN" altLang="en-US">
              <a:ea typeface="等线"/>
              <a:cs typeface="Times New Roman" panose="02020603050405020304" pitchFamily="18" charset="0"/>
            </a:endParaRPr>
          </a:p>
        </p:txBody>
      </p:sp>
      <p:sp>
        <p:nvSpPr>
          <p:cNvPr id="28675" name="矩形 2"/>
          <p:cNvSpPr>
            <a:spLocks noChangeArrowheads="1"/>
          </p:cNvSpPr>
          <p:nvPr/>
        </p:nvSpPr>
        <p:spPr bwMode="auto">
          <a:xfrm>
            <a:off x="323850" y="1989138"/>
            <a:ext cx="84963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56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ts val="3100"/>
              </a:lnSpc>
            </a:pPr>
            <a:r>
              <a:rPr lang="en-US" altLang="zh-CN" sz="1600">
                <a:latin typeface="宋体" panose="02010600030101010101" pitchFamily="2" charset="-122"/>
                <a:cs typeface="Times New Roman" panose="02020603050405020304" pitchFamily="18" charset="0"/>
              </a:rPr>
              <a:t>  </a:t>
            </a:r>
            <a:r>
              <a:rPr lang="zh-CN" altLang="zh-CN" sz="1600">
                <a:latin typeface="宋体" panose="02010600030101010101" pitchFamily="2" charset="-122"/>
                <a:cs typeface="Times New Roman" panose="02020603050405020304" pitchFamily="18" charset="0"/>
              </a:rPr>
              <a:t>毛泽东：“现在我们实行这么一种制度，这么一种计划，是可以一年一年走向更富更强的，一年一年可以看到更富更强些。而这个富，是共同的富，这个强，是共同的强，大家都有份”</a:t>
            </a:r>
            <a:endParaRPr lang="en-US" altLang="ja-JP" sz="1600">
              <a:latin typeface="宋体" panose="02010600030101010101" pitchFamily="2" charset="-122"/>
              <a:cs typeface="Times New Roman" panose="02020603050405020304" pitchFamily="18" charset="0"/>
            </a:endParaRPr>
          </a:p>
          <a:p>
            <a:pPr>
              <a:lnSpc>
                <a:spcPts val="3100"/>
              </a:lnSpc>
            </a:pPr>
            <a:r>
              <a:rPr lang="en-US" altLang="zh-CN" sz="1600">
                <a:latin typeface="宋体" panose="02010600030101010101" pitchFamily="2" charset="-122"/>
                <a:cs typeface="Times New Roman" panose="02020603050405020304" pitchFamily="18" charset="0"/>
              </a:rPr>
              <a:t>  </a:t>
            </a:r>
            <a:r>
              <a:rPr lang="zh-CN" altLang="zh-CN" sz="1600">
                <a:latin typeface="宋体" panose="02010600030101010101" pitchFamily="2" charset="-122"/>
                <a:cs typeface="Times New Roman" panose="02020603050405020304" pitchFamily="18" charset="0"/>
              </a:rPr>
              <a:t>邓小平</a:t>
            </a:r>
            <a:r>
              <a:rPr lang="zh-CN" altLang="en-US" sz="1600">
                <a:latin typeface="宋体" panose="02010600030101010101" pitchFamily="2" charset="-122"/>
                <a:cs typeface="Times New Roman" panose="02020603050405020304" pitchFamily="18" charset="0"/>
              </a:rPr>
              <a:t>：</a:t>
            </a:r>
            <a:r>
              <a:rPr lang="zh-CN" altLang="zh-CN" sz="1600">
                <a:latin typeface="宋体" panose="02010600030101010101" pitchFamily="2" charset="-122"/>
                <a:cs typeface="Times New Roman" panose="02020603050405020304" pitchFamily="18" charset="0"/>
              </a:rPr>
              <a:t>“共同致富，我们从改革一开始就讲，将来总有一天要成为中心课题。社会主义最大的优越性就是共同富裕，这是体现社会主义本质的一个东西。”</a:t>
            </a:r>
            <a:endParaRPr lang="en-US" altLang="ja-JP" sz="1600">
              <a:latin typeface="宋体" panose="02010600030101010101" pitchFamily="2" charset="-122"/>
              <a:cs typeface="Times New Roman" panose="02020603050405020304" pitchFamily="18" charset="0"/>
            </a:endParaRPr>
          </a:p>
          <a:p>
            <a:pPr>
              <a:lnSpc>
                <a:spcPts val="3100"/>
              </a:lnSpc>
            </a:pPr>
            <a:r>
              <a:rPr lang="en-US" altLang="zh-CN" sz="1600">
                <a:latin typeface="宋体" panose="02010600030101010101" pitchFamily="2" charset="-122"/>
                <a:cs typeface="Times New Roman" panose="02020603050405020304" pitchFamily="18" charset="0"/>
              </a:rPr>
              <a:t> </a:t>
            </a:r>
            <a:r>
              <a:rPr lang="zh-CN" altLang="zh-CN" sz="1600">
                <a:latin typeface="宋体" panose="02010600030101010101" pitchFamily="2" charset="-122"/>
                <a:cs typeface="Times New Roman" panose="02020603050405020304" pitchFamily="18" charset="0"/>
              </a:rPr>
              <a:t>江泽民：“实现共同富裕是社会主义的根本原则和本质特征，绝不能动摇。”</a:t>
            </a:r>
            <a:endParaRPr lang="en-US" altLang="zh-CN" sz="1600">
              <a:latin typeface="宋体" panose="02010600030101010101" pitchFamily="2" charset="-122"/>
              <a:cs typeface="Times New Roman" panose="02020603050405020304" pitchFamily="18" charset="0"/>
            </a:endParaRPr>
          </a:p>
          <a:p>
            <a:pPr>
              <a:lnSpc>
                <a:spcPts val="3100"/>
              </a:lnSpc>
            </a:pPr>
            <a:r>
              <a:rPr lang="en-US" altLang="zh-CN" sz="1600">
                <a:latin typeface="宋体" panose="02010600030101010101" pitchFamily="2" charset="-122"/>
                <a:cs typeface="Times New Roman" panose="02020603050405020304" pitchFamily="18" charset="0"/>
              </a:rPr>
              <a:t> </a:t>
            </a:r>
            <a:r>
              <a:rPr lang="zh-CN" altLang="zh-CN" sz="1600">
                <a:latin typeface="宋体" panose="02010600030101010101" pitchFamily="2" charset="-122"/>
                <a:cs typeface="Times New Roman" panose="02020603050405020304" pitchFamily="18" charset="0"/>
              </a:rPr>
              <a:t>胡锦涛</a:t>
            </a:r>
            <a:r>
              <a:rPr lang="zh-CN" altLang="en-US" sz="1600">
                <a:latin typeface="宋体" panose="02010600030101010101" pitchFamily="2" charset="-122"/>
                <a:cs typeface="Times New Roman" panose="02020603050405020304" pitchFamily="18" charset="0"/>
              </a:rPr>
              <a:t>：</a:t>
            </a:r>
            <a:r>
              <a:rPr lang="zh-CN" altLang="zh-CN" sz="1600">
                <a:latin typeface="宋体" panose="02010600030101010101" pitchFamily="2" charset="-122"/>
                <a:cs typeface="Times New Roman" panose="02020603050405020304" pitchFamily="18" charset="0"/>
              </a:rPr>
              <a:t>“使全体人民共享改革发展成果，使全体人民朝着共同富裕的方向稳步前进”</a:t>
            </a:r>
            <a:endParaRPr lang="en-US" altLang="zh-CN" sz="1600">
              <a:latin typeface="宋体" panose="02010600030101010101" pitchFamily="2" charset="-122"/>
              <a:cs typeface="Times New Roman" panose="02020603050405020304" pitchFamily="18" charset="0"/>
            </a:endParaRPr>
          </a:p>
          <a:p>
            <a:pPr>
              <a:lnSpc>
                <a:spcPts val="3100"/>
              </a:lnSpc>
            </a:pPr>
            <a:endParaRPr lang="en-US" altLang="ja-JP" sz="1600">
              <a:latin typeface="宋体" panose="02010600030101010101" pitchFamily="2" charset="-122"/>
              <a:cs typeface="Times New Roman" panose="02020603050405020304" pitchFamily="18" charset="0"/>
            </a:endParaRPr>
          </a:p>
          <a:p>
            <a:pPr>
              <a:lnSpc>
                <a:spcPts val="3100"/>
              </a:lnSpc>
            </a:pPr>
            <a:r>
              <a:rPr lang="en-US" altLang="ja-JP" sz="1600">
                <a:latin typeface="宋体" panose="02010600030101010101" pitchFamily="2" charset="-122"/>
                <a:cs typeface="Times New Roman" panose="02020603050405020304" pitchFamily="18" charset="0"/>
              </a:rPr>
              <a:t>   </a:t>
            </a:r>
            <a:r>
              <a:rPr lang="zh-CN" altLang="en-US" sz="2000">
                <a:latin typeface="华文楷体" panose="02010600040101010101" pitchFamily="2" charset="-122"/>
                <a:ea typeface="华文楷体" panose="02010600040101010101" pitchFamily="2" charset="-122"/>
                <a:cs typeface="Times New Roman" panose="02020603050405020304" pitchFamily="18" charset="0"/>
              </a:rPr>
              <a:t>全民共享   全面共享    共享共建    渐进共享</a:t>
            </a:r>
            <a:r>
              <a:rPr lang="en-US" altLang="ja-JP" sz="200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5" name="图片 4"/>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2"/>
          <p:cNvSpPr>
            <a:spLocks noChangeArrowheads="1"/>
          </p:cNvSpPr>
          <p:nvPr/>
        </p:nvSpPr>
        <p:spPr bwMode="auto">
          <a:xfrm>
            <a:off x="0" y="488950"/>
            <a:ext cx="93122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800">
                <a:latin typeface="华文中宋" panose="02010600040101010101" pitchFamily="2" charset="-122"/>
                <a:ea typeface="华文中宋" panose="02010600040101010101" pitchFamily="2" charset="-122"/>
              </a:rPr>
              <a:t>二、习近平</a:t>
            </a:r>
            <a:r>
              <a:rPr lang="zh-CN" altLang="en-US" sz="2800">
                <a:solidFill>
                  <a:srgbClr val="FF0000"/>
                </a:solidFill>
                <a:latin typeface="华文中宋" panose="02010600040101010101" pitchFamily="2" charset="-122"/>
                <a:ea typeface="华文中宋" panose="02010600040101010101" pitchFamily="2" charset="-122"/>
              </a:rPr>
              <a:t>新时代</a:t>
            </a:r>
            <a:r>
              <a:rPr lang="zh-CN" altLang="en-US" sz="2800">
                <a:solidFill>
                  <a:srgbClr val="660066"/>
                </a:solidFill>
                <a:latin typeface="华文中宋" panose="02010600040101010101" pitchFamily="2" charset="-122"/>
                <a:ea typeface="华文中宋" panose="02010600040101010101" pitchFamily="2" charset="-122"/>
              </a:rPr>
              <a:t>中国特色</a:t>
            </a:r>
            <a:r>
              <a:rPr lang="zh-CN" altLang="en-US" sz="2800">
                <a:solidFill>
                  <a:srgbClr val="C00000"/>
                </a:solidFill>
                <a:latin typeface="华文中宋" panose="02010600040101010101" pitchFamily="2" charset="-122"/>
                <a:ea typeface="华文中宋" panose="02010600040101010101" pitchFamily="2" charset="-122"/>
              </a:rPr>
              <a:t>社会主义</a:t>
            </a:r>
            <a:r>
              <a:rPr lang="zh-CN" altLang="en-US" sz="2800">
                <a:solidFill>
                  <a:srgbClr val="0000FF"/>
                </a:solidFill>
                <a:latin typeface="华文中宋" panose="02010600040101010101" pitchFamily="2" charset="-122"/>
                <a:ea typeface="华文中宋" panose="02010600040101010101" pitchFamily="2" charset="-122"/>
              </a:rPr>
              <a:t>经济思想</a:t>
            </a:r>
            <a:r>
              <a:rPr lang="zh-CN" altLang="en-US" sz="2800">
                <a:latin typeface="华文中宋" panose="02010600040101010101" pitchFamily="2" charset="-122"/>
                <a:ea typeface="华文中宋" panose="02010600040101010101" pitchFamily="2" charset="-122"/>
              </a:rPr>
              <a:t>的历史条件</a:t>
            </a:r>
            <a:endParaRPr lang="en-US" altLang="zh-CN" sz="2800">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431210">
            <a:off x="3851643" y="4243155"/>
            <a:ext cx="1608988" cy="1672669"/>
          </a:xfrm>
          <a:prstGeom prst="rect">
            <a:avLst/>
          </a:prstGeom>
        </p:spPr>
      </p:pic>
      <p:sp>
        <p:nvSpPr>
          <p:cNvPr id="29702" name="矩形 4"/>
          <p:cNvSpPr>
            <a:spLocks noChangeArrowheads="1"/>
          </p:cNvSpPr>
          <p:nvPr/>
        </p:nvSpPr>
        <p:spPr bwMode="auto">
          <a:xfrm>
            <a:off x="276225" y="2736850"/>
            <a:ext cx="8567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400">
                <a:latin typeface="华文中宋" panose="02010600040101010101" pitchFamily="2" charset="-122"/>
                <a:ea typeface="华文中宋" panose="02010600040101010101" pitchFamily="2" charset="-122"/>
              </a:rPr>
              <a:t>1  </a:t>
            </a:r>
            <a:r>
              <a:rPr lang="zh-CN" altLang="en-US" sz="2400">
                <a:latin typeface="华文中宋" panose="02010600040101010101" pitchFamily="2" charset="-122"/>
                <a:ea typeface="华文中宋" panose="02010600040101010101" pitchFamily="2" charset="-122"/>
              </a:rPr>
              <a:t>新时代中国特色社会主义 </a:t>
            </a:r>
            <a:r>
              <a:rPr lang="en-US" altLang="zh-CN" sz="2400">
                <a:solidFill>
                  <a:srgbClr val="C00000"/>
                </a:solidFill>
                <a:latin typeface="华文中宋" panose="02010600040101010101" pitchFamily="2" charset="-122"/>
                <a:ea typeface="华文中宋" panose="02010600040101010101" pitchFamily="2" charset="-122"/>
              </a:rPr>
              <a:t>or</a:t>
            </a:r>
            <a:r>
              <a:rPr lang="zh-CN" altLang="en-US" sz="2400">
                <a:solidFill>
                  <a:srgbClr val="C00000"/>
                </a:solidFill>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 中国特色社会主义进入新时代</a:t>
            </a:r>
            <a:endParaRPr lang="zh-CN" altLang="en-US" sz="2400"/>
          </a:p>
        </p:txBody>
      </p:sp>
      <p:sp>
        <p:nvSpPr>
          <p:cNvPr id="29703" name="矩形 7"/>
          <p:cNvSpPr>
            <a:spLocks noChangeArrowheads="1"/>
          </p:cNvSpPr>
          <p:nvPr/>
        </p:nvSpPr>
        <p:spPr bwMode="auto">
          <a:xfrm>
            <a:off x="2035175" y="1585913"/>
            <a:ext cx="700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000"/>
              <a:t>时间</a:t>
            </a:r>
          </a:p>
        </p:txBody>
      </p:sp>
      <p:sp>
        <p:nvSpPr>
          <p:cNvPr id="29704" name="矩形 8"/>
          <p:cNvSpPr>
            <a:spLocks noChangeArrowheads="1"/>
          </p:cNvSpPr>
          <p:nvPr/>
        </p:nvSpPr>
        <p:spPr bwMode="auto">
          <a:xfrm>
            <a:off x="3403600" y="1585913"/>
            <a:ext cx="700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000"/>
              <a:t>空间</a:t>
            </a:r>
          </a:p>
        </p:txBody>
      </p:sp>
      <p:sp>
        <p:nvSpPr>
          <p:cNvPr id="29705" name="矩形 9"/>
          <p:cNvSpPr>
            <a:spLocks noChangeArrowheads="1"/>
          </p:cNvSpPr>
          <p:nvPr/>
        </p:nvSpPr>
        <p:spPr bwMode="auto">
          <a:xfrm>
            <a:off x="4859338" y="1550988"/>
            <a:ext cx="70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000"/>
              <a:t>性质</a:t>
            </a:r>
          </a:p>
        </p:txBody>
      </p:sp>
      <p:sp>
        <p:nvSpPr>
          <p:cNvPr id="29706" name="矩形 10"/>
          <p:cNvSpPr>
            <a:spLocks noChangeArrowheads="1"/>
          </p:cNvSpPr>
          <p:nvPr/>
        </p:nvSpPr>
        <p:spPr bwMode="auto">
          <a:xfrm>
            <a:off x="6227763" y="1614488"/>
            <a:ext cx="701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000"/>
              <a:t>内容</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5" descr="pku.png"/>
          <p:cNvPicPr>
            <a:picLocks noChangeAspect="1"/>
          </p:cNvPicPr>
          <p:nvPr/>
        </p:nvPicPr>
        <p:blipFill>
          <a:blip r:embed="rId4">
            <a:lum bright="48000"/>
            <a:grayscl/>
            <a:extLst>
              <a:ext uri="{28A0092B-C50C-407E-A947-70E740481C1C}">
                <a14:useLocalDpi xmlns:a14="http://schemas.microsoft.com/office/drawing/2010/main" val="0"/>
              </a:ext>
            </a:extLst>
          </a:blip>
          <a:srcRect/>
          <a:stretch>
            <a:fillRect/>
          </a:stretch>
        </p:blipFill>
        <p:spPr bwMode="auto">
          <a:xfrm>
            <a:off x="0" y="0"/>
            <a:ext cx="295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2" descr="托马斯·莫尔"/>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163" y="1462088"/>
            <a:ext cx="2643187"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矩形 4"/>
          <p:cNvSpPr>
            <a:spLocks noChangeArrowheads="1"/>
          </p:cNvSpPr>
          <p:nvPr/>
        </p:nvSpPr>
        <p:spPr bwMode="auto">
          <a:xfrm>
            <a:off x="315913" y="5445125"/>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solidFill>
                  <a:srgbClr val="333333"/>
                </a:solidFill>
                <a:latin typeface="华文新魏" panose="02010800040101010101" pitchFamily="2" charset="-122"/>
                <a:ea typeface="华文新魏" panose="02010800040101010101" pitchFamily="2" charset="-122"/>
              </a:rPr>
              <a:t>《</a:t>
            </a:r>
            <a:r>
              <a:rPr lang="zh-CN" altLang="en-US" b="0">
                <a:solidFill>
                  <a:srgbClr val="333333"/>
                </a:solidFill>
                <a:latin typeface="华文新魏" panose="02010800040101010101" pitchFamily="2" charset="-122"/>
                <a:ea typeface="华文新魏" panose="02010800040101010101" pitchFamily="2" charset="-122"/>
              </a:rPr>
              <a:t>乌托邦</a:t>
            </a:r>
            <a:r>
              <a:rPr lang="en-US" altLang="zh-CN" b="0">
                <a:solidFill>
                  <a:srgbClr val="333333"/>
                </a:solidFill>
                <a:latin typeface="华文新魏" panose="02010800040101010101" pitchFamily="2" charset="-122"/>
                <a:ea typeface="华文新魏" panose="02010800040101010101" pitchFamily="2" charset="-122"/>
              </a:rPr>
              <a:t>》</a:t>
            </a:r>
            <a:r>
              <a:rPr lang="zh-CN" altLang="en-US" b="0">
                <a:solidFill>
                  <a:srgbClr val="333333"/>
                </a:solidFill>
                <a:latin typeface="华文新魏" panose="02010800040101010101" pitchFamily="2" charset="-122"/>
                <a:ea typeface="华文新魏" panose="02010800040101010101" pitchFamily="2" charset="-122"/>
              </a:rPr>
              <a:t>托马斯 莫尔</a:t>
            </a:r>
            <a:endParaRPr lang="en-US" altLang="zh-CN" b="0">
              <a:solidFill>
                <a:srgbClr val="333333"/>
              </a:solidFill>
              <a:latin typeface="华文新魏" panose="02010800040101010101" pitchFamily="2" charset="-122"/>
              <a:ea typeface="华文新魏" panose="02010800040101010101" pitchFamily="2" charset="-122"/>
            </a:endParaRPr>
          </a:p>
          <a:p>
            <a:r>
              <a:rPr lang="en-US" altLang="zh-CN" b="0">
                <a:solidFill>
                  <a:srgbClr val="333333"/>
                </a:solidFill>
                <a:latin typeface="华文新魏" panose="02010800040101010101" pitchFamily="2" charset="-122"/>
                <a:ea typeface="华文新魏" panose="02010800040101010101" pitchFamily="2" charset="-122"/>
              </a:rPr>
              <a:t>《</a:t>
            </a:r>
            <a:r>
              <a:rPr lang="zh-CN" altLang="en-US" b="0">
                <a:solidFill>
                  <a:srgbClr val="333333"/>
                </a:solidFill>
                <a:latin typeface="华文新魏" panose="02010800040101010101" pitchFamily="2" charset="-122"/>
                <a:ea typeface="华文新魏" panose="02010800040101010101" pitchFamily="2" charset="-122"/>
              </a:rPr>
              <a:t>关于最完美的国家制度和乌托邦新岛的既有益又有趣的金书</a:t>
            </a:r>
            <a:r>
              <a:rPr lang="en-US" altLang="zh-CN" b="0">
                <a:solidFill>
                  <a:srgbClr val="333333"/>
                </a:solidFill>
                <a:latin typeface="华文新魏" panose="02010800040101010101" pitchFamily="2" charset="-122"/>
                <a:ea typeface="华文新魏" panose="02010800040101010101" pitchFamily="2" charset="-122"/>
              </a:rPr>
              <a:t>》</a:t>
            </a:r>
          </a:p>
          <a:p>
            <a:r>
              <a:rPr lang="zh-CN" altLang="en-US" b="0">
                <a:solidFill>
                  <a:srgbClr val="333333"/>
                </a:solidFill>
                <a:latin typeface="华文新魏" panose="02010800040101010101" pitchFamily="2" charset="-122"/>
                <a:ea typeface="华文新魏" panose="02010800040101010101" pitchFamily="2" charset="-122"/>
              </a:rPr>
              <a:t>（</a:t>
            </a:r>
            <a:r>
              <a:rPr lang="en-US" altLang="zh-CN" b="0">
                <a:solidFill>
                  <a:srgbClr val="333333"/>
                </a:solidFill>
                <a:latin typeface="华文新魏" panose="02010800040101010101" pitchFamily="2" charset="-122"/>
                <a:ea typeface="华文新魏" panose="02010800040101010101" pitchFamily="2" charset="-122"/>
              </a:rPr>
              <a:t> 1516</a:t>
            </a:r>
            <a:r>
              <a:rPr lang="zh-CN" altLang="en-US" b="0">
                <a:solidFill>
                  <a:srgbClr val="333333"/>
                </a:solidFill>
                <a:latin typeface="华文新魏" panose="02010800040101010101" pitchFamily="2" charset="-122"/>
                <a:ea typeface="华文新魏" panose="02010800040101010101" pitchFamily="2" charset="-122"/>
              </a:rPr>
              <a:t>年）</a:t>
            </a:r>
            <a:endParaRPr lang="zh-CN" altLang="en-US" b="0">
              <a:latin typeface="华文新魏" panose="02010800040101010101" pitchFamily="2" charset="-122"/>
              <a:ea typeface="华文新魏" panose="02010800040101010101" pitchFamily="2" charset="-122"/>
            </a:endParaRPr>
          </a:p>
        </p:txBody>
      </p:sp>
      <p:sp>
        <p:nvSpPr>
          <p:cNvPr id="30727" name="矩形 5"/>
          <p:cNvSpPr>
            <a:spLocks noChangeArrowheads="1"/>
          </p:cNvSpPr>
          <p:nvPr/>
        </p:nvSpPr>
        <p:spPr bwMode="auto">
          <a:xfrm>
            <a:off x="3308350" y="1722438"/>
            <a:ext cx="208915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solidFill>
                  <a:srgbClr val="26214A"/>
                </a:solidFill>
                <a:latin typeface="宋体" panose="02010600030101010101" pitchFamily="2" charset="-122"/>
              </a:rPr>
              <a:t>德国闵采尔</a:t>
            </a:r>
            <a:endParaRPr lang="en-US" altLang="zh-CN">
              <a:solidFill>
                <a:srgbClr val="26214A"/>
              </a:solidFill>
              <a:latin typeface="宋体" panose="02010600030101010101" pitchFamily="2" charset="-122"/>
            </a:endParaRPr>
          </a:p>
          <a:p>
            <a:pPr>
              <a:lnSpc>
                <a:spcPct val="150000"/>
              </a:lnSpc>
            </a:pPr>
            <a:r>
              <a:rPr lang="zh-CN" altLang="en-US">
                <a:solidFill>
                  <a:srgbClr val="26214A"/>
                </a:solidFill>
                <a:latin typeface="宋体" panose="02010600030101010101" pitchFamily="2" charset="-122"/>
              </a:rPr>
              <a:t>英国温斯坦莱</a:t>
            </a:r>
            <a:endParaRPr lang="zh-CN" altLang="en-US"/>
          </a:p>
        </p:txBody>
      </p:sp>
      <p:pic>
        <p:nvPicPr>
          <p:cNvPr id="30728" name="Picture 4" descr="康帕内拉"/>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88" y="1593850"/>
            <a:ext cx="2379662"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矩形 7"/>
          <p:cNvSpPr>
            <a:spLocks noChangeArrowheads="1"/>
          </p:cNvSpPr>
          <p:nvPr/>
        </p:nvSpPr>
        <p:spPr bwMode="auto">
          <a:xfrm>
            <a:off x="5954713" y="5330825"/>
            <a:ext cx="2492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b="0">
                <a:solidFill>
                  <a:srgbClr val="555555"/>
                </a:solidFill>
                <a:latin typeface="华文新魏" panose="02010800040101010101" pitchFamily="2" charset="-122"/>
                <a:ea typeface="华文新魏" panose="02010800040101010101" pitchFamily="2" charset="-122"/>
              </a:rPr>
              <a:t>《</a:t>
            </a:r>
            <a:r>
              <a:rPr lang="zh-CN" altLang="en-US" sz="2000" b="0">
                <a:solidFill>
                  <a:srgbClr val="555555"/>
                </a:solidFill>
                <a:latin typeface="华文新魏" panose="02010800040101010101" pitchFamily="2" charset="-122"/>
                <a:ea typeface="华文新魏" panose="02010800040101010101" pitchFamily="2" charset="-122"/>
              </a:rPr>
              <a:t>太阳城</a:t>
            </a:r>
            <a:r>
              <a:rPr lang="en-US" altLang="zh-CN" sz="2000" b="0">
                <a:solidFill>
                  <a:srgbClr val="555555"/>
                </a:solidFill>
                <a:latin typeface="华文新魏" panose="02010800040101010101" pitchFamily="2" charset="-122"/>
                <a:ea typeface="华文新魏" panose="02010800040101010101" pitchFamily="2" charset="-122"/>
              </a:rPr>
              <a:t>》</a:t>
            </a:r>
            <a:r>
              <a:rPr lang="zh-CN" altLang="en-US" sz="2000" b="0">
                <a:solidFill>
                  <a:srgbClr val="555555"/>
                </a:solidFill>
                <a:latin typeface="华文新魏" panose="02010800040101010101" pitchFamily="2" charset="-122"/>
                <a:ea typeface="华文新魏" panose="02010800040101010101" pitchFamily="2" charset="-122"/>
              </a:rPr>
              <a:t>康帕内拉</a:t>
            </a:r>
            <a:endParaRPr lang="en-US" altLang="zh-CN" sz="2000" b="0">
              <a:solidFill>
                <a:srgbClr val="555555"/>
              </a:solidFill>
              <a:latin typeface="华文新魏" panose="02010800040101010101" pitchFamily="2" charset="-122"/>
              <a:ea typeface="华文新魏" panose="02010800040101010101" pitchFamily="2" charset="-122"/>
            </a:endParaRPr>
          </a:p>
          <a:p>
            <a:r>
              <a:rPr lang="zh-CN" altLang="en-US" sz="2000" b="0">
                <a:solidFill>
                  <a:srgbClr val="555555"/>
                </a:solidFill>
                <a:latin typeface="华文新魏" panose="02010800040101010101" pitchFamily="2" charset="-122"/>
                <a:ea typeface="华文新魏" panose="02010800040101010101" pitchFamily="2" charset="-122"/>
              </a:rPr>
              <a:t>（</a:t>
            </a:r>
            <a:r>
              <a:rPr lang="en-US" altLang="zh-CN" sz="2000" b="0">
                <a:solidFill>
                  <a:srgbClr val="555555"/>
                </a:solidFill>
                <a:latin typeface="华文新魏" panose="02010800040101010101" pitchFamily="2" charset="-122"/>
                <a:ea typeface="华文新魏" panose="02010800040101010101" pitchFamily="2" charset="-122"/>
              </a:rPr>
              <a:t>1637</a:t>
            </a:r>
            <a:r>
              <a:rPr lang="zh-CN" altLang="en-US" sz="2000" b="0">
                <a:solidFill>
                  <a:srgbClr val="555555"/>
                </a:solidFill>
                <a:latin typeface="华文新魏" panose="02010800040101010101" pitchFamily="2" charset="-122"/>
                <a:ea typeface="华文新魏" panose="02010800040101010101" pitchFamily="2" charset="-122"/>
              </a:rPr>
              <a:t>年）</a:t>
            </a:r>
            <a:endParaRPr lang="zh-CN" altLang="en-US" sz="2000">
              <a:latin typeface="华文新魏" panose="02010800040101010101" pitchFamily="2" charset="-122"/>
              <a:ea typeface="华文新魏" panose="02010800040101010101" pitchFamily="2" charset="-122"/>
            </a:endParaRPr>
          </a:p>
        </p:txBody>
      </p:sp>
      <p:sp>
        <p:nvSpPr>
          <p:cNvPr id="30730" name="矩形 8"/>
          <p:cNvSpPr>
            <a:spLocks noChangeArrowheads="1"/>
          </p:cNvSpPr>
          <p:nvPr/>
        </p:nvSpPr>
        <p:spPr bwMode="auto">
          <a:xfrm>
            <a:off x="3490913" y="2771775"/>
            <a:ext cx="950912"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0">
                <a:solidFill>
                  <a:srgbClr val="26214A"/>
                </a:solidFill>
                <a:latin typeface="华文中宋" panose="02010600040101010101" pitchFamily="2" charset="-122"/>
                <a:ea typeface="华文中宋" panose="02010600040101010101" pitchFamily="2" charset="-122"/>
              </a:rPr>
              <a:t>法国</a:t>
            </a:r>
            <a:endParaRPr lang="en-US" altLang="zh-CN" b="0">
              <a:solidFill>
                <a:srgbClr val="26214A"/>
              </a:solidFill>
              <a:latin typeface="华文中宋" panose="02010600040101010101" pitchFamily="2" charset="-122"/>
              <a:ea typeface="华文中宋" panose="02010600040101010101" pitchFamily="2" charset="-122"/>
            </a:endParaRPr>
          </a:p>
          <a:p>
            <a:pPr>
              <a:lnSpc>
                <a:spcPct val="150000"/>
              </a:lnSpc>
            </a:pPr>
            <a:r>
              <a:rPr lang="zh-CN" altLang="en-US" b="0">
                <a:solidFill>
                  <a:srgbClr val="26214A"/>
                </a:solidFill>
                <a:latin typeface="华文中宋" panose="02010600040101010101" pitchFamily="2" charset="-122"/>
                <a:ea typeface="华文中宋" panose="02010600040101010101" pitchFamily="2" charset="-122"/>
              </a:rPr>
              <a:t>让 梅叶</a:t>
            </a:r>
            <a:endParaRPr lang="en-US" altLang="zh-CN" b="0">
              <a:solidFill>
                <a:srgbClr val="26214A"/>
              </a:solidFill>
              <a:latin typeface="华文中宋" panose="02010600040101010101" pitchFamily="2" charset="-122"/>
              <a:ea typeface="华文中宋" panose="02010600040101010101" pitchFamily="2" charset="-122"/>
            </a:endParaRPr>
          </a:p>
          <a:p>
            <a:pPr>
              <a:lnSpc>
                <a:spcPct val="150000"/>
              </a:lnSpc>
            </a:pPr>
            <a:r>
              <a:rPr lang="zh-CN" altLang="en-US" b="0">
                <a:solidFill>
                  <a:srgbClr val="26214A"/>
                </a:solidFill>
                <a:latin typeface="华文中宋" panose="02010600040101010101" pitchFamily="2" charset="-122"/>
                <a:ea typeface="华文中宋" panose="02010600040101010101" pitchFamily="2" charset="-122"/>
              </a:rPr>
              <a:t>摩莱里</a:t>
            </a:r>
            <a:endParaRPr lang="en-US" altLang="zh-CN" b="0">
              <a:solidFill>
                <a:srgbClr val="26214A"/>
              </a:solidFill>
              <a:latin typeface="华文中宋" panose="02010600040101010101" pitchFamily="2" charset="-122"/>
              <a:ea typeface="华文中宋" panose="02010600040101010101" pitchFamily="2" charset="-122"/>
            </a:endParaRPr>
          </a:p>
          <a:p>
            <a:pPr>
              <a:lnSpc>
                <a:spcPct val="150000"/>
              </a:lnSpc>
            </a:pPr>
            <a:r>
              <a:rPr lang="zh-CN" altLang="en-US" b="0">
                <a:solidFill>
                  <a:srgbClr val="26214A"/>
                </a:solidFill>
                <a:latin typeface="华文中宋" panose="02010600040101010101" pitchFamily="2" charset="-122"/>
                <a:ea typeface="华文中宋" panose="02010600040101010101" pitchFamily="2" charset="-122"/>
              </a:rPr>
              <a:t>马布利</a:t>
            </a:r>
            <a:endParaRPr lang="en-US" altLang="zh-CN" b="0">
              <a:solidFill>
                <a:srgbClr val="26214A"/>
              </a:solidFill>
              <a:latin typeface="华文中宋" panose="02010600040101010101" pitchFamily="2" charset="-122"/>
              <a:ea typeface="华文中宋" panose="02010600040101010101" pitchFamily="2" charset="-122"/>
            </a:endParaRPr>
          </a:p>
          <a:p>
            <a:pPr>
              <a:lnSpc>
                <a:spcPct val="150000"/>
              </a:lnSpc>
            </a:pPr>
            <a:r>
              <a:rPr lang="zh-CN" altLang="en-US" b="0">
                <a:solidFill>
                  <a:srgbClr val="26214A"/>
                </a:solidFill>
                <a:latin typeface="华文中宋" panose="02010600040101010101" pitchFamily="2" charset="-122"/>
                <a:ea typeface="华文中宋" panose="02010600040101010101" pitchFamily="2" charset="-122"/>
              </a:rPr>
              <a:t>巴贝夫</a:t>
            </a:r>
            <a:endParaRPr lang="zh-CN" altLang="en-US" b="0">
              <a:latin typeface="华文中宋" panose="02010600040101010101" pitchFamily="2" charset="-122"/>
              <a:ea typeface="华文中宋" panose="02010600040101010101" pitchFamily="2" charset="-122"/>
            </a:endParaRPr>
          </a:p>
        </p:txBody>
      </p:sp>
      <p:sp>
        <p:nvSpPr>
          <p:cNvPr id="30731" name="矩形 9"/>
          <p:cNvSpPr>
            <a:spLocks noChangeArrowheads="1"/>
          </p:cNvSpPr>
          <p:nvPr/>
        </p:nvSpPr>
        <p:spPr bwMode="auto">
          <a:xfrm>
            <a:off x="315913" y="0"/>
            <a:ext cx="346868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2800">
                <a:latin typeface="华文新魏" panose="02010800040101010101" pitchFamily="2" charset="-122"/>
                <a:ea typeface="华文新魏" panose="02010800040101010101" pitchFamily="2" charset="-122"/>
              </a:rPr>
              <a:t>（</a:t>
            </a:r>
            <a:r>
              <a:rPr lang="en-US" altLang="zh-CN" sz="2800">
                <a:latin typeface="华文新魏" panose="02010800040101010101" pitchFamily="2" charset="-122"/>
                <a:ea typeface="华文新魏" panose="02010800040101010101" pitchFamily="2" charset="-122"/>
              </a:rPr>
              <a:t>1</a:t>
            </a:r>
            <a:r>
              <a:rPr lang="zh-CN" altLang="en-US" sz="2800">
                <a:latin typeface="华文新魏" panose="02010800040101010101" pitchFamily="2" charset="-122"/>
                <a:ea typeface="华文新魏" panose="02010800040101010101" pitchFamily="2" charset="-122"/>
              </a:rPr>
              <a:t>）社会主义</a:t>
            </a:r>
            <a:r>
              <a:rPr lang="en-US" altLang="zh-CN" sz="2800">
                <a:latin typeface="华文新魏" panose="02010800040101010101" pitchFamily="2" charset="-122"/>
                <a:ea typeface="华文新魏" panose="02010800040101010101" pitchFamily="2" charset="-122"/>
              </a:rPr>
              <a:t>500</a:t>
            </a:r>
            <a:r>
              <a:rPr lang="zh-CN" altLang="en-US" sz="2800">
                <a:latin typeface="华文新魏" panose="02010800040101010101" pitchFamily="2" charset="-122"/>
                <a:ea typeface="华文新魏" panose="02010800040101010101" pitchFamily="2" charset="-122"/>
              </a:rPr>
              <a:t>年</a:t>
            </a:r>
            <a:endParaRPr lang="en-US" altLang="zh-CN" sz="2800">
              <a:latin typeface="华文新魏" panose="02010800040101010101" pitchFamily="2" charset="-122"/>
              <a:ea typeface="华文新魏" panose="02010800040101010101" pitchFamily="2" charset="-122"/>
            </a:endParaRPr>
          </a:p>
        </p:txBody>
      </p:sp>
      <p:sp>
        <p:nvSpPr>
          <p:cNvPr id="30732" name="矩形 1"/>
          <p:cNvSpPr>
            <a:spLocks noChangeArrowheads="1"/>
          </p:cNvSpPr>
          <p:nvPr/>
        </p:nvSpPr>
        <p:spPr bwMode="auto">
          <a:xfrm>
            <a:off x="3925888" y="612775"/>
            <a:ext cx="3878262"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2400">
                <a:solidFill>
                  <a:srgbClr val="C00000"/>
                </a:solidFill>
                <a:latin typeface="华文新魏" panose="02010800040101010101" pitchFamily="2" charset="-122"/>
                <a:ea typeface="华文新魏" panose="02010800040101010101" pitchFamily="2" charset="-122"/>
              </a:rPr>
              <a:t>空想社会主义的产生和发展</a:t>
            </a:r>
            <a:endParaRPr lang="en-US" altLang="zh-CN" sz="2400">
              <a:solidFill>
                <a:srgbClr val="C00000"/>
              </a:solidFill>
              <a:latin typeface="华文新魏" panose="02010800040101010101" pitchFamily="2" charset="-122"/>
              <a:ea typeface="华文新魏" panose="02010800040101010101" pitchFamily="2" charset="-122"/>
            </a:endParaRPr>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图片 5" descr="pku.png"/>
          <p:cNvPicPr>
            <a:picLocks noChangeAspect="1"/>
          </p:cNvPicPr>
          <p:nvPr/>
        </p:nvPicPr>
        <p:blipFill>
          <a:blip r:embed="rId4">
            <a:lum bright="48000"/>
            <a:grayscl/>
            <a:extLst>
              <a:ext uri="{28A0092B-C50C-407E-A947-70E740481C1C}">
                <a14:useLocalDpi xmlns:a14="http://schemas.microsoft.com/office/drawing/2010/main" val="0"/>
              </a:ext>
            </a:extLst>
          </a:blip>
          <a:srcRect/>
          <a:stretch>
            <a:fillRect/>
          </a:stretch>
        </p:blipFill>
        <p:spPr bwMode="auto">
          <a:xfrm>
            <a:off x="0" y="0"/>
            <a:ext cx="295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2" descr="傅立叶"/>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863" y="481013"/>
            <a:ext cx="2016125"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4" descr="圣西门"/>
          <p:cNvPicPr>
            <a:picLocks noChangeAspect="1" noChangeArrowheads="1"/>
          </p:cNvPicPr>
          <p:nvPr/>
        </p:nvPicPr>
        <p:blipFill>
          <a:blip r:embed="rId6">
            <a:extLst>
              <a:ext uri="{28A0092B-C50C-407E-A947-70E740481C1C}">
                <a14:useLocalDpi xmlns:a14="http://schemas.microsoft.com/office/drawing/2010/main" val="0"/>
              </a:ext>
            </a:extLst>
          </a:blip>
          <a:srcRect b="9029"/>
          <a:stretch>
            <a:fillRect/>
          </a:stretch>
        </p:blipFill>
        <p:spPr bwMode="auto">
          <a:xfrm>
            <a:off x="3879850" y="455613"/>
            <a:ext cx="1973263"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8" descr="空想社会主义者欧文"/>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563" y="604838"/>
            <a:ext cx="2028825"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矩形 7"/>
          <p:cNvSpPr>
            <a:spLocks noChangeArrowheads="1"/>
          </p:cNvSpPr>
          <p:nvPr/>
        </p:nvSpPr>
        <p:spPr bwMode="auto">
          <a:xfrm>
            <a:off x="395288" y="3573463"/>
            <a:ext cx="82931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0">
                <a:solidFill>
                  <a:srgbClr val="000000"/>
                </a:solidFill>
                <a:latin typeface="华文新魏" panose="02010800040101010101" pitchFamily="2" charset="-122"/>
                <a:ea typeface="华文新魏" panose="02010800040101010101" pitchFamily="2" charset="-122"/>
              </a:rPr>
              <a:t>     “德国的理论上的社会主义永远不会忘记，它是站在圣西门、傅立叶和欧文这三人的肩上的。虽然这三个人的学说含有十分虚幻和空想的性质，但他们终究是属于一切时代最伟大的智士之列的，他们天才地预示了我们现在已经科学地证明了其正确性的无数真理。”</a:t>
            </a:r>
            <a:r>
              <a:rPr lang="en-US" altLang="zh-CN" b="0">
                <a:solidFill>
                  <a:srgbClr val="000000"/>
                </a:solidFill>
                <a:latin typeface="华文新魏" panose="02010800040101010101" pitchFamily="2" charset="-122"/>
                <a:ea typeface="华文新魏" panose="02010800040101010101" pitchFamily="2" charset="-122"/>
              </a:rPr>
              <a:t>——</a:t>
            </a:r>
            <a:r>
              <a:rPr lang="zh-CN" altLang="en-US" b="0">
                <a:solidFill>
                  <a:srgbClr val="000000"/>
                </a:solidFill>
                <a:latin typeface="华文新魏" panose="02010800040101010101" pitchFamily="2" charset="-122"/>
                <a:ea typeface="华文新魏" panose="02010800040101010101" pitchFamily="2" charset="-122"/>
              </a:rPr>
              <a:t>恩格斯</a:t>
            </a:r>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图片 5" descr="pku.png"/>
          <p:cNvPicPr>
            <a:picLocks noChangeAspect="1"/>
          </p:cNvPicPr>
          <p:nvPr/>
        </p:nvPicPr>
        <p:blipFill>
          <a:blip r:embed="rId4">
            <a:lum bright="48000"/>
            <a:grayscl/>
            <a:extLst>
              <a:ext uri="{28A0092B-C50C-407E-A947-70E740481C1C}">
                <a14:useLocalDpi xmlns:a14="http://schemas.microsoft.com/office/drawing/2010/main" val="0"/>
              </a:ext>
            </a:extLst>
          </a:blip>
          <a:srcRect/>
          <a:stretch>
            <a:fillRect/>
          </a:stretch>
        </p:blipFill>
        <p:spPr bwMode="auto">
          <a:xfrm>
            <a:off x="4983163" y="5006975"/>
            <a:ext cx="295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2" descr="https://ss0.bdstatic.com/94oJfD_bAAcT8t7mm9GUKT-xh_/timg?image&amp;quality=100&amp;size=b4000_4000&amp;sec=1492912876&amp;di=e49260a17ff8fd89602f7700e4e3def1&amp;src=http://image.fenglin3d.com/upload/f/38/f38dc3aea698c115dfb7e82c566a49e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1773238"/>
            <a:ext cx="38290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1050344">
            <a:off x="6170021" y="3004371"/>
            <a:ext cx="2081213"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a:spLocks noChangeArrowheads="1"/>
          </p:cNvSpPr>
          <p:nvPr/>
        </p:nvSpPr>
        <p:spPr bwMode="auto">
          <a:xfrm>
            <a:off x="1763713" y="4581525"/>
            <a:ext cx="3529012"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4400">
                <a:latin typeface="华文行楷" panose="02010800040101010101" pitchFamily="2" charset="-122"/>
                <a:ea typeface="华文行楷" panose="02010800040101010101" pitchFamily="2" charset="-122"/>
              </a:rPr>
              <a:t>两大发现</a:t>
            </a:r>
            <a:endParaRPr lang="en-US" altLang="zh-CN" sz="4400">
              <a:latin typeface="华文行楷" panose="02010800040101010101" pitchFamily="2" charset="-122"/>
              <a:ea typeface="华文行楷" panose="02010800040101010101" pitchFamily="2" charset="-122"/>
            </a:endParaRPr>
          </a:p>
        </p:txBody>
      </p:sp>
      <p:sp>
        <p:nvSpPr>
          <p:cNvPr id="32776" name="矩形 6"/>
          <p:cNvSpPr>
            <a:spLocks noChangeArrowheads="1"/>
          </p:cNvSpPr>
          <p:nvPr/>
        </p:nvSpPr>
        <p:spPr bwMode="auto">
          <a:xfrm>
            <a:off x="952500" y="476250"/>
            <a:ext cx="66484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2800" b="0">
                <a:solidFill>
                  <a:srgbClr val="C00000"/>
                </a:solidFill>
                <a:latin typeface="华文新魏" panose="02010800040101010101" pitchFamily="2" charset="-122"/>
                <a:ea typeface="华文新魏" panose="02010800040101010101" pitchFamily="2" charset="-122"/>
              </a:rPr>
              <a:t>马克思恩格斯创立科学社会主义理论体系</a:t>
            </a:r>
            <a:endParaRPr lang="en-US" altLang="zh-CN" sz="2800" b="0">
              <a:solidFill>
                <a:srgbClr val="C00000"/>
              </a:solidFill>
              <a:latin typeface="华文新魏" panose="02010800040101010101" pitchFamily="2" charset="-122"/>
              <a:ea typeface="华文新魏" panose="02010800040101010101"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2" descr="http://g.hiphotos.baidu.com/baike/w%3D268%3Bg%3D0/sign=ebe97a1828a446237ecaa264a0191533/3ac79f3df8dcd1003c6af8437a8b4710b8122fd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917700"/>
            <a:ext cx="25527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矩形 4"/>
          <p:cNvSpPr>
            <a:spLocks noChangeArrowheads="1"/>
          </p:cNvSpPr>
          <p:nvPr/>
        </p:nvSpPr>
        <p:spPr bwMode="auto">
          <a:xfrm>
            <a:off x="539750" y="444500"/>
            <a:ext cx="38306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a:latin typeface="华文新魏" panose="02010800040101010101" pitchFamily="2" charset="-122"/>
                <a:ea typeface="华文新魏" panose="02010800040101010101" pitchFamily="2" charset="-122"/>
              </a:rPr>
              <a:t> </a:t>
            </a:r>
            <a:r>
              <a:rPr lang="zh-CN" altLang="en-US" sz="2800">
                <a:solidFill>
                  <a:srgbClr val="C00000"/>
                </a:solidFill>
                <a:latin typeface="华文新魏" panose="02010800040101010101" pitchFamily="2" charset="-122"/>
                <a:ea typeface="华文新魏" panose="02010800040101010101" pitchFamily="2" charset="-122"/>
              </a:rPr>
              <a:t>列宁领导十月革命胜利</a:t>
            </a:r>
            <a:endParaRPr lang="en-US" altLang="zh-CN" sz="2800">
              <a:solidFill>
                <a:srgbClr val="C00000"/>
              </a:solidFill>
              <a:latin typeface="华文新魏" panose="02010800040101010101" pitchFamily="2" charset="-122"/>
              <a:ea typeface="华文新魏" panose="02010800040101010101" pitchFamily="2" charset="-122"/>
            </a:endParaRPr>
          </a:p>
          <a:p>
            <a:r>
              <a:rPr lang="en-US" altLang="zh-CN" sz="2800">
                <a:solidFill>
                  <a:srgbClr val="C00000"/>
                </a:solidFill>
                <a:latin typeface="华文新魏" panose="02010800040101010101" pitchFamily="2" charset="-122"/>
                <a:ea typeface="华文新魏" panose="02010800040101010101" pitchFamily="2" charset="-122"/>
              </a:rPr>
              <a:t>     </a:t>
            </a:r>
            <a:r>
              <a:rPr lang="zh-CN" altLang="en-US" sz="2800">
                <a:solidFill>
                  <a:srgbClr val="C00000"/>
                </a:solidFill>
                <a:latin typeface="华文新魏" panose="02010800040101010101" pitchFamily="2" charset="-122"/>
                <a:ea typeface="华文新魏" panose="02010800040101010101" pitchFamily="2" charset="-122"/>
              </a:rPr>
              <a:t>并实践社会主义</a:t>
            </a:r>
            <a:endParaRPr lang="zh-CN" altLang="en-US" sz="2800">
              <a:solidFill>
                <a:srgbClr val="C00000"/>
              </a:solidFill>
            </a:endParaRPr>
          </a:p>
        </p:txBody>
      </p:sp>
      <p:sp>
        <p:nvSpPr>
          <p:cNvPr id="33798" name="矩形 5"/>
          <p:cNvSpPr>
            <a:spLocks noChangeArrowheads="1"/>
          </p:cNvSpPr>
          <p:nvPr/>
        </p:nvSpPr>
        <p:spPr bwMode="auto">
          <a:xfrm>
            <a:off x="5148263" y="4484688"/>
            <a:ext cx="34671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3200">
                <a:solidFill>
                  <a:srgbClr val="C00000"/>
                </a:solidFill>
                <a:latin typeface="华文新魏" panose="02010800040101010101" pitchFamily="2" charset="-122"/>
                <a:ea typeface="华文新魏" panose="02010800040101010101" pitchFamily="2" charset="-122"/>
              </a:rPr>
              <a:t>苏联模式逐步形成</a:t>
            </a:r>
            <a:endParaRPr lang="en-US" altLang="zh-CN" sz="3200">
              <a:solidFill>
                <a:srgbClr val="C00000"/>
              </a:solidFill>
              <a:latin typeface="华文新魏" panose="02010800040101010101" pitchFamily="2" charset="-122"/>
              <a:ea typeface="华文新魏" panose="02010800040101010101" pitchFamily="2" charset="-122"/>
            </a:endParaRPr>
          </a:p>
        </p:txBody>
      </p:sp>
      <p:pic>
        <p:nvPicPr>
          <p:cNvPr id="33799" name="Picture 4" descr="http://a.hiphotos.baidu.com/baike/w%3D268%3Bg%3D0/sign=230afeb63ed12f2ece05a96677f9b25f/a8773912b31bb051a0ff2c493e7adab44bede0f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825500"/>
            <a:ext cx="255270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1"/>
          <p:cNvSpPr>
            <a:spLocks noChangeArrowheads="1"/>
          </p:cNvSpPr>
          <p:nvPr/>
        </p:nvSpPr>
        <p:spPr bwMode="auto">
          <a:xfrm>
            <a:off x="611188" y="260350"/>
            <a:ext cx="7848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2800">
                <a:solidFill>
                  <a:srgbClr val="C00000"/>
                </a:solidFill>
                <a:latin typeface="华文新魏" panose="02010800040101010101" pitchFamily="2" charset="-122"/>
                <a:ea typeface="华文新魏" panose="02010800040101010101" pitchFamily="2" charset="-122"/>
              </a:rPr>
              <a:t>新中国成立后我们党对社会主义的探索和实践</a:t>
            </a:r>
            <a:endParaRPr lang="en-US" altLang="zh-CN" sz="2800">
              <a:solidFill>
                <a:srgbClr val="C00000"/>
              </a:solidFill>
              <a:latin typeface="华文新魏" panose="02010800040101010101" pitchFamily="2" charset="-122"/>
              <a:ea typeface="华文新魏" panose="02010800040101010101" pitchFamily="2" charset="-122"/>
            </a:endParaRPr>
          </a:p>
        </p:txBody>
      </p:sp>
      <p:sp>
        <p:nvSpPr>
          <p:cNvPr id="34821" name="AutoShape 4" descr="data:image/jpeg;base64,/9j/4AAQSkZJRgABAQAAAQABAAD/2wBDAAgGBgcGBQgHBwcJCQgKDBQNDAsLDBkSEw8UHRofHh0aHBwgJC4nICIsIxwcKDcpLDAxNDQ0Hyc5PTgyPC4zNDL/2wBDAQkJCQwLDBgNDRgyIRwhMjIyMjIyMjIyMjIyMjIyMjIyMjIyMjIyMjIyMjIyMjIyMjIyMjIyMjIyMjIyMjIyMjL/wAARCAE0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x7U5C17nPaq6vyKfqJ/0r8KgXJI5pjN7THJI610iudgBNcvpZ/eA9q6QEiMd8CgCleOeeazJX55q5eNyQKy5GwetADHk7E1CZCO9NkPNRMevNAE5kyvWmiUnjNQ7sHrTQ3JoAs+ZxSb+OtQb/AJcfrSb+PWgCdJCHqVnJVTVNG+frU+/5Mds0AWMn1qNpCJaTf6Go5G/e0AWN/HXmpFJYe/pVUn5e9db4P0nT9ZguYbhttyozG27GKAOfeN4z86MvHdcU3kA1e1e4vYrr7FcTeYIG2qTjt71rRWlz4j07fa6dbRCAYeRDgscelAHMnJ70hYirKWFy+52hl8pGw7qudtD2sTXKQ210sgf+JxsANAFYyEABgcd6PO/KpL21ls5fJlKE9cqwYVW68j+VAEjS8nBpvmH1qPGe9MYNnrQBOJD60ok9SQKrZYGk3nFAFky5PFMaQ4FRK5Pemu/FAFjzTSiSqwfgZJNG89qALJlI4pDL1PNV9/vmml/Q0AWDNxSCQ1Bvz1pNxxntQBaEhxmgyHFVw5xQXwOaAJzMAuDyfWoTJio2ckcnp0qMt70AWfMOaQyce9Qb6UN05oAkMnvRvJHWoXbJxSL/AL1AFkN60pf3qupOcZp27jNAE4k4zSFyc1Dux3pc5BwRQA7eaTec1GxP/wCqk3c4oAsCQj8Kf5hxVXdwDS76AOv8ARrc+NNPjcgDcx5/3TV7xjNKms3EchHJyAB07Vh+CL9bHxhptw5AXzdpJ9wR/WtP4h6it14suipHyBVOPXFAHNSOuSSOafG0Isi2f3+/A/3cVns5JzQrnIJPSgC+JMAU7zKrLJnjIpS5PegDZ02XMqjr9a69nLRAnPArg7GUiYc4712sMpa0Vv8AZxQBFJKSCm4nHaqm/DHPPNJK+52AY/SogcE0Adj4fkxpzYOP3h/kKKp6JIVsWH+2f5CigDyi/J+1A57VCp6VPfgCRcEd8+tV145oA2tMPziulGfKBz2rl9MGZFrpckRDNAGZeH5qzJjWjdk7j+VZkpGf5UAVWYjP8qjJ78U6TkdKhOelAC7uaAeeaQngcUgNADwaQnjrSbvSkz2oAcp+brU6sNoz0zVTPzVMD+6wKAJ8jdkU2Q4kFSIFMWehqGX744oAlJyKs2kpSRMOyDIyVODiq38Ndf4Hk0qJrk6n5W1gFUye/pQBY8Q6DpUOn2t3Y3BLTEA5bOfep5otR8F2qS2sqzW10vIZeA2K5vW1to9UmSxk32ob5MdK3tCtbnxRZtZ3WoSbbf8A1cXHp60AR6D4mNtFcWclqZmuG+QAgDce30rm7+zubW6ZJ7d4WYkhSK17DQdSF7cNalTNZPnYT1x6VNqXihr2/s55rNEa2OGGc7vWgBv2fRpPChkJVdQj+9ljuPPpTrrS4dM0K21WxnDPJgOj4YE/SszX7u21C/a6tIGjjYAHI6mn+HbOz1K8e0vpmjUrlPmwM0AUbOQTzNbm1jmlnOFydpU+1OutHvrW7+zPA3mkbgq85FbOm+GTdXt6LO8Ams2Bj77qin8S3f8AbMF1cQoZLYGNgP4vWgDDmto44Axn/fZw0RQgrST2UlvCkjtGyyDja4NaGsx3N5KdT+wvBbzHKt1BqTR49M+y3MWpIUnK7ombI/KgDAJHGByKjcgCnSkBiB0zUUnQ0ALnIBzRmmKflFP7dKAEzzSE4HSk70hoAUtxRngYNNIyOtA9R1oAkB96Gbim4J6ZoIx9aAEJqNm96dgkio3GGoAeWzS54qMUuT0oAXJJOKA5pmcUmaAJPMqRW5qAVIB7UAS9e9NPFJ0HFBzjjrQAhYDvim7jj2pDxSD3FADg9PBz3FRil6dqAJQxVsg8jvTnlaVy8jlmJySTkk1AGxS7+nFADy3NJuNISPpSdutAFlSfSpFGeagQ9PcVOCOtAE9u2HB7111lMWtQCcHFcdCf3i5OK6jTmJgAxkUAPcfvCeR60o2ZBIPI5z602Yt5mSOT70wHJGc5oA6PSpAtoQB/Ef5CiotOZjbcjo2OPoKKAPMtR/4+B9DUAOcCrWpL/pC/jVYDBFAGxpn3xXSdIsVzmmEhxjtXRhj5fNAGTedTWVKea1b0jNZEzYOM8UAV34PWoSTUjnNRH8aADNJ3NJn3pFODQA7PtRu56UhPHWk60AGfnFTp9w1WA+cfWraj9y3rmgCVWygpsv3hjFIv3AaSYcqQe1AE/wDD07VasLO5vGIt4Xl2csFGeKqj7vPpW/4T15NB1AzyRGSJ12so60AbOr3GiXfh6EIiw38WFKbcN70l/b2WnaPa6lpF35U7ABlWTk+tZniOV7/UH1GKxlgt5cbSy9eOtWPCdvpk93LFqgUB1zG0hwv/AOugCjpOs6haagWt5R5twcMZBkEn1qfW/DeoWl5E0rJK123ysnAya0tO8O6df69e2iXWEj+aJkb/ADms3WNU1KK5WynujKLOT923uKALsd/Houk3OjapYlpiCY3GMc1A11o9z4WERjWPUIz8pVfmb8afdJqniu2a+WCMLbrhivBNQ+Ho5dJuU1S7s3ksmBQvtzjtQBh2d1Pa3CtDcSQ7jhmQkHFbmqeF/JvLPyroPFdnh2PIJq5p03h658QXZukC2sq/uy4wAe/0rnNRYw37x29y0kMTnyWBOAO2KANrV7y/0XT30G8jjkUYMcgPQVR1DUl1rTIoYrBvtMAG6RBxirh0y41vQ5NUkvjLNCCCjDoBUWnxX3h+1GpCJJ7WZQHXPTPSgDlGBA5GKjfpVi5kEs0kiqFUnO30qBzkE8UANTlR/KlIHQ0iHK0tACAYoIyeKDmkzmgBDkdqEHPIFKaRfpQA8DFDdOBTiAaaw4xQAw9KilqX161HIKAGA8UvOKRRS9KAGkk03dT1QO2C233NN289eaAHKQRginqTim+W6sQykEdaXaSe9AEm6kzTefwoBII/nQAhzSUp/pUZYUAOz7U7IqMA5x0p3PegB2TSDOM0mSOlGeCKAHjJ+lIc+1NBOaKAJ42IA6VYUnGfWqsXPbvVyNgqkYB9qABCQwPvXRadLiMA9K51fvVsWBynOfTigDTd89cE9qarAsMnAqJ3AI60iMC2c80AdDYPttyP9r1oqLT2P2bgnrRQBxmoWwM4yD0PSqEsBTB6j1r0vTNNgmvgJIw2UPUe4qbWfBEclnJNaxkS4ztHQ0AcBpg+cCuhPEfHpWLZwvDOUdSrKcEHqK22P7sdaAMi9PWseQ8kGte+OcisebPIwOaAK7GomPJFSMfSoScnNACUDk80d6UDmgAzkdaRTzSkYpMUAKDg1aQ/K/0qpwD3q5EPkYH0oAVOYh7U2U8LToz+7+lMmwQKAJlPyrWnouj3et3Jgs1DSKpY5OOBWYoGwY9K0tD1i40TUEvLYjeuQQehFAHYahr0ln4ffQtRsSLtQFDHGMdjTLrUtK1LwrFAkZXUIgAqqnPHXn0qHXrHWddtF1+eGIQ+WMKh5VfWk8MPPoEg1G8spGs5lx5oXO3nrQBzMTSwXClXePB5I4IFdZrvh/TI9Ls76zuMmZwsjM+7Oe9WrTWNBm8YXE7xxraTJgNIvANcx4gFtHq06WL7rTdlMZx+FAG1ex6j4NiaO1uUltbpOpXocdRUOi63d3WmS6ElqtyZtxTc2Nven+H9IbxPZTpc38m+Afu4yc8fQ0mi+Hb5beXU7C4T7RaSEeX1zigDDGm3sN+bf7KXmjOWjxngVv6xdaDe2Vk8cYiuVYCaNVxgd6rw+LriPXk1CaBCQnlui8ZFVfENpdS3J1MWElvbXBymenSgCfxJBZ6aIzpN3iG4T95HG+RVPRZL7V420ZLlUhYbsMM9Owq/oy6ZHpt1aavAYbhlLRvIp544xVe0sLI6O17bXZhvocn72M89qAObv7OWyupbeX78bEGqLD5TVy7mlnmaSZy8jcljyTVY/d/DtQBEmcHFLyOlEQyCBTiD2oAjyTmlB56ClCkN+FTxWrzLuBCqPvO3AFAFfqDQo5q80VpEAA8kzd9o2ihTZYw0Ew91kH+FAFYDgDFNZTirpgif/Uy5b+44wf8ACoJUZDtZSD70AVwO2aicc1YX73Haoph89AEI69KWkHDU7GaAGqrSTBEALE8D1q559u90hlh2gJtcAd/WqQYxTBlOGByDVt7OSUwyiRSbg+vQ0ARIxWY/MwU8fhVlrMedLskVhGNw/wBoUrXJS7HnxDKL5bj1quyPHLhlYDrj2oAI1EpKqnzHkY7VEeGxVxEiEkjRS7So3J7+1U3JLZ79eKAGng0gUsDgDA60E80sf3wdpYDkj2oAQAYpT061NiPDtG2MH5R6g0wfNHkY+X8zQBGc5zTTUjLsOGGM9cUxhtOD/KgA60uePakHUUuM80ATRHjHSpQcVBETz9KlHrnNAEisc9K1LJ8Aj3rJXOelaVk2DjHWgDTLblpY8Z65pOCue/vSxqSQcUAbmngG264+aim2RH2fnAOaKAOj0aHdqCnPAQ5/MV2sCoyqhI54xXE6U8qXe5F3AISUHU8jpW/cazZJahvtJjdeq7TuU+47UAcp400WOz1NLyFMCU7XGP4vWsBz+7PNdprmq2+r+H9joyXO4NGWXhwD1FcfKBsPsKAMO89ayZ8EnmtS84rJmOW60AV3xUBHNW5YgsQcOCSenpVXqaAE60vT3pVHNO289fyoAb1pGH51JjFNOSOaAIznIq3D1PXpVNsCrkBBJB9KAHRg+We3NRzY8tTkdT+FSocqaimGEH1oAljPyL9K2fDej/25qy2Rk8sEElselY0Y+RTirunX9xp1x9otpGjlAIDDtQB2+s3eq+FLJtCaWOe2lQ7HZeQD1FJpWvXOo+H30CKy8+YqQr7sAL71JF4en8UeHW1mfUJJrpVOUPQAdqi8O6JqlhYjxDZPGwjB3Qt/Eo60Ac1LpN/bagbNrZ/PHPlgZJFdTqup6Td+ForeSAQ38JVTFsww9arjxnv8TxatPaKERPLKIecVW8VmbUrldYhsZYbSRRh2GM/XFAFrXItJi0q2vtJulhuCgDxxvyfXOKxtDvrpL5bRL57aG4YLIwPWtDwhLp9pev8A2zDiCVCI5JF+UGtHR9N8P6hdapC8qJhswOzY49qAM/UfCLxa/Fp8NwGE+Sjv/Wp9W1bUdL0waBfQRs0RBSXn7ueKwJ766hvhIt27yQNiNy2eh7V0OoaNqGteHhr81558gXDJjoo4oATVtVXxPpcUdrpsrXFuAXkUZwMe1c7pfkRajC99EWtN2HOOB9a6Wwj1PwfZLqLRxz2l0gDKD90npVLS9dtms7yymsTKLhmaMRjJBPagDD8SQWNvq0o0+RZLc4I2nIFYh+4PpVq6ikhlaORGQjs4waqnAUYoAjiPLAelOPOeeajjzvIp2aAJ7aNXmzIf3YGWxV2/imIEpXbB91FUcLxkD8qpx/Lak55d9v4Dn+tdZoMA1vwhqmmjBu7Mi8hHdlxtcflg0AcmACKUR+taGl6Re6rdLbWNrJPK3RUXP516EnwQ8SvbJKZLJXYZMTSHK+3TFAHlxQGjzMgJNyOgbuK77UfhR4q022knksFkijUsxhkDcD261zFlo0lza3l264t7RQ0jN0yTgCgDFKFX2kVDcKMk1ZVvMYoeo+7/AIVXm5NAFUD2pwwO1B4pep96AGEqJFJGRnpT53Xzi8IZYycqPSopQQatPJLb26W0qKRuEiN9RQA8wJObd/P3PLw+eqnNStdTQXYEqpIYh5fsRUF0yzTefFEY0bj23d8VIEtX8jezBicSjv8AWgBht5Y7gfus8b8DnioJyjSExjCk8A9qsNM8FyfLl3hMqpPcVFdQtE4BIIYBgR6GgCuw+anRSGJ9wx6HNNPP5U6Pb5g3jK55oAmSMxSksgcKMke1NOxkygIYH06imhismAx2n5c+1P2NF5hVgQOD7igBoCsgJbkHHPpTbhiWCtjK8ZHelYF4xgfdGCaZIAEAwQ460ANA71ImCCrHAxkfWmA4qRWJBQAfN60AIoA/GpxgcVCqlVBYcHpUo6UAPAHar1ocEVRXt0q7bthgM80AbC7SvI5xUg2jHJFQw4OCamwDgk/pQBp2r7YcKwAz3FFR2zARY96KAOq0h9uoJ7qf6Vra/osV7YSSLF++RCVdeD06e9YWn3EUWrQROfnkDBfwwa7yNBJbBD/HxQBgR6Cuq6CZ7XDNbwKVAGd3cj61w+oReUq8gll3EentXsV9Jc6ZpUkkAA8uNiAAACMd68avJGlZ5HOWYkn60Ac7ecE1kTGta+4YmseY8mgCAk9D0po5pcZOKms7Se9uo7a2iaSVzhVUUARhaeE5r0DT/hjOFWXVL2OCPHKxDc309K2H+G2lPGq29xdGRv4mxx+GKAPKCpqN1HYYr0y/+Fd7EGNpcpKFGSrjaTXGaj4e1LTiftNnKgHfbwfxoA59s1ZhGMHI6VHLGVNTQgcD260ALFyrdjRKQYgB1z1pYxw1NkK+X+PpQBLF/qh0rZ8MWcF/4gt7a5UmF2+YD6VixEeUDxU0MzxSlonZT2K8GgDvfFln/wAIxKsWj30iQXKkSQq9UvC2qanM50S2ulihuc5LjOM9cVo+G9N0XVvD87X8uL5N2TI/KjHGKf4e8KWuoaDPf2146X9vI21kbGMdKAMzUvBd1Z63b6esyyNcDKvjArR1TVrzRtBk8O6laI77cRTg8Fc/0rn7rxJqr6pDdz3G6e1O1Tjjit3UtP1fxRoi63NNBsiQ4iQYOB1oAY2tQ6x4Yh0mKweW+jAAKL0A71yscEsd4qzW8hETAyJg5A75rodBj1Hw6Itc+zCW1cFWAPIBqzYeL7e38QXl9NaAwXCY24GQQKAHanD4dmv9OltmRYJGAmVOOPcdqi8VxLoczWWlXrfYp03SQrJlQa5m6l+26hNJaxEK7FlRRnHPtWtbXVrDpMlpqekP5rA+XdLncp7ZB7UAXtF/tHxJYvo7XipBCm5Qy5Jx2rIsdG1SK9nltEzLZt8y5wTXQWum2kHhRNa06+MN/FneA+DnPTFc1Y67qFpqDzQz/vrg7XZ+Qc96AIfEWrf2vdpObdIXVQrAHOTWEcBePXmui8R6BdaRKrzukizAsGUd653Hyn60AQoP3hFSFeaYvE2Kef0oAk4+yoB2ds/pW94LRZ/EdvZu0yLdHyN0LbWXd/PjtWBH80Eid1IYfTof6Vu+CpGj8YaSyjJF0nGM96APp7wd4d0vSbJpLK1Ebux3nbjkcVsa1rmnaBafadQnESHhRjLN9BTNBAjsMEBdzswAz0J96m1XRNO1uJI9QtUnRDlQw6UAQ3Gv6XDokeqz3SJZSqGSRv4genFeM/FmLT9M0q2j0dI0tdVla7kaPo5AGMe3OcV7DqvhfSdXsbaxubUfZrc/u40O0KMYxx2ry/432drY6PokFsiRpCXREX+FcCgDwaQlHDL1BzTbkfvCQBhhmpJVyPrSyRkKhI6LQBRKnFDcVOY+pxUTDGM5oAgkHrVqKAXVnNK04Dw42qx6j2qtL92pmKS20YjjYOi/OQOD70ATzLNbWsKb1aKTEqkdjSXIluVF15YVWITK9zSQCF7SYSuwmXBjz0I7inzAQxRrDMWikUOV/utQAgMUbxRzRFWQ4kGOtVZwokYKSUz8ufSrkwku1Fw7KSx2HHamXrEIkLxbXjGMjvQBRbJAFAGSF9fWnHoM0sUTSMAPzoAlLhJVWWMEoNp96YqbZMSBgO9XVjtyEJffITtYseB70jz7HdXRWyNhI9KAKZCrCWVuScEeopJA0kXmEjj5cd6lAADMBuXGCD1FRvtaNSoII+970AQoMmpwqgkN6cEetQoeelToCWwDjNADFXnBP0qUDNIG3Mcgc1oWWmXl62LaCSQ/7K8CgCmq/WrVv/rBV250LUrGLfcWcqL/AHtvFVoRtcHjNAGlHJt6DNS7ycHGKrL94e9T9aANOBv3QxjFFRQ/6sf4UUAXpZvL8RaY2cYlx+der2W+cIMlAOrV5FOjvrVg4xgSj/GvVdN1OHYI5WA+tAD9dgnt9Hu5PtpkJQja3p7V5bcLuQ8da9YjktNRv5PNcbSuEUnj8q4Xxdo/9kX5RAfKcbk9vUUAefX4+Y81jzf5NbGoA7jWPPkdP1oArkH0rtvAttIRI8KYlc48wDkL6D0rieRivZPhzZxposUx+85JOaAOs03T5Si7l8wju56V0ltprRbSsSYx9TSWKqmDjOelb8EfmKGBA/WgDK+xRxo8hBYltx5rn7+TTrFJRqqIbObhkcZHPp7127qkYLSMqg+vFcv4tsLPVvDeoRNPF8kZKyBhhWHTJoA+d/G+n6dZa639lMGs5FEkfsD25rAjPAxzxVi/kkYiKTnYSB7VWjO0A4NACowG4UyQ/ujxzmnR58xximSghTQA+EkxjNaGkyxQatbyzqGiWQFx7VnQE+XxViFS0m0A5PAA70Ad741n0a5S2uNKkTzSMP5Y4x71h+Hpx/acVvPcyQW0zBZdjFciuk8IXWmabZzWWvWohdiXV5kPzDFT+Go/DV3a6nDdmJD5jNG0mAdvbFAFfxF4SsLLW9Pht5cW10wBy+SPejxFDqPg+0+wWd4XsbtT8rAEr64NcfezOl6wjnZ0iYiJixzgHiu00jSrfxR4bmub2/mlvYQwAZ/uDtQBz1t4hv10WbTDLH9nAJBYcgeg/GsCQEgDOfWrl/aLDb2hgYyTzOwKrzjBAFEGl38moR2BtZFnbB2kdj3+lAHonwm0uKdLu4kiBO4KrEV6ld+G7K7t9rQRupGCGXNZXhLRxoulQwKFGOSf7xNdOL+Pz/sxB3e1AHjHiXwdB4fv1vTEz6aW/fxAn5R6iuftNF0bUtdvLeK5xB5Ze3KnvXuHii2hu9Mngd1KshBHHHFfMku+G6KrnhiOKALmtXV4ZzZXN0Z47clUJPasb1HpXU63a6L/AGRbXen3ObluJIicnpzn8a5bIyxyM0AQ/wDLcc05sZ5NI3+uHFPcEN0oAIpPJnWQjcv3WHqO9dx4Bhg07VLvVpcO9rbSSWiE/ffHX8M5rhSD0NXINRuIrVrHzmWBzn8fQ+1AHu3hL4u6eNF8vXJDHeQ4AKLnzR2PHQ1o/wDC57HzSIoUaLsXfBr51LPG2GGDTvMOO9AH0Rd/GW0sraOd7B5fPBaNUkGMA45P4V5rquuXXj4ajNdf8fcCma3jX7qxj7yj17GuWvZXfRdNLDAAkVT6jdn+tVtM1KbTNQiu4Tlk4IPRgeCD+FAFrQdJXVruZZCRHDE0jEe3SvZPCPhTRZdMSK4sIZZfJRyzrk8iuC8Iwxmz1a8XaiyrsVSemecV6x4RGbiRI87EgUGgBkvw28L3SENpkak90JFeIfEfwxb+GPERtbMN9neMOgY5x7V9PRlQMZ5rxT46W6/a9NuQB8yMpP45oA8VkxirNo09pbNcoFaKXdEwNVpBweDU2nok9wsE0pjhbPPbNAFlC95ZiJIMtAC5cf3femxhI7Z/OjYM+DE9T28JtrGW6guQJAxidP7ynvRD9ov7b7KpUrADIM9cdxQBDc+RtiaAsMqN6/7VMlQS2omMuX3bSp6+1SFJYLMM8QaOblW9CKZdOs8ccscJTaoVyOhNAFQLuIHbNXY7Sd7R3iUlAeSB0FU4yTnNdLpk01vbugbMTrgxjpjHegDCcmQI6pjACsR3NSMsBKKwKsFIb61qTRR3Kv5aKAuPlSqq6deX8y+TE7yO2MBe9AGVghuODTmDRxMykbW4YGutt/COo/ZtRu7+xmtVtYNwLxnDNnAxXL4+ZlkHGD+dAFJeuKkBB65pvOc05ASQD2oAt2i5nU7MgHpXvXhWCzOixXQgjjULyAK8PtFC4Ne7eGTFc+H7ZF+RTGPl98UAQzeKtHuZGtktLidTlSyw/L+teZ+LtJt9O1uX7Asn2fhmBXiNjzjNeoy6Pefb7aUXCxwxvkRRphT9T1NUPEuirrIn2XbQyDgoGwjN9KAPJ1P3farGOeKiZGhmaJ1wyMVb8KlXJweaAL8JAjHFFLERs4ooAe9yYtWsjkbBJzkevH9a370ak0xSGMnkYC8kj1rk7/LMWXqoz+RFdvLdeRc6PqO8hJFG7B4PT/GgDqvDJSO5t7WW3cXDIGd3X+tN+IMf2mwBVMG1bBY98101ktuJI5CQxYZH0rK8daULjR5rmAsGA3FQ3BxQB4LfLyTWLOPm4rcvxy1Yc/DY5oAikEY2bCScfNnsa9h+G0hvNChijwXjZlI/HP8AWvGiea7/AOFviCLStZe2uJQkU4AUk8BqAPYFsrqFYzLczpI/PyEbR7DiulsobxLZdl4HbHWSMH+WKoyhFgXeMjdmNs/pVqxuCABngcZoAyPFF1qaW0YmtLZ4ZJNpJdlPTI45HUCsq80q/l0Xba2SyRyJvuYy+3afYY545/Cu3voor638uVQ6+mOtVZJ5NKtisdmZEHXDcUAfLviFI3nuJUhWArNsEe7nGP1+tYkf8IrpPHRjk8W6h5YAXzfug5AOOf1rnohwPrQAked74xTZejcVMIysje9MkBwx74oAZD9yrdlObe+inA3GNg2D3xVOLlT9asRLumVR1bgUAek+I9Xt/FekwJp1nNLcRANIVT7ntXG2KvFfRySW7yRxsDIuM8d811OhXF94ID/2lZO1tOAweMg4NTeG/FWl22qag15EI7e5cuvy7j9KAIfF0+g3SWFxp7RZLDzFQYIXvkVH4qXR7Kyim0mcxTzKAyQt8rDHeub14J/ac80FvLDbysWjDrjir3hptJe3uYtSjXzMZR3HGMdKADwOkd14uslnyQhLovq2OP8AH8K9ISxC+JpLpgTJgR/QCvJ7dYVhea1maK9hnUxEHB257V6t4cuJLu1hkuZGkmflnPUmgD0qGNZtPUEBxjBVqqaXpcWn3E0kUrs75+VpC2PzpyTCGwJMgjRuC5PQVnzTGGLztM1CIFQTsyrK31PXP40AYuvTMtoVOnNK77l+0xtypz3FeG2sy2+sRzSglEky4xnjPNe+6zqMdnpOAVeadcZxjLt/9evFtW8M6jZatHZyIjTT/Muw8GgDM1jy5b6S4t4Gjt5DlMjArM28mus1LU5BoiaPeWRS4hI2v7VzPl8njtQBUcYlFSOKJU+YUMMigCI0P0welI3TmmlhxQBIsrqu1vnT0PardrbG83iJtrIu4qfSqsEfmK8jHCIOfer2nTrHc+YFIABU4AOR+NAGpf2EyaJp7tIu1Vcnn7uWrFARW6lvbpW7rmsR3Nrb21skiRJGFYOByc54xXPjrk9KAPRPh+sb6desyhjE6uFboa9e0SEhL65CiP5QMDp06V4D4X8RQaEt4twruJ4wFC+oNekW/wAWNIi0iREtrkSPIOwxtAHfNAHfROTEx3MCeM1438X715dTtbR3LeXGW57Z/wD1V1dt8UPD7xbZTcRN7pn+VeVeNtZh1vxBcXVuxaDAVCRjgUAcrIM5xU1qy+RNbtFvkcjYR1BqJuQaW0do5VeN8SKQV+tAFqxWOO5H2qNjAMq2OxqZVt1sndJGS5V8D/aU1a8u+mMoYqouTllRcgn2rW0/whdMQ7jZkcF8CgDm4Q1xEYWm2hAWQHpnvQUlgsflkVopj8y9wRXS6z4YudJ0wvJa713bxMhzgen0rlBIgVlZCcj5TnGDQBHbqGlUHpmuhg1ZLfTrmxjto2luMDzm6oB6fWubDFGDg59akQl5g2aANiysbibU4bKJS08rhU2nqTXQeI428OagunKxlvogDI5/hJGeK5eG+n02+t7q3Zo5o8MjjqCO9WRqcl088t4BPPO+97h8l/oDQB7b8O9Xn8Z+FtQ0jVj5hRfLMncqw4/EV4XrFgdO1y7sncMYJmjLDvg4zXo/gTRfErWsl3os8cMM4+ZWfHSvN9b87+2LoXBzOsrLKc5ywPJoAypE2Ssp7HFX9FW2bWrT7YR9n8xd5YcY9/aqEn+sOetSxqSORxQB7XqXhnTb2wVLe0hi3jck8agdunHWrnhlGs444RyseBg964Xwr46vNMsG0yWCO6QjERlP3Pb3rotJ1tY5sTjynPUHpmgD066RGsjJkKMZ4rgNSbTPPa4RJJZV5DBScY/SugbWYpbZR5yYPoc1k63qWnSWHlTTcHjavBoA8u1SQyarPKUK+Yd2D2zUaMcDjiku5Uk1Kcxncm75c+lORcigDQh/1f8A9eimxKdnWigCKYbxOfRCa6nw6N2hWtzcjz7VGKur8hOcZ+lcq67kuCCcCNq734bxrcaBJE/zKZGUj64oA7jSmsrO1CSTYiIAjDnJA9B61Q1m5sILC8kSX5RE2yMccnjp+NWNH0/93Np8wy1qcLu/ijP3fy6fhWT4z0x0sSYYXkeRgCV5xigDx3UD8zGsSccn1rd1WGSGRkkRkb0YYrBlUliNpoAqtSxSFHBBwRUjwuOoH50xYcsMmgD1Twjqd4tjDObiaWBT80bOWCg8Zx7HH516dpWpxPgGTJPavC/BniBdD1aP7TlrKQ7ZVAzgHvivbI9Ks762Sey2SwyDMckbY4+ooA69LoPEog27hycjpXMeKbzUrWzaQXYji/jPlDAHfnNZl9Nf+GrZrmWVwqL90vuz+Feb+I/iZf6/ZyWCwJFHINrN3IoA5aeC51/XpzGVkeWQnfjAIrpLD4bz3BAe5ZT3wlWfCmlHcrlACOc16HDqUVmjRpaT3Eg7Qr0+pNAHnV98L7+FGltZxIAOQ4wa4a/sZ7KeWC4jMci9Qa+ldP1CO9Rla3uIBjnzkx+ORXkHxCurK7nzAsvmRsV8xoiocex70AeexcKfWpI2xMrDgrzSRjIPHenoB5qjPtQB6INU1HxnoqaZZ2aGSFR5sjNwcdMVzMWhanFeTBLYtLaENID0Wur0Ww1LwXZDWozHcW8iDzoc4IB9DWBfeJry7utQkRRFHeYDqOoA7UAWfEXiL+3YraMQJDHCoyOMlu5+lc/JOkQIY8nsBzURdwxbp6e1IGJyAAPU9zQBa0hrU6lG91lE3ZDYzj616lo7x2SwhJEkhzwynORXkaoVbrj0NalndXVsf3MrKOpGeDQB9DWskF9bNA4RlI+63euM1fRRHqCyofIRGyzo+Mj0IrntL8dizgMWo25kTtLE2GH4Vna/40F6NlrLOy9R5qgAfzzQB0N7pc/iC0KxXhjS3P7tsffYd/pXEXmq6zqOpRCWUedaHaroOnvUQ8SaotrBbG4kigJ5kXgsM1rXVhaWN55NrIZI5VR1ckHdkev1oA3dC8LQXWJ7yQ3EzDJaTmuh1DwTpl1aFTaoj44ZRgin6MBb227jKrgn0rt/Dif2j80sQ2wnnnOT2oA+bfEnhifRroqQWi7NisJoTgV9nXmk6ffQNFdWUEyEYKvGDmuXvPhn4RvcltHSM+sTsn8jQB8ovHgnjrVd1/CvqQ/CDwehLvZyso6hrhsfzr5/8bto41+e30K0EFjbsY1O4sZCDy2SenpQBzm8iHaPWul8JS6QbpodZkaK1ZD+8RdzBu1cypxkY49KkjU7higD0Gw8Cy6poFzrMl/Fb2KNwzgkgZwOK5aXSpVlkSNhLtbG5ehrv10fUofhdHJqFzdxI8qvbwBPkK9QTj8TzXJWZ2hlHBY8kdzQBzl7DLA4WRCpqVY2OnLJ2LkY/CuqmtLW5bEsRLY64zzXTfDPQV/4STEiRNG8Tsm5Q2BjHQ9OtAHkzMR3qFmznnmu0+IvhmLw1q6W8U8cqOu4BRgrz0NcRkJzigBzR/LuOCPYioEBMmB1JqeNXnJ2gAep7/Sr3h7SrrVNbitIYx5rZYBhwAO5oA7Lw4txDawi5jwBnYW6iunWNbhTvbPfNcpfTX2lXccV75SttwvldPStSx1JZVGG5xQBsB5Vhe3f97bMMFDzj6VwlvoNi2pSQOzBtx2o6kZHtXpKSW9tpYldRLcSnEcQ649TWT4hgs7jTXd/kuQuYygwwagDgte0GCxhaa3fgHlD2rAi4ePaOTwa05nle0kUptZFOTknd9az9OSKe9hhmnEEcjhWlbome5oAv3kkd1p0LOAjRsVyPzqC1MaXEG6TdHvG/jtmrN/aR215daas6z+XJhJI+Q/0qN9Pe2lEDxzeavVCmCPwoA9it/HOl6MdVm0yVbhRbAwRKCF3AY6fWvE724kvLyS5mYNLM5dsDuTzW1owOn3jS3EZEb/uxv4Bz1B/Csy7t4hqkiRA+SGO054x9aAKCRm5vNmQOcV29hpOkWwit5j5ty4z8oLH8hXMR2UaXihCSOpIavQ/BdjGYr7V3JHklLWHjOWY5P5D+dAHNSaDeSa2sdtaSxHbvVXQrkD0r0Sw0mC+tY1miUTBcEEcg1t67qiRa40LhF8pF2nA54zWxBai4s45wi+aVByB1oA4aXw+qu6o4ULzzXL6xod41pPcxuzLHycDqK9durKMWzPPCGY9VQ8more2tLqDKNEqYwUzyvtj1oA8AjtpYZtrqVO0HH1rQij6dq9nn8G6fdT+bPapIzD7xGCP1pknw/0SSIsIHjbplGNAHlMAYR8HAz2or0v/AIVhDIA0F+4jPQOgzRQB5QM+Tef9cjXZ/DCV49Km3cjzuAPoK89vbv7O0qYyZAVHtXbeAEuI7SKVT+5ZnDKO/SgD1uJ1S9tL1fusfJlHsen6/wA60LuzaZXVU3JgnIH86zNLiecSpM3DgAAfw+9bTQ3LpmNyH9e3ToaAPnXxfDdxaxcRXjFmRsKccbe2K5KRPmzXs3j3SZtRuRAlttvUGYySAXHdcn9K8jv7WayuHt54mjlQ4ZWHSgDOZaiIwQamfrURznnmgB6811vhTxnf+G51CuZbMn54CePqPQ1yAGQDnkU9Xb05HegD27xfrEev+CDeW8qJblSymU7WZum0DueteL2fkfb4zcyvFFnl1TcR+FWbvWLy90+2sZZQbe2GI0UY/PHU1mKSAQaAPR9C1a2GotDa3SOmMAn5d34HFemLof262QiaSFSMkxuQT9cV83DcCD0/pXeeFfiTqGi+Xb32+6tF4U5+dB9e9AHqyac+kwNbC7ZlmBH7w5OK4zXfD8k/kRzXAmtI32vHIQgHvu611F/rOk6zbxXcV9sQpkOshU/QjrXHXep2t28enz3TyxTylGlznd6fyAoAoah4E0S4iZtI1KKO5K58gyh1z6Z6157dWk9jfNBOuyRDgivR9f8ACWnWdos8dwtuSflZmx+Ved38sst0omk814/k35zuA6c0AaVzr+oahZW1nPMTBbrhVHGT6n3quvzr05qohPAHetCCFguTjA4JoAh2jPT6UFCoz+lSFdjFCRwfzpC+7g9vSgBmMnIGKljLLjB/Omcc09fm+U0ASII7hjG8hiGDkn6VRbnvn3qzIpDAgnng1GeD1oAlivZ0CxyBJ4l6JKMgfT0rdtrzS30mCJEaG9ik3EtyCvsf6GudAXccdamTqKAPa9CjtdS0tFkwWZshfWvTtD0uHSNNS3iQL/E2PU1458IdNvNQ1V7mR2NhZj7pHBc9APp1r3UdKAEIyKjdalqre3H2eEkKWY8KPegDgvix4pbQfC0kVs5W6uz5SsvYEcn8q+YZXDqSOTX0B8QILTVp1guUEht1POSPmbr+PAFeFa3ZRWF8yQlihHftQBQtbWe8nWKBeScZrUutFuNLuLdJSWaQ8ACrnhSF5LjMSglBvyXC4/OuquNbsrDXrK7urIXMKqUdGYHaTxmgDu57i5k+DumyTyFlK7GOOcAkCvHpZmspZ8ctG+BXvWuvBcfCI3FtbRJF5e5UB4X5uorxK8t47uzTYv74op+pzj+lAFO08QSq7NdKrjHGPX8K7L4XXstx49gdyAZEcbfbaa5PSLG3+0TpdBQQhTkjgmt/4d24TxvYgyYJc4Ze/BoAqfFqEReMbgKcjaD16V52+SCK9J+LWlHTvFErtJ5gnG8e1ebP1oA7bwHp9rNFLLKqPJ0AJ5qLU79tF19b+yRI5LVyGUtgyKeoxTPD9w1nozSCRAAykfJyvzdSep+lX9bW21AveQxkCRTvYpjce/XtzQBHq2tadqcMbpIrmQ7ipGGU1XhtpI4GurZ98C4DqTyM1yUahZmTOGBxXufwmtrTVvCmq2V1aIzofvnqeOKAMnTHEzJcFuRtVQfSn/EWe1sYonidS8ijge4qXQ7Zp767WOD91a7mkJccAH868/8AGWsLfaoUViYo+lAGRPOsmRGWAYc7hjJpl5oWpadb29zd2rxQXCeZEzdHFVo51eVIo06kDJr6JvfD2la1bafpF06sbLTtwjVudxA5x+FAHgujQ3V9f20duwSfzFEb5A2nOc13XjLwnqGla1Nc3WoG6adVbzHcb2454rhRD9ln2rkMjn26V02vXVzd31vdyySODCm9+TtGMUAY2uujQ20Vs37vbudM/wAXTNGi6LqWvMUtQPKj4Z24A9h60y8a2keUw58rooIya9K8KWi6RolvEdqySLvyeMk9qAOO1HQU0OFDJN5srA7sjGPoK7nTtKjs7DQbMwSJHKv2+5UPk8+v4D9a4XWtfgvPFKi7jZLaGVUkKncdoPzV2eq+NdN1W9mu4JWggnxBEZV2/IoH5UAO1ON9T1WW6gJ/eyZCHOQvQCvQItPkis4vJkeJ1QDcvrj06GuY8KwR6herKriSKLnKnPPau9XgHB49KAMObSru+tXW4vMs4KBwu3bTrDwzbxvA8p82eIAGVhyxraaNShQ8Eng1DDrEP9tLpvkS+YybxJj5TxzQBeEaquWwAOmfSlVEdWMTAqR2PFZ/ivRW1vSTBDMYJc5Rx/I4rhPC93e+HdWexvLh2haXY6nordj9DQB6tbxYhAx09TRUSuuOrEdjRQB8jauf3qn/AGq9D+G16r2TWznLRvkD2Ned6qd0qk/3q6X4fXPka+sR+5MhGPegD33TAN69M+vpW9CjMsyK2GOCD6YrntMbcBx9Oa6BZSjRyAEev9aAMPxjpYv9MS6xtmtzy2cHFfPfi/SbvTdZl+0sZPOPmpKf4ga+lbu+sdQkurFbiJnClJIlbkccZFeZ+NdLXVtDnVlzdW4LxevHUfiKAPDn7471HtzUrgg461E27tigCRVzxk4pWUDuDTAWAxn36U4NgDIzQA4DABNMwM+9O+8oxxxTEDPKqICzMcADqTQAOMd+tG8gY61t6v4R1zRrRbu/smigbA35B2k9AcHj8awM8decUAegeAdUtGsrzTrucRBSJUctjIPBA/St3StJg1i+nmtpohFanaqyJuzk5Ldf1ryK3YCdQ3RuK7/wRq5jSV1AB27Cvdu9AHT6pBFfW5RykY8ohHdN3Q4OM15PfQrHfSIjBgDjcO9dXr2sCJsLbeUdrAEOTXGByzEnkmgCVBwOT161pRg/w5x1rNiOXyegrQjcqNw6e/agCGdtrI5Od4Oc04EEZ2HI75qG9cZQehpFXI3IzDPvQBPtJXofzpVO0nIIIqW1kkt5lkUByMjDLn9KjcvlzkDI9KAFb5hwece9TPbWraeJ1uB55bDREdB6iqimQcsB+AoU5iOeooAbFL5L7wqsCCCD0NaNpZzX9/b2ltbMs8xVEUc7iehrLiUyTrGvG9gPpXvPwr8GfYVGtXshmZl226sPuDuw/lQB6B4V0KDw7oVtp8AB2LmR+7ueprcFQqxJ6dKlUkjJoAdXO67qH2azuLr+JEIhU927VuyzJGhLMBXjfxYj1K48u/sdS8uC1TiCNiGJPU//AFqAOJ1Ka+urIwpJI07SsGbfknv1/GuE1a1ubd/9JB3E8bmyal/t/UoXDpdNkMWGQDyetZ+papcalJ5lwQWHcDFAGx4WcR6lEHdUePIUsoOKsaiGlEuIMLvOH3Dp6YrmLed0l3gkE+lacchm+UknJzkmgD21IyfgNZMxJVZMnnqN5FcJHHby/Zmi4VkwR75Nej2kHm/ARUIztUt+Uleb2zW06RPbJ5RUMrg9icc0AU9TtrSWUolqxkXgOnOfWtHwhIIPGujSQgiN2UDPXqQRWzaW9oI4SU+ZwfmH0NczpNyP+ErsCj7RHdgKuDnBfOc0AdJ8cYiNbtnxwYyM1423DV9DfFvQZtZubUwyIhSPJ3d68P1jw9eaUhknMe3OOGoArWd84spbPzNoYhvr7VoTXUVna5e5YzH7sCuSAPeuc2kOSDz60hznJJNAF+wvIo77zLyETwO37xc4P1U9jXv/AMNNPtoTcX2jX5ms7m3ZTFIvzo46V84KdpGa9P8Ag1rE9l4sFu0+y0njferHjcFyD9eKAOh0zS7vV76506FvLuriY/aXQ4MUadj7k15RrFube9khcnzo3ZJd394HFdOJdRn1SaS3u7iP/SDIGjkK/NnrxWd4mtJ7nULi9lwJZW3Ovq3c/jQBz+nCL7fCZXEcfmDc56AZr0/QtRW88eQ3ST7kmuWjWRTwVC4H4V5LJlSQQeK2Vm26EihSNsmQw+lAGl4lt2stcuogCAkzrn8TWlqd+9vpECxIjLPbhSWHTB6iuY864jit5HQvCQcbxwTXcWUkEllpBdMo8bxtwDQBwcZfY+Dzwa9q+zTDwvAQBLIYAdhbvivIEhYalLGRjLkAV6VpGpSLZLaz8MVAjl9PagDzS90nULWVmuLdhls5HNWdQEcT2tryBBAA4/2zyf54/CvTdPWWTxVpVpeqssE0wAO0AMeoyetUfF2jW9nrl5G1uCZpwxJ55Lc4/OgDQ+GpbSvD8l0SxNxLgBTyAOM16FGl3dKWtwoBJw0hOT+FTaRpljbadBFDbRrFGoAXHStyBAqKqjtzQBUt7aSKOMTsrMByRUiJGksjcAg5qxIMtkqcVQ1MXP2SVbIhLl0KqT60AascYmjGQVJGRXnvj3Ro49Utrp5TtuBsdhxyOnSu60gXi6dAL91a5VfnK+tUfFmnjUvD8+FBlQb0PuKAMPQtZlOlRo86loiUJbqcUVx9vLPHCDjG/wCbuM9v6UUAeO6qfmB/2qv+HJ2tdWs5kbBWQdffis7VOv8AwKpdKJN1AAerr/OgD6b0gl1TjqOM10ioSgBPIFczocvlRQh134HpzXUq6SEENkAUAYE+g2P9qJqawsLyM8sjEbgeOR3rOvUhju5VGwuw3Fe+DXUt/rCwPHQ4rE1jT4RcpdbF80Ls3e1AHg3j3w6dK1I3lvHi1uCTx/A3cf1ri2Py8dc19FavpVprdi9jdbhE/VkA3LjuK+fr61NtdzQEMDG5XkYPBoAqBuxJNP35FREc4p69PegB3Ye3pTUZo5FdSQynII7GgMTx70hPPPIoA9Xn8TXvjDwc9leXKk4DExxgFivOD+IrydsAkYFa/hrWE0zUBFc7vsk3yvz93PGaxZziQgHjJxQA3OGz6mnWt5cWTCS3maN/VTUeQTxTEUySrEo+ZmwO3WgDRu9avtQKLcyiTHAO0D+VNj+VeR260ajo95o2pi1vYwsgGflOQR7GgNkHigCeIcjgHParqEBCMDOO9VbdgHBPT0qZmA3E9/0oAzrmUmbGe9WoG/drnvVCQBpjViDLR7R1BJxQBswsihievbFI4BDEd6gt2IHQkY6VODxg8c9qAICD5Z+vFRwxySSGONN0j9FAqeRlCFQPw9KgVnSVZY2KuDxj1oAZCrQ30DPGzYkGY1+8QDz/AFr3jTvjD4etLKKN7K9toIgEXCBgMcdjXg5mf7QZTIwlBzvBwc1ZXVGXSmsSqkGUSbz1HGMUAfR9l8VfCF301iOM+kyMn8xWbqfxj0CK5FtZzS3AP3pIUyMexOK+czsPB6CnRy7JBt7elAH0ra+J9L17fAqXLgHrGrIR9W4qjqWkWwJMVtGsZ6Su25h61xfhyaaG0ttQt2EvmArLE8pAz6jHT6Vt+IvFdppelvOLcpMQVCsc7iR256UAeF61GkOqXUcalY1lYKPYE1SitXuT8pAAOMmum1XXv+EkgigltLeB42yXjByxIx3PArPsYdgCj16+tAFcWYt0GV69/WrNpGdwOOKnuomjh3nsadYxma6iROC7BR+NAH0B4YhW6+DRhkxjypB+pxXjdpIDYXEWwK6Pnd6jkV9F6H4b/sjwguktMJMKxLhfXnpXnWi/C+PVba4l/tUDduU7E+6wJ4NAHFSXTJpu8EB0hGD7muY02TyNVtp8/dmRs/jXWeKtPGjTTaclxHPsJBdO/HT6iuS2FVLD+EbunoaAPZvi1Lc29vp91bSbS3ytxkEY714V4k1F76SDeNrBSWAPGT3r3P4mH7R4J0u8Q8NEh/NRXz/qgJZHJxkYxn0oAzCWXNN35GD1oO4HrRtyfSgBMg102kRSw2huomKlVJyPeuZAw+DXZD934ch2H/WFFJ/z9KAOj8NPJNGWWFFjQld7jJck9vQVY1iIOTb29qksoGWdxkCmaFMItGIUD5ST/WrrXCFmc/8ALQ5BoA841XTZYZGM8AXPQxjAqrJtXRIvm+YynIz2wK7PxAytp8igcngEdq4DbKkrKVLY60AdzpHg2fV/CVzq8V2Y2tmCpblM7xjOR+NLaPdp4esZLZC0ySugUjPJrvvD/irTT8OxZQpNLc6bGrXCIn3Ru65OK53w1JHdeQWX/Rv7RBweMBqAORnt5ItfjaVSvmuGJPqRzXosGj401Jj6ZGawPH8Edt4kjgtUUBJAFI69f/r12cP73S4MtgIgLAdzigCvBbSpd6TcFh50F2jL6cnGDT/H9nOt9NdzMu5LpRlRwFOCP5VmS6/DG0UMYMm6ZQJM4XII6HvXT/EWynngmujCvlMiOrBjkEe1AHS6XcBIAC2QQOK14ZizggEAdzxWPo+mXJtopSgVTGD96tSJ1xhTk+uaALPmOww3TOciiYEqGQfMpByajZwCAxAz0yetSNKiRMzuoULkknoKAC5uZgRFbKGmIyXfhF9z3P0/lUT2Akhb7TNJMT1Unan/AHyOPzzWLGdOh1x9ROouS6Y8oHjim6xrslzYvBYOYXk4E+Ado9hQAxtIjgxFFPKkajCrtVsd+pUmiuOm8O3M0pkbVLxmPUmU80UAeL6lyf8AgVJZP5bK4OCpyKNRP/oVMtjjrQB9JeDtQXVdItblBjcmG/3u/wCtde1wluqFuQ3pXl/wkud2j3EO7mOT5V9iK9OeJZI+R24oASScNuKYZT6VSupN8DIw5xwaftMDYQ5I5xWR4hk1NrNJtKVPtMbhjG2MOo6rz0oArxsYvlwG3HGO4rhfiB4SS8sn1awgC3MeTOqjG9fX6iuxt7ljeSLJEUPDbSeVzzitSZEYYbBDDq3NAHy0y4PzUDHAFb/jKwj0/wAT3tvCuyMPuC+mecfTmufIIoAPuk5ppbPb8qOTkfzoU/MBx1oAiap4hHN8rnaRxmoZGxkVDk5oAsXMDW8pUkMOzDuKqk8+9SkDHBNROOCRQBefU7zUnjN5cSTeSgjj3nO1fSpQRkYFZ9qPlz6mtADC5HOaALduNynJIx6U12AXPXNSxLmHOQO31qnISqtwOOKAKzEliwFSxMV+YcY4qujcZ7mp4/pzigC2kmMZ7+lWAct0z6d6pK+WHpVpXIINAE7OPLx0/Cq8jBUHPINShiEByOcnr0qGVgyHHUc0AQyeoxUDnBHParMrxGMbdwfHOe9U3PvQAwyEPipBJhsiqzH5sn6U7djnNAHpfhez/t7SEW0DRyxHbcOGICD+8ew4/lWt8Q9P08eCdGvNOiUROzKZAPmcEfKzH3xn8a8mtr24tRIsM8iLKuxwrEbh6GupuPiDcXHhCLw9JYweREioJMkt8vQj0NAHN6ZKkV+TINw8tsD3wcVftDiBGQ7nIyawYpf9LBJwCcH8a6HRJh9mCE4BFAD7j99auxGGXgjnrVfTZgssTqRuRgcfQ1euYtpZl6EYYE9RWHHEq3m1uOeOaAPrLw74oudY8INqv2aKORCUCFztOMc5q74TS2TRDLDKG82RpJcdFcnJA9q5LwbGR8GphCu6QxzEDPU5rb8IO9l4EMlzDKjIrllKEn8B3oA8Z8f2Pk+KrieK5M0LuxDL0J7j8652RMROuMAqRk9elaGo3H2iK+maQCOG5LDd6Nn/AAqvaPHPEHYl1Y4wPTpQB6prqrqvwi01+u2JBke3FfP+vwtbSpEwIK56j16V7bpl0z/B+7Taf9Ecgg+xzXlniKSLVbOC4UfvNmw8dx0oA4ssWNODDFMOVbB4pM80APABzkE+mDXaaSgvvDqoAS0Tq2B3wef0zXEg9eK6vwXqCw35tZCMS/dB7n0oA62KB9Our7TpB/qnOB3A7fpism/1A2cwR1by+u4dq6H4oTf2T4ttryNAI7mzjaQDvxjP6Vy17eW95Z9QWxxQBBNM1wiqG3xMc7xWROQl1Mi9GC9verelvEWktZQ8ZPKSx/w/UVZ1CzktpIDK8Mq5wJE6n60AdB8NNtzJ4otSQ3m6e5A9dprb8LXWzwFqUCKN4kVw23kH1zXJeC72PS/FP7jn7XFJA4J4ww/+tW54YuEXRNbtvmJUEkdMAHvQBz2oXVwJbG6vJGlRZiSzE5PIr0FnhbwvGkEm4SKWlbOTj+7XFeK9LubHw9p0jMHhmBlRgOm7tVbTNektIHtJZMo0YxjntQBs+JpbcRWVzbRqhWQcr0Axx9K6Txpqtzf6ZYbZnImgUrErfeAHX3ri7PUY7nSpFkKkAgEHqORXs3iYQTeEtFmRVwYgowOny4oA3dHu3u9AsltzkG3TfJ2zt5x61NZgRRsIgowcbyM1j+DtSjbwrZAsAwhC/iOK1fMjZSQ3Tn0oAlnQTxurZJPKN3rj7uzt4dTmubi4lNw67Gj3nYVwOMV1TTICCWz7ZrzjxDpV5e6/dXKXpjjZhsUDPb/GgDVe+sBGWksg8K/KUReQfwpZdZtopEtotNuPLCA4x09Oa4uHU7zQbzyLpGdnbarSAqn1966mwvkLCSJfOhYhmAPLt6D2oAkkmuFciONlX0JJxRVmaS2V/wB8SZCMsA33Se34UUAeAaiePxFRQc8c0/UeV49RUURyMZoA9f8AhDeww3lzBI+JHAKD1x1r2N52CE7cAV81eGZZbW5SaJyroQwIr6D03UV1PRop8fM6/MB2NAE0c/nXDvg45xikmiySU6kcikgBVM8ADqaQuTIDnOe/pQBRmtFHzyL8/QsO4pEVAwRnHsD3rTRgytlflPA9aZN4N0fWLB5ZYFjvWOUu4yRIjDoQaAPJ/ir4czbRavDFgxnZKfUdjXkRBBBxX0q9ncXljfaJrATz0UxsU4DqR8rj6/zr54u7KS3vZ7VhhopCjZ6ZzigDOJIPTr70g3FqtyWsikgDJU4wKYLacfM8RAPTHOKAKTqw+bHFNj+6TzT5yQoFNXhe+KAA8VFKeCelSe1RSDIoAlt/uDitKP5lFZtscIQexNX4cZXnigDSWMi1PTrnpWbIThs8e1aiAtERj5fUmsu9ZVJQDvzQBFCBsqZMgHIpkar5YweakQAsOv40AAXBBHFW4wxTJ79KrbiGGQKnjbPP4UASD5VPFRHLDOPwqfGVx39+lMw3lE+9AFPgjbnpVdzg/j6VOEldnIViF5bjpVaRTu+tAFdznP1oDj0pk7MrjBOKiXee/FAFovgEk+3Woy5Y88Vs654eOiafpM0shNxfW/2lk/uKThfzArEIoATdtcEdq6XQMTKij+HPTvXMN9a6XwvcwxWlzuLef0UBcnFAGteN5ZZXAPsa5ub/AI/FfJ64rWv2VE3sHMhHG84z61i+XM8+7cCM8DPSgD6f+HxD/CL0/dzZP4mtm3kjj8KtIuusVEeSxCErx0x1rE+Gin/hUZBwx2T8fnWFqniOxvvCTQwaUIJI4wryRkAZI/M0AeazIl5b6ojSblLqwOME/N19utV4IxbWojzhVHBB5pbKNGnuYTKVDQvj3IG4fyqsLszO0EK78Y3ZPAoA9M01BD4O1G2+fyZ4BLg9zivIZJ0KPAIvmRWLv6c5/lxXtN9Itl4S0qVMbZ7Fo29NwrxXT5AbuYFPMZ87uOBQBzExzM/1pgODWxqunqkjSW4+XqyjtWP0oAkDcdqntmKTJIvyupBBB71V3YGO1XdOtpb2+gtYQGlmcIgJxkk4FAHrvxQh+3eHPDmpE7ml0+Pcfp/+uvJllmgO1cFT2z0r3nx9oF3p3wv0WC5QGe0h8qXacgHGf6V4JI+M9c0AXNM1CGDUFe4aSNcEeYgyVP07itvUJLWa1WRJYJHL/fhyM8dx2rjmbn61LaFmmCrnntQB0fgyBr/xppsO4gPcKC3pXaaHZtZ634os2xloZCuD71h6TJa6TdaaUkAeOWJmx65GTXX6YiH4k6rGSQJ7eTGPcUAV/Flt9r+FuiXSHPlwlX/Bsf1rya7lKtDKvHyYPvXs97btcfCK1jUHfDcTxMPrlv6CvGLuPbaQtnuQaAGwzgyghtvPrX0DdXZl+E+izZMhU7MjrmvnBT84r3XTZGv/AIGfJy1rd4P0xn+tAGp4NkuX0VFEblEdlyTjvXURCRQQz4XFeZeGrXV5Ldm07UJreBZGDRn5sn1wc11aQ+IMZa/3bccGJf6UAdfFEoBJOR6n1rLgiFxPJKR8inA4rOEniGMbWuIShxnMJ/8Aiq6XTrdlslJ+8eTxigDF13RY9RtjHLGuMDp1H0rnLbw1LaXC+Td3UeAQSWBGD2GRx+FehSxZjODzjpSPaoVB9ccYoA4mz0O0ETJOXklVyC0spz6juOxFFdHc6Vazy7pIQ7AYzRQB80ajjBx6ioYieSRxU19yDxnn1xUdtjcAeh4zQB1Ph9vn6V6z4K1EMs1kzfd+dRXmGn6dNp04SVcqyh1bHDKRwQa3bHUTpOqQXSthM7XHsetAHsXmKqnJyT61GeXUDGPzrMtdStrxEMcisGGQVOcirkbhQcZxj9aALcbDzAu3d2FY3isRQQgyWF3cOxGDbLuIHvyDWvp5Y3CAqSc9QelbF1GkkLISDgcHHegDLn0iz1LRoNQ09mjuI49ybiSVOMlSDyPcV4B42MD6iNRtwqpexCXA6buh6fT9a99DSxjO9hkYIHGe1eL/ABC0FdPtpHj3LCk+UB6Zbrj64B/OgDgnmd0QHaAOABxVkTRJCQGG/HSsuMsZ1QAsSQAo7n0r1i68G2V74S062dpP7atRtdoVzGoZtxRm7kA9ulAHklyoMpC/jUGzaelexXXwhtBYJLBqEyzEfx7WGf0rzDV9Iu9I1Ca1uFUvF97ZyMetAGNzv5NNkG0Dp+dOZcSYpJRgDNACW5JLDrWhB1XPr1rOtf8AWketacCk55zigDXDAQbVx6msy4jLqW2jNaNsQYyCOMVVnTaT0wRQBBFGNhORmnrhScEGoY5MgAipVxnOKAHYB6fnQhYMABgH2pEcZ+Zhj60hk+cBTxQBb3YQk0pYmLBA61ErfKeM89aC427R1zQBE80kbsUO3cuDjuKpyctz3q3OuEzg5HIqpIO4FAFW5X5Nwx1ptlCbq8ht1HzSSKg+pOKnfB+VuQTTdNuV07WbW6cFlgmWQgdSAQaAPYfF3w+vtauortLpQ8cCQhSny7VGBjHSuJuvhtrMEDygwPt5IVjn+Vexab4psddskmtXVgRxngg+9WhG7xsWRCM9COvuKAPAtZ8GX+l2n2pAbiFEBmZVx5ZPb3+tYulzi2vY5GztDDdj0r3vUV+zxoVeGOLcVkSVd20fnyPrmvGfGGjtoviBgIWhguR50SkY+Qk4/lQBbufKk3TAq27pnkis9DunwhGR0IqtFdHyTGT24NFu483bjjNAH1J8K4l/4VqsQfeu6UE/Xr/OuWutOVfBupTQofKDgA49ADXT/CCUS+ACgH3JXX9BWfMGf4ZXGw5/eHdj3FAHjKzC3uUkIG1XySR1p/2OKz1acR4w7Zznqp5GPzqpPvZBxtGec1ozL/xKbK6XHmANExPXg8fzoA9svdHS9+Gln+6HmQxhlHseDXzzLBLZXEgVFjZXIHzDNfT+hEXPw6gyd3+ikHPtXzx4rhSO5nkQcl+uc0Ac5qE4kQyM+HZeRn9RXNE7uuKv37biAD0FZ5OcUAJV/Sb3+z9UtLzBbyJkkwO+CDVDFPQc8UAfT/irxRbeKvhcuqW1rKkM1wsRV3AKnOM8cGvm67jMUrq3BViDmvZ/C6LP+z7qhCAyW9wzA9+Cprx/XBjVbhhyrnePx5/rQBls3TirmkyJFqMMknKKw3D271RY81JC21XPtQBpG78vUCUbhJOCfY163o8pb4lWcg2kXNtnB75WvE5htun7fNkV63oE3/FUeGbljhZIFXOfbFAHQwCd/htr0YI8y01INk84BwD/ADrxK+jZI3RhgpKQa94t0VdF8f6ajZIUTr+Hf9K8OvmMlvIzjLNICT+FAGMB8wFexeCJ2n+E/iO1ycQyxyjafXj+leOHIavTvhvdbvDHiuzydz2IkUDuVNAHaeAD5mn3I64lB6+oFdxBEWcggBT1wK8++GtwDa3AB+YopI6+1eiQSMY2kxjHbPegCW5ZfJbHDAgip7SVHgCrg9jUES+dA+5eq0umOhyB35zQBfZQEI4GB1pIIwyo2R9KmZVf1AAxTLIARHcc4YigCrLETIdq5H0oq1JLtchEyB6UUAfIuo5CEj1H86ggJwMVZ1BQY2+o/nVaHGBQB7x4Cs7bxd4KWzlKrf2PyxORyR1A+lcl4gtJ9Ou5ba4TbIhwQRWz8FrgR65JCf8AlpF29q7/AOJvhL+2dKOo2cebuAZYL1daAOI8L2Mep6MLiyn+z30BKuAMo+Om4e/qOa1YteuNGkSPWrSRFdsI0Xzq59iP61xvgPUfsHiQWkjFY7j5CD/e7V6e8K6nrUdrhTBbhTJxnk9qAK2k6lew6o1zeQ7bGcgQnvEOwb69c13b+XNbqyYIxniuLudUt9Q8RnQIYpdiDMhCfIw9N3oKuahqqeF3hikdmtpDtz18vnv7UAal+8VravNK2yMIc57V81eI9fudf1HyUVmXzDsG4kuxPX/61eufE7WvL8PrIkm2N1wox99j0/rXn/gPwPJrkdzruoXTadplqpZblhgM/tnsO9AHT6J8KtPs9H+26xM0l4Sj7UPyR88j3NejJYCDfaRECBVXBIwQT6+tea+HvGH20XGnTXJaFRtDlTl8dCpr0fRNRW8tFm2SZX5VD/ekb39qAOd16a+0kLCImkkdS0SIMliOnH45rjL5V1jTJBKSlyreYsgXHzf7QxznpXoPiQzwT3Fy8qRNbQPI90wyEbbwAPbNfO8fiHUYA6R3J+dt2WGeaAM/VQgvmEYC7lDFF4Ck9qqLHJcSJHGu5m4CjqaW4ZnnMjMWZuSx613Pwx0C31PULrULxo1gtEwoc4y5/wABQBwy28tteGKWNkcdVcYIq9bsVbB6Gtzx5ara+I0ZFZUeMEbuuK59D8+R39aANy2JAKk4U9wKgucE8jBzin2shICjge1SToCrcAEHIPrQBjbVEjrk9elPgiAfJGeaSRSJ+mMipoxjkcelADxGGkOFH5UToEeNRnpk1Yt0zlyp+oqC7P8Apa/TPFAEjR7eQetMbAxgYIHNSAEp0Jpvy5AHp1oAiZjjB7/pVN/uY9KvAdj2qpONsh9OtAFRsO2091qtMrLJhjk+vrVjH75SaZcrghvwoA1PDF/qFpq0EVhIQ0zhSh+631Fe2Qa/ctAlvPEqXcRwI25jlA64bsa8U8Hsq+IYJGBIiDOR9BXeP4wtRALO7jUtEWRmz0cnknNAEnjHxC0NoGjXZs4UdWB7gn0rkvHviu18UxaPJAkgmtrXy5zIOd2fXuOM/jWb4o1tdV1J2ty62yKEVSxOcd657qcUATRghQTnFTIwDD1pRDt2rk4PvS+TtwRQB9L/AAIuPO8EXqE/6u5YfmopdMAuvAGtwg5WOYYHp0rN/Z9lb/hH9aiIyFmVh+Kn/Crvgq5+3aN4lgKKp27tq9OAaAPGr2bFwYgANvBx3rd8LwQ6kHtLhQVVhIOeAa5fVmEWozKG4EjDn61c0rXIbLS7tthWbGYz646EGgD06z+KFroml6hoMtm5eJmigdG4545z6ZryLV7m9e4YzL+7lYtG2OCM1Hptpf69fySLl5zmZgf4gOTVS/aSK+mgEjEJISqZ4B9hQBn3IADZOTiqHTirUsh3SB/4uR7VVxmgBKkT7wplPjHzCgD3T4a5vPhB4rtOu3cwH/AB/hXkupgMttLwS8IyfoSP6V6p8FT9o0XxTYg5D2u7GfZhXl93GTYR5A/dyOv8jQBhMMtj0pwXEBPqaRwBKKe67Yl980AFwCZA3XKg/pXpPhOeG9v/AAzG8yqYJCJOegzxmvOZP9XC3qn8ia6/wMwGrWx6YbrQB6hDPb6Z4p8U2t1OiQX1pIkTE/fbGQP514fdBvJbPTPH617D4nTy/Flq7Lnece3Irye/Ci0lXus5GPSgDn3GGr0H4V5l1TVLYEYm0ydSD3+XP9K4B/vc13HwneNfHdnHKSFmSSLjvuUigDovAOqwWFxItw2AYdvA6kN/9eu7/wCEkUq6WlvNLnuE/wAa4fwqtvY+KnhdRtzIoyufQivUInTYoSBi2cjC4FAGFb67rUVwAtgu3urvgkflXTaMWmcymPys5yuc4rPukn+2xNFAoBGPmb8e1VpDrlnjybmOMM+MeTnA/E0AdyNpTIcYHGPeqkSAyShW6kNgVyButbE2yXUmPPGIUH9Kp3EurW95HJ/aVwFPDbAq5HTsKAO8K5Y8D8aK5URXUg3G9uWz38w0UAfPGpL+5f6j+dU4c7fpV7U/9RJ9R/OqUP3KAPRfhteNY67bTKe+0ge/FfRNlq8ciFJ08tehZuhr5m8HsY7mJwcFWBBr6RsFt9V097O5X59vzgenrQB5P8SPCEmiap/wkOloWtS4kYIOI2z147V0nha+Mnhsz2LRXGoXkhZ5PMztB9vb0rotVtfsmk3GllGubWVShDnsfevK5dIudFuVbS0xGRnymYqSfZh3/SgD0rSrSPSLOXULvK3UmVVc5+mPrXG+NNUtYLKSW/lDk9ADnn0HrziqyXniOWaMTWjtGOUE04IX645NeX+MNU1DU9fnF9IjGBjEixjaigHoBQBc8SeMjrllbWawbYoWDFnOSxAx07DrUOseOda1yyt7CaWOCyt0CR21vHsj47kdzXNZwDQhOc5oA09K1efSrx7hd7ZXBVZNnPY16F4c8e6ZZ26T3N88F0SWKCJ5SDntnAzXlZDLnPT1BzTAzKSVP60Adv468fS+J5Et7VZbfT4gQEZvmlJOSzY/lXCtyORmnMwI681HkAHNAEBHzVd0zV7rSZXe3lKq4w4Hf/A+9U3YHNNVCwznA9aAOi8Q6vb6wLGaFdrou2XcxZmPqT6VlgEMMc1nhsSrtJAzV4k9F5oA2Lb5lG04PtWiQJLXlcHtijwfpkWq3H+ly7IVfaQp68ZIzXtsVnpOneFp5tPtIlmjU87PmJ7cmgD56vLeW3ZGkhdQcgFlIBpsb+uK9e+KUEN14K0nUgQHdlyuPVf/ANVeMvLtP9aANqzmGwxEDD96z7tGW6Tj+HmqsN8Y5BuOcH1q/NPFdiOVG+YH5h6UAP5K4Gffiq3KvjNWk5Q5OeMio5F3H696AIwcdSc9BVe4+/1zkf5/nVraPQ9Kp3IO8FuODQBSc4dT70+cBoTjtzUc3AHTrT3dQm0kcigCpHI8T7kZlb1U4p7SyPuLuxLHc2T1PrUPNOzxjNACHr1pFUl1A6k0GrGnor3qFz8q/MfwoA0LiPG3A6Ch48KDx0qW4ORye3FNxmMc0Ae6fABsadriZ/ijOPwarHw0kT+3tfsDj95ESPU/5zWb8ApSP7eT0jQ/luqD4a3IHxOmQsoE0bjB78GgDzDxTblfEN0kWQDIcCtGOxtZ9Ke0RlUqgQFupf19hS+OALTxVeLtOVlOOOtYX2tmhWIYOQdzeuetAFOxuL6K5MVvOyMoIyrY47/nU+oxFtankZhuOHHPXIBrofhNDbzfEm2triNZInEi7WGRnae1QalYiHxbNC2CGgBXd7cf0oA5W7jXy2PfqKz81tapD5JdSOh4+hrFFACGnJ98UEcUJ1FAHsPwInI8SanZ54nsXHTqQR/jXC3yFF1CEf8ALOfcR+JH9RXVfA248r4iQRkf66CRP0z/AErC8QxrbeJ9btiOskgHHcNn+lAHISjvjpSykbF46CllPrSSnP5UAG4GCPJ6MQa7HQdtvc2c1uULOVGwnvXI20BnhlIBOz5uK3fCh23sbY+ZZVOfSgD1zxDM8vivQ4723SBHki3AMSxB7ivLvE1gbO/1SNVOyO9ZASfrXpXxSuWjudCvFTDLEjE/Q1yXjVI5X1mcJgtcpMCPRh/9egDzaTrW/wCCLs2Xi7SpwQCtwmc/XH9awJjjtVvSJBHqVtJ/clVvyNAHqOjyGHx1MJcDF8ynt1yK9eEJUqwZXBH5V5bHpEmp/Ey7t7UlWDi7GRngc44+teqWrOygbTgrnBoAjdAbm2YgD5/r2NT6jGv2YsvJDA8VWuSyXFuwHJkrWvCPsw5GTycDNAGN5ShVZgu1vUVn6/Ci20bDaMN1UdK34yTbktFv5yMkDFZevhZNML4VBux79KAIooH8lD57DIz8uMfyoqzYjFjBuJJ2A9RRQB83akqmOUNnHtzWfCvAFaWrZSOUgkHP9az7c5IFAHXeGGwDjr7V9B6dOWi0a5jb55ECyY/iGK+fPC0E00jJHGxPXIHQete7WVje2OjackC+bIiZxmgDotZLRlNygo7dcdK8/wDEFzNJqayWcXnxIoWSOPBZOevv9K7OfVDd2BhmiZJl4dCOaxbG0SNWwMEsTgDrQBgJLviwxIwc4bjH4V4f4hYnX75vWdzx9TX0D4oiQeF9UfYMi3chscjivm2XLOcnn3oAZuABNR5Oc0MMHnNJn0oAe2d2Mj8KYp+bFHVuv400n5uBzQAr5J96TGSc9DSHPrSevNAEJHOKHbChB0HWnuDjjn0qNhxz1oAYASKTafWnqvyn6Uqj1oAs6dfXNjN+4cgH7yk8GvZvh/4uhvtOu7C7YI+3Ch3znjtmvEQ3lydMgir0eSBIOG6gg4NAHpfjjWJZPCelaXJ8kqkl0BzgA8EH0NediBScc/U0pmllcmVmdh3Zialj35+6MfWgCJbZQQSB/hU6xLHyqr60x1kIxlRxnOKhkM2DmQ49uKANJGzHxjimb9jEsQPrWT+8K4aSQj03GoXiUuB1+poA1mvYEyWlUn03ZqldX0bqpjDMV5zjioHhCrwoH4U8IBGeOaAImKzR8EY/lVVidxDHPvT2zGQV49RUTNubd60AOYelNzScUlAC54qxaXK2zMxj3Ejg56VWooA05b3cMiIAeuaYs8zDgVUEuUVD2rRtE80oikZYgDJwOaAPYfgJI63eugnA+yBsD2JrM8E35g+JthKxGZJimc9c/wD667T4XeEZNE0HV9Xlu4pGlgkgMcRyF2853d64mbQpvDHibQ5pWV/OMdwCD0Dc4/CgDM+KTKnjvUUiGWV8NkEY7/1rjowVVmbk45Oelek/GqDyfGEkwT5ZEB/QV5n5ymFwMg/SgDe+HF19i+J2lSAkh7gJ/wB9cf1rd8YBY/Glq20H91LGQPVZHFcT4fuTaeLdPud2ClxG2fxFdd4wnLa3b3CFd63lwmWHq24Z/wC+qAMLXrRDAZVB3Dk/SuPx8xFdLrDzuhZ5icHovAx+FYDxZUvn8KAI+1Kg5zTQKcAcjFAHd/Ca4+z/ABJ0ds/elKH8VIpfHsP2f4iaqm083Lcex/8A11j+CJ/svjTR5c423UfP411fxehEHxGvmU43FH/QUAebyRkMQeCDUcgwOavXyqL6TB4Lbhj35qnOuOlAF/QIxLdNERuLoQAWx2q9oTeTqLAcDcp/WrXw78O3fiXxPFaWkixsg8x3ZdwCg+n41veJvBNx4M8RCCa4WdZU3pIq7QeRkYyaAOx+KKCXw/o9wcjEWMdOa5HxGq3Hht70sd81tAwA7kYFeh+LLCDVfhvZ3ZnAaFeFJ6155c3VtN4BSNx+/SIIvPo/+FAHmcikHJ61NZnEyE/3hROp3GkgJVgaAPo3wghj+JiXMVu7xvpi7nT5uSoIz+VdVp5E0LC4ikilBboSDjJ6j1rjPh/rBPi7RMIhF5pgjLH+ErngV29sst15852K5nkPytnHzHigCpdrsuYlSUthwQWrYuXfyQ25WwOhHase/V2uI2PDhua2ZsG0BCnOPSgCpb3N1LKkZ8tIz1wvNUPE5QaZIzMzqD3GMVo23yy/Lxj361n+KXA0mZiQc+v1oALCOQ2EGT0QDk+1FLYN/oUQPJCgZIooA+ctaXEM3+e9Y9v064rf11cQz8djWDaZZguOtAHr3w+1m0i0eHTGtwbh5stLjjbwcZr3AKBJF5S/L5fJHQV83+FP9CljklzhWGfpX0To2raffaMr210kuEwcHkH3FAFW6iMkksqlQ2MDPXA71nQLtHzDb+FVbtfMuC8zE+XwMHFXIpvMB24xjHFAGV4pkX/hGNVB6fZX5/CvmmYDPrX0x4sVf+ES1TnP+jOM/hXzLMuCaAIJMgkYqMdae6kDrUY3A8fyoAlCllyegpkmAuakaV/L2jGPcVDyy8igBzGmnrnNC7jwSaXZgd6AGBgD1FNIBHH50rjHTilUjnIoAiHcZo46inFR26UzaR2NADs5U+wq5bt+5UE5qmeFIxVy0AMY/KgCxG3z5OcVcDD8MdKpgY6dKsISBxmgCZiGHviqz9Tjpip2bPfoKjA4Y/lxQBAqgg5FQ7f3mBVlj+7xUCA+YeMUALKOAOaU4EZz3qRwCw+tJMv7vn8KAM64x5a4A61WxkVZuRiNfTNVhQAho4p4Xg5puKADHekpeRSGgBK0YC2xcelZ9XrYkqtAHtPw58ZSQ+Bta0QwKotraSdZi/J3cYx9T61zOra/Lqdxpy3G9ZrPy4gztnIBP+NUfCBfz7ixjXMl+EgAH+8D/SneIQ0Wp38bdI5vTpgigDr/AI1KJZtLu9w/fWyNn8K8gcKFIDZ+letfEuYXng7wxeL0a22dPQ4ryUg4agBLJo4tYtJJQwjWRGbb1wDXY+L5EutQubiJRHEb/KqvYMgP9K4mcESwkHkj+tdjqkRf7UgcYVLe4I/AKf50AZ2pQL/ZBlSKTBYfOw6/SsCSIpGPQiu48QBRoqKDxjgYrk5F3WhOOUIP4H/9QoAxlHJB7U9Rg0MMTNjvSAZagDQ0eQw6lbSqeUlVvyOa9H+M0RPjUT44mtY3B/CvMrcFXDA9DXpvxdkM8nh68XpNpcRPucUAecXrLI8TqOsag/UDH9KpyrgdatLCzRJJ1G7FRXI70AbHgfWNU0XxLb3GkSbLh8oQSMOvUg5+ldX4+1HxBf8AiOK51uP7OGXEUO8EBcDkDPf1rzZF+6R1BzWmbiWaaKSWVpGwBljk8UAe+3Fm2ofCeF4lZyrDoO2K8gt8LoupQyPgoPlGM8hx/jXungOSS9+FMqbhvQMOR6CvFJNUbS4tb08W0M32slC8gO6PDZyvvQBxVwPmbrUMXp71bnU85quq4/OgD1DTZ59B0Tw1rgVZlWV4wA+O+SM9utereG77bYRsUGyX5yBkgZ5714ZaT+b4Kt0LM3k3hOCeBlev6V7B4ZuI30yEAboioKEH15oA3NTLC8iI5z0NbzsfJQgdR3rnLsFFQ5JKtlec10jc20fIBKjH5UAU5NqEjHLHj3NYfi1fK0OVjk5wMfj1rWiZjMR1bOFBPasvxciLpojLZ3OAfYUALpshNhEdr9O1FUtG1F4tMjRgxK8ZGaKAPFNeA8m4+hrAsgPPQY7iiigD0Tw+BLNFvAOW5FdXoQNjrZmtyULvtZAflIzjpRRQB0+pyMLjj+Ic/nUunsxiJLHiiigCt4wUf8Idqh5/1DV83zKOfrRRQBVI7VGOv0oooAaeWI7U/AH5UUUANUA049OKKKAIH9aZ0YAdzRRQA5Rl6UgAcUUUAMb7pq1Z/dA96KKAL6oMD3qZRhaKKAHkbVyOuKh7Me+OtFFAEZ6etNicxl9uPm4PFFFACMMuKW4OetFFAFG9UCJD61SHQUUUAPFNNFFABnpQwxRRQBGavWhO0UUUAeifC1RJ8R9HVum9jj6Kaj8VqP7d1odAJmoooA3PFf7z4T+HXbqryKPpXlsoAUgUUUAJeKoNuQOoro7XM14wkJIbTmJ/AZH8qKKANLWR5mibj1A7Vy8SK0c4I48kn8sGiigDEcfv2+lIoG7PpRRQBYgH73616Z8RP3ng3wbKwBc2G0n2BoooA8/B26bMR2kTH4g1WnUFc0UUARRKDIo9TVteApHY0UUAfRfwulZvAGoqTwoYj8jXl+kpDPq2vRzwRShrGdxvXO1hggj0NFFAHB3I5NQoAWPtRRQB1OinHhK6OOt0n/oLV6d8PnM/hsq/PlqGU9x/nFFFAHU3zltMgY43buoFdBLKypaRjGHTknr0oooArzP5ABVFJaQKc+lYPig5sbY4A38nHriiigOhQ0NVfThuUHa5ANFFFAH/2Q=="/>
          <p:cNvSpPr>
            <a:spLocks noChangeAspect="1" noChangeArrowheads="1"/>
          </p:cNvSpPr>
          <p:nvPr/>
        </p:nvSpPr>
        <p:spPr bwMode="auto">
          <a:xfrm>
            <a:off x="5734050" y="105251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34822"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487488"/>
            <a:ext cx="37004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图片 7"/>
          <p:cNvPicPr>
            <a:picLocks noChangeAspect="1"/>
          </p:cNvPicPr>
          <p:nvPr/>
        </p:nvPicPr>
        <p:blipFill>
          <a:blip r:embed="rId5">
            <a:extLst>
              <a:ext uri="{28A0092B-C50C-407E-A947-70E740481C1C}">
                <a14:useLocalDpi xmlns:a14="http://schemas.microsoft.com/office/drawing/2010/main" val="0"/>
              </a:ext>
            </a:extLst>
          </a:blip>
          <a:srcRect b="43422"/>
          <a:stretch>
            <a:fillRect/>
          </a:stretch>
        </p:blipFill>
        <p:spPr bwMode="auto">
          <a:xfrm>
            <a:off x="1417638" y="4502150"/>
            <a:ext cx="58324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5" descr="pku.png"/>
          <p:cNvPicPr>
            <a:picLocks noChangeAspect="1"/>
          </p:cNvPicPr>
          <p:nvPr/>
        </p:nvPicPr>
        <p:blipFill>
          <a:blip r:embed="rId2">
            <a:lum bright="48000"/>
            <a:grayscl/>
            <a:extLst>
              <a:ext uri="{28A0092B-C50C-407E-A947-70E740481C1C}">
                <a14:useLocalDpi xmlns:a14="http://schemas.microsoft.com/office/drawing/2010/main" val="0"/>
              </a:ext>
            </a:extLst>
          </a:blip>
          <a:srcRect/>
          <a:stretch>
            <a:fillRect/>
          </a:stretch>
        </p:blipFill>
        <p:spPr bwMode="auto">
          <a:xfrm>
            <a:off x="0" y="0"/>
            <a:ext cx="295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3"/>
          <p:cNvSpPr>
            <a:spLocks noChangeArrowheads="1"/>
          </p:cNvSpPr>
          <p:nvPr/>
        </p:nvSpPr>
        <p:spPr bwMode="auto">
          <a:xfrm>
            <a:off x="695325" y="457200"/>
            <a:ext cx="5976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a:latin typeface="华文新魏" panose="02010800040101010101" pitchFamily="2" charset="-122"/>
                <a:ea typeface="华文新魏" panose="02010800040101010101" pitchFamily="2" charset="-122"/>
              </a:rPr>
              <a:t> </a:t>
            </a:r>
            <a:r>
              <a:rPr lang="zh-CN" altLang="en-US" sz="2800">
                <a:solidFill>
                  <a:srgbClr val="C00000"/>
                </a:solidFill>
                <a:latin typeface="华文新魏" panose="02010800040101010101" pitchFamily="2" charset="-122"/>
                <a:ea typeface="华文新魏" panose="02010800040101010101" pitchFamily="2" charset="-122"/>
              </a:rPr>
              <a:t>党作出改革开放决策</a:t>
            </a:r>
            <a:endParaRPr lang="zh-CN" altLang="en-US" sz="2800">
              <a:solidFill>
                <a:srgbClr val="C00000"/>
              </a:solidFill>
            </a:endParaRPr>
          </a:p>
        </p:txBody>
      </p:sp>
      <p:pic>
        <p:nvPicPr>
          <p:cNvPr id="35844" name="Picture 12" descr="https://ss1.bdstatic.com/70cFvXSh_Q1YnxGkpoWK1HF6hhy/it/u=134877469,1644109614&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590675"/>
            <a:ext cx="194468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14" descr="https://timgsa.baidu.com/timg?image&amp;quality=80&amp;size=b9999_10000&amp;sec=1492925200804&amp;di=f9de53ffb4bc5678727830b15474cbfb&amp;imgtype=jpg&amp;src=http%3A%2F%2Fimgsrc.baidu.com%2Fbaike%2Fpic%2Fitem%2F6391e9032285c6d308fa93e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875" y="1590675"/>
            <a:ext cx="1771650"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16" descr="https://timgsa.baidu.com/timg?image&amp;quality=80&amp;size=b9999_10000&amp;sec=1492925245746&amp;di=4d86d9b6f883273e4086c3c871def1f6&amp;imgtype=jpg&amp;src=http%3A%2F%2Fimgsrc.baidu.com%2Fbaike%2Fpic%2Fitem%2F0bd162d9f2d3572cad9fcecf8e13632762d0c3a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650" y="1600200"/>
            <a:ext cx="18526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8" descr="https://timgsa.baidu.com/timg?image&amp;quality=80&amp;size=b9999_10000&amp;sec=1492925279437&amp;di=9b7b853820209f506a7a79ab87741fc1&amp;imgtype=jpg&amp;src=http%3A%2F%2Fimgsrc.baidu.com%2Fbaike%2Fpic%2Fitem%2F21a4462309f79052d1a480170ef3d7ca7bcbd56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9925" y="1620838"/>
            <a:ext cx="1836738"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矩形 8"/>
          <p:cNvSpPr>
            <a:spLocks noChangeArrowheads="1"/>
          </p:cNvSpPr>
          <p:nvPr/>
        </p:nvSpPr>
        <p:spPr bwMode="auto">
          <a:xfrm>
            <a:off x="827088" y="4589463"/>
            <a:ext cx="4940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800">
                <a:solidFill>
                  <a:srgbClr val="C00000"/>
                </a:solidFill>
                <a:latin typeface="华文新魏" panose="02010800040101010101" pitchFamily="2" charset="-122"/>
                <a:ea typeface="华文新魏" panose="02010800040101010101" pitchFamily="2" charset="-122"/>
              </a:rPr>
              <a:t>开创和发展中国特色社会主义 </a:t>
            </a:r>
            <a:endParaRPr lang="zh-CN" altLang="en-US" sz="2800">
              <a:solidFill>
                <a:srgbClr val="C00000"/>
              </a:solidFill>
            </a:endParaRPr>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75"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矩形 2"/>
          <p:cNvSpPr>
            <a:spLocks noChangeArrowheads="1"/>
          </p:cNvSpPr>
          <p:nvPr/>
        </p:nvSpPr>
        <p:spPr bwMode="auto">
          <a:xfrm>
            <a:off x="168275" y="1384300"/>
            <a:ext cx="8963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400">
                <a:latin typeface="华文中宋" panose="02010600040101010101" pitchFamily="2" charset="-122"/>
                <a:ea typeface="华文中宋" panose="02010600040101010101" pitchFamily="2" charset="-122"/>
              </a:rPr>
              <a:t>      2017</a:t>
            </a:r>
            <a:r>
              <a:rPr lang="zh-CN" altLang="en-US" sz="2400">
                <a:latin typeface="华文中宋" panose="02010600040101010101" pitchFamily="2" charset="-122"/>
                <a:ea typeface="华文中宋" panose="02010600040101010101" pitchFamily="2" charset="-122"/>
              </a:rPr>
              <a:t>年</a:t>
            </a:r>
            <a:r>
              <a:rPr lang="en-US" altLang="zh-CN" sz="2400">
                <a:latin typeface="华文中宋" panose="02010600040101010101" pitchFamily="2" charset="-122"/>
                <a:ea typeface="华文中宋" panose="02010600040101010101" pitchFamily="2" charset="-122"/>
              </a:rPr>
              <a:t>12</a:t>
            </a:r>
            <a:r>
              <a:rPr lang="zh-CN" altLang="en-US" sz="2400">
                <a:latin typeface="华文中宋" panose="02010600040101010101" pitchFamily="2" charset="-122"/>
                <a:ea typeface="华文中宋" panose="02010600040101010101" pitchFamily="2" charset="-122"/>
              </a:rPr>
              <a:t>月</a:t>
            </a:r>
            <a:r>
              <a:rPr lang="en-US" altLang="zh-CN" sz="2400">
                <a:latin typeface="华文中宋" panose="02010600040101010101" pitchFamily="2" charset="-122"/>
                <a:ea typeface="华文中宋" panose="02010600040101010101" pitchFamily="2" charset="-122"/>
              </a:rPr>
              <a:t>18</a:t>
            </a:r>
            <a:r>
              <a:rPr lang="zh-CN" altLang="en-US" sz="2400">
                <a:latin typeface="华文中宋" panose="02010600040101010101" pitchFamily="2" charset="-122"/>
                <a:ea typeface="华文中宋" panose="02010600040101010101" pitchFamily="2" charset="-122"/>
              </a:rPr>
              <a:t>日至</a:t>
            </a:r>
            <a:r>
              <a:rPr lang="en-US" altLang="zh-CN" sz="2400">
                <a:latin typeface="华文中宋" panose="02010600040101010101" pitchFamily="2" charset="-122"/>
                <a:ea typeface="华文中宋" panose="02010600040101010101" pitchFamily="2" charset="-122"/>
              </a:rPr>
              <a:t>20</a:t>
            </a:r>
            <a:r>
              <a:rPr lang="zh-CN" altLang="en-US" sz="2400">
                <a:latin typeface="华文中宋" panose="02010600040101010101" pitchFamily="2" charset="-122"/>
                <a:ea typeface="华文中宋" panose="02010600040101010101" pitchFamily="2" charset="-122"/>
              </a:rPr>
              <a:t>日，中央经济工作会议在北京举行 </a:t>
            </a:r>
          </a:p>
        </p:txBody>
      </p:sp>
      <p:sp>
        <p:nvSpPr>
          <p:cNvPr id="9222" name="矩形 3"/>
          <p:cNvSpPr>
            <a:spLocks noChangeArrowheads="1"/>
          </p:cNvSpPr>
          <p:nvPr/>
        </p:nvSpPr>
        <p:spPr bwMode="auto">
          <a:xfrm>
            <a:off x="646113" y="2197100"/>
            <a:ext cx="78263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2400">
                <a:latin typeface="华文中宋" panose="02010600040101010101" pitchFamily="2" charset="-122"/>
                <a:ea typeface="华文中宋" panose="02010600040101010101" pitchFamily="2" charset="-122"/>
              </a:rPr>
              <a:t>      会议指出，</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年来，我们坚持观大势、谋全局、干实事，成功驾驭了我国经济发展大局，在实践中形成了以</a:t>
            </a:r>
            <a:r>
              <a:rPr lang="zh-CN" altLang="en-US" sz="2400">
                <a:solidFill>
                  <a:srgbClr val="7030A0"/>
                </a:solidFill>
                <a:latin typeface="华文中宋" panose="02010600040101010101" pitchFamily="2" charset="-122"/>
                <a:ea typeface="华文中宋" panose="02010600040101010101" pitchFamily="2" charset="-122"/>
              </a:rPr>
              <a:t>新发展理念</a:t>
            </a:r>
            <a:r>
              <a:rPr lang="zh-CN" altLang="en-US" sz="2400">
                <a:latin typeface="华文中宋" panose="02010600040101010101" pitchFamily="2" charset="-122"/>
                <a:ea typeface="华文中宋" panose="02010600040101010101" pitchFamily="2" charset="-122"/>
              </a:rPr>
              <a:t>为主要内容的</a:t>
            </a:r>
            <a:r>
              <a:rPr lang="zh-CN" altLang="en-US" sz="2400">
                <a:solidFill>
                  <a:srgbClr val="FF0000"/>
                </a:solidFill>
                <a:latin typeface="华文中宋" panose="02010600040101010101" pitchFamily="2" charset="-122"/>
                <a:ea typeface="华文中宋" panose="02010600040101010101" pitchFamily="2" charset="-122"/>
              </a:rPr>
              <a:t>习近平新时代中国特色社会主义经济思想</a:t>
            </a:r>
            <a:r>
              <a:rPr lang="zh-CN" altLang="en-US" sz="2400">
                <a:latin typeface="华文中宋" panose="02010600040101010101" pitchFamily="2" charset="-122"/>
                <a:ea typeface="华文中宋" panose="02010600040101010101" pitchFamily="2" charset="-122"/>
              </a:rPr>
              <a:t>。</a:t>
            </a:r>
          </a:p>
        </p:txBody>
      </p:sp>
      <p:sp>
        <p:nvSpPr>
          <p:cNvPr id="9223" name="矩形 4"/>
          <p:cNvSpPr>
            <a:spLocks noChangeArrowheads="1"/>
          </p:cNvSpPr>
          <p:nvPr/>
        </p:nvSpPr>
        <p:spPr bwMode="auto">
          <a:xfrm>
            <a:off x="1042988" y="381000"/>
            <a:ext cx="19192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3600">
                <a:latin typeface="华文中宋" panose="02010600040101010101" pitchFamily="2" charset="-122"/>
                <a:ea typeface="华文中宋" panose="02010600040101010101" pitchFamily="2" charset="-122"/>
              </a:rPr>
              <a:t>引言</a:t>
            </a:r>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矩形 1"/>
          <p:cNvSpPr>
            <a:spLocks noChangeArrowheads="1"/>
          </p:cNvSpPr>
          <p:nvPr/>
        </p:nvSpPr>
        <p:spPr bwMode="auto">
          <a:xfrm>
            <a:off x="169863" y="549275"/>
            <a:ext cx="38893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58775"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a:lnSpc>
                <a:spcPct val="150000"/>
              </a:lnSpc>
              <a:buClr>
                <a:schemeClr val="hlink"/>
              </a:buClr>
              <a:buSzPct val="70000"/>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）中国社会主义</a:t>
            </a:r>
            <a:r>
              <a:rPr lang="en-US" altLang="zh-CN" sz="2400">
                <a:latin typeface="华文中宋" panose="02010600040101010101" pitchFamily="2" charset="-122"/>
                <a:ea typeface="华文中宋" panose="02010600040101010101" pitchFamily="2" charset="-122"/>
              </a:rPr>
              <a:t>70</a:t>
            </a:r>
            <a:r>
              <a:rPr lang="zh-CN" altLang="en-US" sz="2400">
                <a:latin typeface="华文中宋" panose="02010600040101010101" pitchFamily="2" charset="-122"/>
                <a:ea typeface="华文中宋" panose="02010600040101010101" pitchFamily="2" charset="-122"/>
              </a:rPr>
              <a:t>年</a:t>
            </a:r>
          </a:p>
        </p:txBody>
      </p:sp>
      <p:pic>
        <p:nvPicPr>
          <p:cNvPr id="3686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8950" y="1928813"/>
            <a:ext cx="4013200" cy="27559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3687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292100"/>
            <a:ext cx="3582988" cy="271145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36871" name="图片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3306763"/>
            <a:ext cx="3582988" cy="2643187"/>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月24日，中国共产党第十九次全国代表大会在北京人民大会堂胜利闭幕。这是习近平、李克强、张德江、俞正声、刘云山、王岐山、张高丽、江泽民、胡锦涛在主席台上。新华社记者 鞠鹏 摄"/>
          <p:cNvPicPr>
            <a:picLocks noChangeAspect="1" noChangeArrowheads="1"/>
          </p:cNvPicPr>
          <p:nvPr/>
        </p:nvPicPr>
        <p:blipFill>
          <a:blip r:embed="rId2" cstate="print"/>
          <a:srcRect/>
          <a:stretch>
            <a:fillRect/>
          </a:stretch>
        </p:blipFill>
        <p:spPr bwMode="auto">
          <a:xfrm>
            <a:off x="563068" y="908720"/>
            <a:ext cx="7992888" cy="4598882"/>
          </a:xfrm>
          <a:prstGeom prst="rect">
            <a:avLst/>
          </a:prstGeom>
          <a:noFill/>
          <a:ln w="9525">
            <a:solidFill>
              <a:srgbClr val="7DDDFF"/>
            </a:solidFill>
            <a:miter lim="800000"/>
            <a:headEnd/>
            <a:tailEnd/>
          </a:ln>
          <a:effectLst>
            <a:glow rad="101600">
              <a:schemeClr val="accent2">
                <a:satMod val="175000"/>
                <a:alpha val="40000"/>
              </a:schemeClr>
            </a:glow>
          </a:effectLst>
        </p:spPr>
      </p:pic>
      <p:pic>
        <p:nvPicPr>
          <p:cNvPr id="5" name="图片 4"/>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7" name="图片 5" descr="pku.png"/>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descr="pku.png"/>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74" y="1"/>
            <a:ext cx="331626" cy="33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矩形 2"/>
          <p:cNvSpPr>
            <a:spLocks noChangeArrowheads="1"/>
          </p:cNvSpPr>
          <p:nvPr/>
        </p:nvSpPr>
        <p:spPr bwMode="auto">
          <a:xfrm>
            <a:off x="6084888" y="668338"/>
            <a:ext cx="141605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buClr>
                <a:schemeClr val="hlink"/>
              </a:buClr>
              <a:buSzPct val="70000"/>
              <a:buFont typeface="Arial" panose="020B0604020202020204" pitchFamily="34" charset="0"/>
              <a:buNone/>
            </a:pPr>
            <a:r>
              <a:rPr lang="zh-CN" altLang="en-US" sz="3200">
                <a:latin typeface="华文中宋" panose="02010600040101010101" pitchFamily="2" charset="-122"/>
                <a:ea typeface="华文中宋" panose="02010600040101010101" pitchFamily="2" charset="-122"/>
              </a:rPr>
              <a:t>现代化</a:t>
            </a:r>
            <a:endParaRPr lang="en-US" altLang="zh-CN" sz="3200">
              <a:latin typeface="华文中宋" panose="02010600040101010101" pitchFamily="2" charset="-122"/>
              <a:ea typeface="华文中宋" panose="02010600040101010101" pitchFamily="2" charset="-122"/>
            </a:endParaRPr>
          </a:p>
        </p:txBody>
      </p:sp>
      <p:sp>
        <p:nvSpPr>
          <p:cNvPr id="38916" name="矩形 3"/>
          <p:cNvSpPr>
            <a:spLocks noChangeArrowheads="1"/>
          </p:cNvSpPr>
          <p:nvPr/>
        </p:nvSpPr>
        <p:spPr bwMode="auto">
          <a:xfrm>
            <a:off x="468313" y="404813"/>
            <a:ext cx="3876675"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buClr>
                <a:schemeClr val="hlink"/>
              </a:buClr>
              <a:buSzPct val="70000"/>
              <a:buFont typeface="Arial" panose="020B0604020202020204" pitchFamily="34" charset="0"/>
              <a:buNone/>
            </a:pPr>
            <a:r>
              <a:rPr lang="zh-CN" altLang="en-US" sz="3600">
                <a:latin typeface="华文新魏" panose="02010800040101010101" pitchFamily="2" charset="-122"/>
                <a:ea typeface="华文新魏" panose="02010800040101010101" pitchFamily="2" charset="-122"/>
              </a:rPr>
              <a:t>为中华民族谋复兴</a:t>
            </a:r>
            <a:endParaRPr lang="en-US" altLang="zh-CN" sz="3600">
              <a:latin typeface="华文新魏" panose="02010800040101010101" pitchFamily="2" charset="-122"/>
              <a:ea typeface="华文新魏" panose="02010800040101010101" pitchFamily="2"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2092325"/>
            <a:ext cx="2303463"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431210">
            <a:off x="3454794" y="2925492"/>
            <a:ext cx="1608988" cy="143513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9475" y="2160588"/>
            <a:ext cx="795338"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82788" y="2176463"/>
            <a:ext cx="8128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82650" y="3651250"/>
            <a:ext cx="803275"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98675" y="3686175"/>
            <a:ext cx="812800"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rotWithShape="1">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000"/>
                            </p:stCondLst>
                            <p:childTnLst>
                              <p:par>
                                <p:cTn id="14" presetID="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1500"/>
                            </p:stCondLst>
                            <p:childTnLst>
                              <p:par>
                                <p:cTn id="19" presetID="2" presetClass="entr" presetSubtype="4"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2000"/>
                            </p:stCondLst>
                            <p:childTnLst>
                              <p:par>
                                <p:cTn id="24" presetID="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a:grpSpLocks/>
          </p:cNvGrpSpPr>
          <p:nvPr/>
        </p:nvGrpSpPr>
        <p:grpSpPr bwMode="auto">
          <a:xfrm>
            <a:off x="1588" y="1017588"/>
            <a:ext cx="2062162" cy="1171575"/>
            <a:chOff x="250428" y="1413133"/>
            <a:chExt cx="2021664" cy="1170616"/>
          </a:xfrm>
          <a:solidFill>
            <a:schemeClr val="accent1">
              <a:lumMod val="60000"/>
              <a:lumOff val="40000"/>
            </a:schemeClr>
          </a:solidFill>
        </p:grpSpPr>
        <p:sp>
          <p:nvSpPr>
            <p:cNvPr id="9" name="圆角矩形 8"/>
            <p:cNvSpPr/>
            <p:nvPr/>
          </p:nvSpPr>
          <p:spPr>
            <a:xfrm>
              <a:off x="250428" y="1413133"/>
              <a:ext cx="2021664" cy="1170616"/>
            </a:xfrm>
            <a:prstGeom prst="roundRect">
              <a:avLst>
                <a:gd name="adj" fmla="val 10000"/>
              </a:avLst>
            </a:prstGeom>
            <a:grp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圆角矩形 4"/>
            <p:cNvSpPr/>
            <p:nvPr/>
          </p:nvSpPr>
          <p:spPr>
            <a:xfrm>
              <a:off x="284667" y="1448029"/>
              <a:ext cx="1953186" cy="1100823"/>
            </a:xfrm>
            <a:prstGeom prst="rect">
              <a:avLst/>
            </a:prstGeom>
            <a:grpFill/>
            <a:ln>
              <a:solidFill>
                <a:srgbClr val="0066FF"/>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algn="ctr" defTabSz="800100">
                <a:lnSpc>
                  <a:spcPct val="90000"/>
                </a:lnSpc>
                <a:spcAft>
                  <a:spcPct val="35000"/>
                </a:spcAft>
                <a:defRPr/>
              </a:pPr>
              <a:r>
                <a:rPr lang="zh-CN" altLang="en-US" dirty="0">
                  <a:solidFill>
                    <a:schemeClr val="tx1"/>
                  </a:solidFill>
                  <a:latin typeface="华文中宋" panose="02010600040101010101" pitchFamily="2" charset="-122"/>
                  <a:ea typeface="华文中宋" panose="02010600040101010101" pitchFamily="2" charset="-122"/>
                </a:rPr>
                <a:t>第一步  </a:t>
              </a:r>
              <a:r>
                <a:rPr lang="en-US" altLang="zh-CN" dirty="0">
                  <a:solidFill>
                    <a:schemeClr val="tx1"/>
                  </a:solidFill>
                  <a:latin typeface="华文中宋" panose="02010600040101010101" pitchFamily="2" charset="-122"/>
                  <a:ea typeface="华文中宋" panose="02010600040101010101" pitchFamily="2" charset="-122"/>
                </a:rPr>
                <a:t>1980</a:t>
              </a:r>
              <a:r>
                <a:rPr lang="zh-CN" altLang="en-US" dirty="0">
                  <a:solidFill>
                    <a:schemeClr val="tx1"/>
                  </a:solidFill>
                  <a:latin typeface="华文中宋" panose="02010600040101010101" pitchFamily="2" charset="-122"/>
                  <a:ea typeface="华文中宋" panose="02010600040101010101" pitchFamily="2" charset="-122"/>
                </a:rPr>
                <a:t>年</a:t>
              </a:r>
              <a:endParaRPr lang="en-US" altLang="zh-CN" dirty="0">
                <a:solidFill>
                  <a:schemeClr val="tx1"/>
                </a:solidFill>
                <a:latin typeface="华文中宋" panose="02010600040101010101" pitchFamily="2" charset="-122"/>
                <a:ea typeface="华文中宋" panose="02010600040101010101" pitchFamily="2" charset="-122"/>
              </a:endParaRPr>
            </a:p>
            <a:p>
              <a:pPr algn="ctr" defTabSz="800100">
                <a:lnSpc>
                  <a:spcPct val="90000"/>
                </a:lnSpc>
                <a:spcAft>
                  <a:spcPct val="35000"/>
                </a:spcAft>
                <a:defRPr/>
              </a:pPr>
              <a:r>
                <a:rPr lang="zh-CN" altLang="en-US" dirty="0">
                  <a:solidFill>
                    <a:schemeClr val="tx1"/>
                  </a:solidFill>
                  <a:latin typeface="华文中宋" panose="02010600040101010101" pitchFamily="2" charset="-122"/>
                  <a:ea typeface="华文中宋" panose="02010600040101010101" pitchFamily="2" charset="-122"/>
                </a:rPr>
                <a:t>工业体系</a:t>
              </a:r>
              <a:endParaRPr lang="en-US" altLang="zh-CN" dirty="0">
                <a:solidFill>
                  <a:schemeClr val="tx1"/>
                </a:solidFill>
                <a:latin typeface="华文中宋" panose="02010600040101010101" pitchFamily="2" charset="-122"/>
                <a:ea typeface="华文中宋" panose="02010600040101010101" pitchFamily="2" charset="-122"/>
              </a:endParaRPr>
            </a:p>
            <a:p>
              <a:pPr algn="ctr" defTabSz="800100">
                <a:lnSpc>
                  <a:spcPct val="90000"/>
                </a:lnSpc>
                <a:spcAft>
                  <a:spcPct val="35000"/>
                </a:spcAft>
                <a:defRPr/>
              </a:pPr>
              <a:r>
                <a:rPr lang="zh-CN" altLang="en-US" dirty="0">
                  <a:solidFill>
                    <a:schemeClr val="tx1"/>
                  </a:solidFill>
                  <a:latin typeface="华文中宋" panose="02010600040101010101" pitchFamily="2" charset="-122"/>
                  <a:ea typeface="华文中宋" panose="02010600040101010101" pitchFamily="2" charset="-122"/>
                </a:rPr>
                <a:t>国民经济体系</a:t>
              </a:r>
            </a:p>
          </p:txBody>
        </p:sp>
      </p:grpSp>
      <p:grpSp>
        <p:nvGrpSpPr>
          <p:cNvPr id="11" name="组合 10"/>
          <p:cNvGrpSpPr>
            <a:grpSpLocks/>
          </p:cNvGrpSpPr>
          <p:nvPr/>
        </p:nvGrpSpPr>
        <p:grpSpPr bwMode="auto">
          <a:xfrm>
            <a:off x="2360613" y="1016000"/>
            <a:ext cx="2232025" cy="1171575"/>
            <a:chOff x="2681757" y="1413133"/>
            <a:chExt cx="2237518" cy="1170616"/>
          </a:xfrm>
          <a:solidFill>
            <a:schemeClr val="accent1">
              <a:lumMod val="60000"/>
              <a:lumOff val="40000"/>
            </a:schemeClr>
          </a:solidFill>
        </p:grpSpPr>
        <p:sp>
          <p:nvSpPr>
            <p:cNvPr id="12" name="圆角矩形 11"/>
            <p:cNvSpPr/>
            <p:nvPr/>
          </p:nvSpPr>
          <p:spPr>
            <a:xfrm>
              <a:off x="2681757" y="1413133"/>
              <a:ext cx="2237518" cy="1170616"/>
            </a:xfrm>
            <a:prstGeom prst="roundRect">
              <a:avLst>
                <a:gd name="adj" fmla="val 10000"/>
              </a:avLst>
            </a:prstGeom>
            <a:grp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圆角矩形 4"/>
            <p:cNvSpPr/>
            <p:nvPr/>
          </p:nvSpPr>
          <p:spPr>
            <a:xfrm>
              <a:off x="2716768" y="1448029"/>
              <a:ext cx="2167496" cy="1100823"/>
            </a:xfrm>
            <a:prstGeom prst="rect">
              <a:avLst/>
            </a:prstGeom>
            <a:grpFill/>
            <a:ln>
              <a:solidFill>
                <a:srgbClr val="0066FF"/>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algn="ctr" defTabSz="800100">
                <a:lnSpc>
                  <a:spcPts val="2500"/>
                </a:lnSpc>
                <a:spcAft>
                  <a:spcPct val="35000"/>
                </a:spcAft>
                <a:defRPr/>
              </a:pPr>
              <a:r>
                <a:rPr lang="zh-CN" altLang="en-US" dirty="0">
                  <a:solidFill>
                    <a:schemeClr val="tx1"/>
                  </a:solidFill>
                  <a:latin typeface="华文中宋" panose="02010600040101010101" pitchFamily="2" charset="-122"/>
                  <a:ea typeface="华文中宋" panose="02010600040101010101" pitchFamily="2" charset="-122"/>
                </a:rPr>
                <a:t>第二步  </a:t>
              </a:r>
              <a:r>
                <a:rPr lang="en-US" altLang="zh-CN" dirty="0">
                  <a:solidFill>
                    <a:schemeClr val="tx1"/>
                  </a:solidFill>
                  <a:latin typeface="华文中宋" panose="02010600040101010101" pitchFamily="2" charset="-122"/>
                  <a:ea typeface="华文中宋" panose="02010600040101010101" pitchFamily="2" charset="-122"/>
                </a:rPr>
                <a:t>20</a:t>
              </a:r>
              <a:r>
                <a:rPr lang="zh-CN" altLang="en-US" dirty="0">
                  <a:solidFill>
                    <a:schemeClr val="tx1"/>
                  </a:solidFill>
                  <a:latin typeface="华文中宋" panose="02010600040101010101" pitchFamily="2" charset="-122"/>
                  <a:ea typeface="华文中宋" panose="02010600040101010101" pitchFamily="2" charset="-122"/>
                </a:rPr>
                <a:t>世纪末实现工业农业国防科学技术现代化</a:t>
              </a:r>
            </a:p>
          </p:txBody>
        </p:sp>
      </p:grpSp>
      <p:grpSp>
        <p:nvGrpSpPr>
          <p:cNvPr id="14" name="组合 13"/>
          <p:cNvGrpSpPr>
            <a:grpSpLocks/>
          </p:cNvGrpSpPr>
          <p:nvPr/>
        </p:nvGrpSpPr>
        <p:grpSpPr bwMode="auto">
          <a:xfrm>
            <a:off x="184150" y="2682875"/>
            <a:ext cx="1844675" cy="1169988"/>
            <a:chOff x="338325" y="3119898"/>
            <a:chExt cx="1843491" cy="1170616"/>
          </a:xfrm>
          <a:solidFill>
            <a:schemeClr val="accent1">
              <a:lumMod val="60000"/>
              <a:lumOff val="40000"/>
            </a:schemeClr>
          </a:solidFill>
        </p:grpSpPr>
        <p:sp>
          <p:nvSpPr>
            <p:cNvPr id="15" name="圆角矩形 14"/>
            <p:cNvSpPr/>
            <p:nvPr/>
          </p:nvSpPr>
          <p:spPr>
            <a:xfrm>
              <a:off x="338325" y="3119898"/>
              <a:ext cx="1843491" cy="1170616"/>
            </a:xfrm>
            <a:prstGeom prst="roundRect">
              <a:avLst>
                <a:gd name="adj" fmla="val 10000"/>
              </a:avLst>
            </a:prstGeom>
            <a:grp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圆角矩形 4"/>
            <p:cNvSpPr/>
            <p:nvPr/>
          </p:nvSpPr>
          <p:spPr>
            <a:xfrm>
              <a:off x="373228" y="3154842"/>
              <a:ext cx="1773686" cy="1100729"/>
            </a:xfrm>
            <a:prstGeom prst="rect">
              <a:avLst/>
            </a:prstGeom>
            <a:grpFill/>
            <a:ln>
              <a:solidFill>
                <a:srgbClr val="0066FF"/>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algn="ctr" defTabSz="800100">
                <a:lnSpc>
                  <a:spcPct val="90000"/>
                </a:lnSpc>
                <a:spcAft>
                  <a:spcPct val="35000"/>
                </a:spcAft>
                <a:defRPr/>
              </a:pPr>
              <a:r>
                <a:rPr lang="zh-CN" altLang="en-US" dirty="0">
                  <a:solidFill>
                    <a:schemeClr val="tx1"/>
                  </a:solidFill>
                </a:rPr>
                <a:t>第一步</a:t>
              </a:r>
              <a:endParaRPr lang="en-US" altLang="zh-CN" dirty="0">
                <a:solidFill>
                  <a:schemeClr val="tx1"/>
                </a:solidFill>
              </a:endParaRPr>
            </a:p>
            <a:p>
              <a:pPr algn="ctr" defTabSz="800100">
                <a:lnSpc>
                  <a:spcPct val="90000"/>
                </a:lnSpc>
                <a:spcAft>
                  <a:spcPct val="35000"/>
                </a:spcAft>
                <a:defRPr/>
              </a:pPr>
              <a:r>
                <a:rPr lang="en-US" altLang="zh-CN" dirty="0">
                  <a:solidFill>
                    <a:schemeClr val="tx1"/>
                  </a:solidFill>
                </a:rPr>
                <a:t>1981-1990</a:t>
              </a:r>
            </a:p>
            <a:p>
              <a:pPr algn="ctr" defTabSz="800100">
                <a:lnSpc>
                  <a:spcPct val="90000"/>
                </a:lnSpc>
                <a:spcAft>
                  <a:spcPct val="35000"/>
                </a:spcAft>
                <a:defRPr/>
              </a:pPr>
              <a:r>
                <a:rPr lang="zh-CN" altLang="en-US" dirty="0">
                  <a:solidFill>
                    <a:schemeClr val="tx1"/>
                  </a:solidFill>
                </a:rPr>
                <a:t>翻一番  温饱</a:t>
              </a:r>
            </a:p>
          </p:txBody>
        </p:sp>
      </p:grpSp>
      <p:grpSp>
        <p:nvGrpSpPr>
          <p:cNvPr id="17" name="组合 16"/>
          <p:cNvGrpSpPr>
            <a:grpSpLocks/>
          </p:cNvGrpSpPr>
          <p:nvPr/>
        </p:nvGrpSpPr>
        <p:grpSpPr bwMode="auto">
          <a:xfrm>
            <a:off x="2393950" y="2687638"/>
            <a:ext cx="1844675" cy="1171575"/>
            <a:chOff x="2591481" y="3119898"/>
            <a:chExt cx="1843491" cy="1170616"/>
          </a:xfrm>
          <a:solidFill>
            <a:schemeClr val="accent1">
              <a:lumMod val="60000"/>
              <a:lumOff val="40000"/>
            </a:schemeClr>
          </a:solidFill>
        </p:grpSpPr>
        <p:sp>
          <p:nvSpPr>
            <p:cNvPr id="18" name="圆角矩形 17"/>
            <p:cNvSpPr/>
            <p:nvPr/>
          </p:nvSpPr>
          <p:spPr>
            <a:xfrm>
              <a:off x="2591481" y="3119898"/>
              <a:ext cx="1843491" cy="1170616"/>
            </a:xfrm>
            <a:prstGeom prst="roundRect">
              <a:avLst>
                <a:gd name="adj" fmla="val 10000"/>
              </a:avLst>
            </a:prstGeom>
            <a:grp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圆角矩形 4"/>
            <p:cNvSpPr/>
            <p:nvPr/>
          </p:nvSpPr>
          <p:spPr>
            <a:xfrm>
              <a:off x="2626384" y="3154794"/>
              <a:ext cx="1773686" cy="1100823"/>
            </a:xfrm>
            <a:prstGeom prst="rect">
              <a:avLst/>
            </a:prstGeom>
            <a:grpFill/>
            <a:ln>
              <a:solidFill>
                <a:srgbClr val="0066FF"/>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algn="ctr" defTabSz="800100">
                <a:lnSpc>
                  <a:spcPct val="90000"/>
                </a:lnSpc>
                <a:spcAft>
                  <a:spcPct val="35000"/>
                </a:spcAft>
                <a:defRPr/>
              </a:pPr>
              <a:r>
                <a:rPr lang="zh-CN" altLang="en-US" dirty="0">
                  <a:solidFill>
                    <a:schemeClr val="tx1"/>
                  </a:solidFill>
                  <a:latin typeface="华文中宋" panose="02010600040101010101" pitchFamily="2" charset="-122"/>
                  <a:ea typeface="华文中宋" panose="02010600040101010101" pitchFamily="2" charset="-122"/>
                </a:rPr>
                <a:t>第二步</a:t>
              </a:r>
              <a:endParaRPr lang="en-US" altLang="zh-CN" dirty="0">
                <a:solidFill>
                  <a:schemeClr val="tx1"/>
                </a:solidFill>
                <a:latin typeface="华文中宋" panose="02010600040101010101" pitchFamily="2" charset="-122"/>
                <a:ea typeface="华文中宋" panose="02010600040101010101" pitchFamily="2" charset="-122"/>
              </a:endParaRPr>
            </a:p>
            <a:p>
              <a:pPr algn="ctr" defTabSz="800100">
                <a:lnSpc>
                  <a:spcPct val="90000"/>
                </a:lnSpc>
                <a:spcAft>
                  <a:spcPct val="35000"/>
                </a:spcAft>
                <a:defRPr/>
              </a:pPr>
              <a:r>
                <a:rPr lang="en-US" altLang="zh-CN" dirty="0">
                  <a:solidFill>
                    <a:schemeClr val="tx1"/>
                  </a:solidFill>
                  <a:latin typeface="华文中宋" panose="02010600040101010101" pitchFamily="2" charset="-122"/>
                  <a:ea typeface="华文中宋" panose="02010600040101010101" pitchFamily="2" charset="-122"/>
                </a:rPr>
                <a:t>1991-2000</a:t>
              </a:r>
            </a:p>
            <a:p>
              <a:pPr algn="ctr" defTabSz="800100">
                <a:lnSpc>
                  <a:spcPct val="90000"/>
                </a:lnSpc>
                <a:spcAft>
                  <a:spcPct val="35000"/>
                </a:spcAft>
                <a:defRPr/>
              </a:pPr>
              <a:r>
                <a:rPr lang="zh-CN" altLang="en-US" dirty="0">
                  <a:solidFill>
                    <a:schemeClr val="tx1"/>
                  </a:solidFill>
                  <a:latin typeface="华文中宋" panose="02010600040101010101" pitchFamily="2" charset="-122"/>
                  <a:ea typeface="华文中宋" panose="02010600040101010101" pitchFamily="2" charset="-122"/>
                </a:rPr>
                <a:t>再翻一番  小康</a:t>
              </a:r>
            </a:p>
          </p:txBody>
        </p:sp>
      </p:grpSp>
      <p:grpSp>
        <p:nvGrpSpPr>
          <p:cNvPr id="20" name="组合 19"/>
          <p:cNvGrpSpPr>
            <a:grpSpLocks/>
          </p:cNvGrpSpPr>
          <p:nvPr/>
        </p:nvGrpSpPr>
        <p:grpSpPr bwMode="auto">
          <a:xfrm>
            <a:off x="4357688" y="2671763"/>
            <a:ext cx="1993900" cy="1169987"/>
            <a:chOff x="4844637" y="3119898"/>
            <a:chExt cx="2418070" cy="1170616"/>
          </a:xfrm>
          <a:solidFill>
            <a:schemeClr val="accent1">
              <a:lumMod val="60000"/>
              <a:lumOff val="40000"/>
            </a:schemeClr>
          </a:solidFill>
        </p:grpSpPr>
        <p:sp>
          <p:nvSpPr>
            <p:cNvPr id="21" name="圆角矩形 20"/>
            <p:cNvSpPr/>
            <p:nvPr/>
          </p:nvSpPr>
          <p:spPr>
            <a:xfrm>
              <a:off x="4844637" y="3119898"/>
              <a:ext cx="2418070" cy="1170616"/>
            </a:xfrm>
            <a:prstGeom prst="roundRect">
              <a:avLst>
                <a:gd name="adj" fmla="val 10000"/>
              </a:avLst>
            </a:prstGeom>
            <a:grp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圆角矩形 4"/>
            <p:cNvSpPr/>
            <p:nvPr/>
          </p:nvSpPr>
          <p:spPr>
            <a:xfrm>
              <a:off x="4879291" y="3154842"/>
              <a:ext cx="2348762" cy="1100728"/>
            </a:xfrm>
            <a:prstGeom prst="rect">
              <a:avLst/>
            </a:prstGeom>
            <a:grpFill/>
            <a:ln>
              <a:solidFill>
                <a:srgbClr val="0066FF"/>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algn="ctr" defTabSz="800100">
                <a:lnSpc>
                  <a:spcPct val="90000"/>
                </a:lnSpc>
                <a:spcAft>
                  <a:spcPct val="35000"/>
                </a:spcAft>
                <a:defRPr/>
              </a:pPr>
              <a:r>
                <a:rPr lang="zh-CN" altLang="en-US" dirty="0">
                  <a:solidFill>
                    <a:schemeClr val="tx1"/>
                  </a:solidFill>
                  <a:latin typeface="华文中宋" panose="02010600040101010101" pitchFamily="2" charset="-122"/>
                  <a:ea typeface="华文中宋" panose="02010600040101010101" pitchFamily="2" charset="-122"/>
                </a:rPr>
                <a:t>第三步</a:t>
              </a:r>
              <a:endParaRPr lang="en-US" altLang="zh-CN" dirty="0">
                <a:solidFill>
                  <a:schemeClr val="tx1"/>
                </a:solidFill>
                <a:latin typeface="华文中宋" panose="02010600040101010101" pitchFamily="2" charset="-122"/>
                <a:ea typeface="华文中宋" panose="02010600040101010101" pitchFamily="2" charset="-122"/>
              </a:endParaRPr>
            </a:p>
            <a:p>
              <a:pPr algn="ctr" defTabSz="800100">
                <a:lnSpc>
                  <a:spcPct val="90000"/>
                </a:lnSpc>
                <a:spcAft>
                  <a:spcPct val="35000"/>
                </a:spcAft>
                <a:defRPr/>
              </a:pPr>
              <a:r>
                <a:rPr lang="en-US" altLang="zh-CN" dirty="0">
                  <a:solidFill>
                    <a:schemeClr val="tx1"/>
                  </a:solidFill>
                  <a:latin typeface="华文中宋" panose="02010600040101010101" pitchFamily="2" charset="-122"/>
                  <a:ea typeface="华文中宋" panose="02010600040101010101" pitchFamily="2" charset="-122"/>
                </a:rPr>
                <a:t>21</a:t>
              </a:r>
              <a:r>
                <a:rPr lang="zh-CN" altLang="en-US" dirty="0">
                  <a:solidFill>
                    <a:schemeClr val="tx1"/>
                  </a:solidFill>
                  <a:latin typeface="华文中宋" panose="02010600040101010101" pitchFamily="2" charset="-122"/>
                  <a:ea typeface="华文中宋" panose="02010600040101010101" pitchFamily="2" charset="-122"/>
                </a:rPr>
                <a:t>世纪中叶</a:t>
              </a:r>
              <a:endParaRPr lang="en-US" altLang="zh-CN" dirty="0">
                <a:solidFill>
                  <a:schemeClr val="tx1"/>
                </a:solidFill>
                <a:latin typeface="华文中宋" panose="02010600040101010101" pitchFamily="2" charset="-122"/>
                <a:ea typeface="华文中宋" panose="02010600040101010101" pitchFamily="2" charset="-122"/>
              </a:endParaRPr>
            </a:p>
            <a:p>
              <a:pPr algn="ctr" defTabSz="800100">
                <a:lnSpc>
                  <a:spcPct val="90000"/>
                </a:lnSpc>
                <a:spcAft>
                  <a:spcPct val="35000"/>
                </a:spcAft>
                <a:defRPr/>
              </a:pPr>
              <a:r>
                <a:rPr lang="zh-CN" altLang="en-US" dirty="0">
                  <a:solidFill>
                    <a:schemeClr val="tx1"/>
                  </a:solidFill>
                  <a:latin typeface="华文中宋" panose="02010600040101010101" pitchFamily="2" charset="-122"/>
                  <a:ea typeface="华文中宋" panose="02010600040101010101" pitchFamily="2" charset="-122"/>
                </a:rPr>
                <a:t>基本实现现代化</a:t>
              </a:r>
            </a:p>
          </p:txBody>
        </p:sp>
      </p:grpSp>
      <p:sp>
        <p:nvSpPr>
          <p:cNvPr id="23" name="圆角矩形 22"/>
          <p:cNvSpPr/>
          <p:nvPr/>
        </p:nvSpPr>
        <p:spPr bwMode="auto">
          <a:xfrm>
            <a:off x="1793875" y="4281488"/>
            <a:ext cx="2160588" cy="985837"/>
          </a:xfrm>
          <a:prstGeom prst="roundRect">
            <a:avLst>
              <a:gd name="adj" fmla="val 10000"/>
            </a:avLst>
          </a:prstGeom>
          <a:solidFill>
            <a:schemeClr val="accent1">
              <a:lumMod val="60000"/>
              <a:lumOff val="40000"/>
            </a:schemeClr>
          </a:solid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hangingPunct="1">
              <a:defRPr/>
            </a:pPr>
            <a:r>
              <a:rPr lang="zh-CN" altLang="en-US" dirty="0">
                <a:solidFill>
                  <a:schemeClr val="tx1"/>
                </a:solidFill>
              </a:rPr>
              <a:t>   第一步 </a:t>
            </a:r>
            <a:r>
              <a:rPr lang="en-US" altLang="zh-CN" dirty="0">
                <a:solidFill>
                  <a:schemeClr val="tx1"/>
                </a:solidFill>
              </a:rPr>
              <a:t>2010</a:t>
            </a:r>
          </a:p>
          <a:p>
            <a:pPr eaLnBrk="1" hangingPunct="1">
              <a:defRPr/>
            </a:pPr>
            <a:r>
              <a:rPr lang="zh-CN" altLang="en-US" dirty="0">
                <a:solidFill>
                  <a:schemeClr val="tx1"/>
                </a:solidFill>
              </a:rPr>
              <a:t>        翻一番</a:t>
            </a:r>
            <a:endParaRPr lang="en-US" altLang="zh-CN" dirty="0">
              <a:solidFill>
                <a:schemeClr val="tx1"/>
              </a:solidFill>
            </a:endParaRPr>
          </a:p>
          <a:p>
            <a:pPr eaLnBrk="1" hangingPunct="1">
              <a:defRPr/>
            </a:pPr>
            <a:r>
              <a:rPr lang="zh-CN" altLang="en-US" dirty="0">
                <a:solidFill>
                  <a:schemeClr val="tx1"/>
                </a:solidFill>
              </a:rPr>
              <a:t> 小康生活更加宽裕</a:t>
            </a:r>
          </a:p>
        </p:txBody>
      </p:sp>
      <p:sp>
        <p:nvSpPr>
          <p:cNvPr id="24" name="圆角矩形 23"/>
          <p:cNvSpPr/>
          <p:nvPr/>
        </p:nvSpPr>
        <p:spPr bwMode="auto">
          <a:xfrm>
            <a:off x="4413250" y="4264025"/>
            <a:ext cx="2166938" cy="1074738"/>
          </a:xfrm>
          <a:prstGeom prst="roundRect">
            <a:avLst>
              <a:gd name="adj" fmla="val 10000"/>
            </a:avLst>
          </a:prstGeom>
          <a:solidFill>
            <a:schemeClr val="accent1">
              <a:lumMod val="60000"/>
              <a:lumOff val="40000"/>
            </a:schemeClr>
          </a:solid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hangingPunct="1">
              <a:defRPr/>
            </a:pPr>
            <a:r>
              <a:rPr lang="zh-CN" altLang="en-US" dirty="0">
                <a:solidFill>
                  <a:schemeClr val="tx1"/>
                </a:solidFill>
              </a:rPr>
              <a:t>第二步</a:t>
            </a:r>
            <a:r>
              <a:rPr lang="en-US" altLang="zh-CN" dirty="0">
                <a:solidFill>
                  <a:schemeClr val="tx1"/>
                </a:solidFill>
              </a:rPr>
              <a:t>2020</a:t>
            </a:r>
          </a:p>
          <a:p>
            <a:pPr eaLnBrk="1" hangingPunct="1">
              <a:defRPr/>
            </a:pPr>
            <a:r>
              <a:rPr lang="zh-CN" altLang="en-US" dirty="0">
                <a:solidFill>
                  <a:schemeClr val="tx1"/>
                </a:solidFill>
              </a:rPr>
              <a:t>第一个</a:t>
            </a:r>
            <a:r>
              <a:rPr lang="en-US" altLang="zh-CN" dirty="0">
                <a:solidFill>
                  <a:schemeClr val="tx1"/>
                </a:solidFill>
              </a:rPr>
              <a:t>100</a:t>
            </a:r>
            <a:r>
              <a:rPr lang="zh-CN" altLang="en-US" dirty="0">
                <a:solidFill>
                  <a:schemeClr val="tx1"/>
                </a:solidFill>
              </a:rPr>
              <a:t>年</a:t>
            </a:r>
            <a:endParaRPr lang="en-US" altLang="zh-CN" dirty="0">
              <a:solidFill>
                <a:schemeClr val="tx1"/>
              </a:solidFill>
            </a:endParaRPr>
          </a:p>
          <a:p>
            <a:pPr eaLnBrk="1" hangingPunct="1">
              <a:defRPr/>
            </a:pPr>
            <a:r>
              <a:rPr lang="zh-CN" altLang="en-US" dirty="0">
                <a:solidFill>
                  <a:schemeClr val="tx1"/>
                </a:solidFill>
              </a:rPr>
              <a:t>全面建成小康社会</a:t>
            </a:r>
          </a:p>
        </p:txBody>
      </p:sp>
      <p:sp>
        <p:nvSpPr>
          <p:cNvPr id="25" name="左中括号 24"/>
          <p:cNvSpPr/>
          <p:nvPr/>
        </p:nvSpPr>
        <p:spPr bwMode="auto">
          <a:xfrm rot="5400000">
            <a:off x="2088357" y="-280194"/>
            <a:ext cx="214312" cy="2447925"/>
          </a:xfrm>
          <a:prstGeom prst="leftBracket">
            <a:avLst/>
          </a:prstGeom>
          <a:solidFill>
            <a:schemeClr val="accent1">
              <a:lumMod val="60000"/>
              <a:lumOff val="40000"/>
            </a:schemeClr>
          </a:solidFill>
          <a:ln w="9525" cap="flat" cmpd="sng" algn="ctr">
            <a:solidFill>
              <a:srgbClr val="0066FF"/>
            </a:solidFill>
            <a:prstDash val="solid"/>
            <a:round/>
            <a:headEnd type="none" w="med" len="med"/>
            <a:tailEnd type="none" w="med" len="med"/>
          </a:ln>
          <a:effectLst/>
        </p:spPr>
        <p:txBody>
          <a:bodyPr/>
          <a:lstStyle/>
          <a:p>
            <a:pPr eaLnBrk="1" hangingPunct="1">
              <a:defRPr/>
            </a:pPr>
            <a:endParaRPr lang="zh-CN" altLang="en-US" dirty="0">
              <a:ln>
                <a:solidFill>
                  <a:schemeClr val="bg1"/>
                </a:solidFill>
              </a:ln>
            </a:endParaRPr>
          </a:p>
        </p:txBody>
      </p:sp>
      <p:cxnSp>
        <p:nvCxnSpPr>
          <p:cNvPr id="26" name="直接连接符 25"/>
          <p:cNvCxnSpPr>
            <a:cxnSpLocks noChangeShapeType="1"/>
            <a:endCxn id="25" idx="1"/>
          </p:cNvCxnSpPr>
          <p:nvPr/>
        </p:nvCxnSpPr>
        <p:spPr bwMode="auto">
          <a:xfrm flipH="1">
            <a:off x="2195513" y="646113"/>
            <a:ext cx="9525" cy="190500"/>
          </a:xfrm>
          <a:prstGeom prst="line">
            <a:avLst/>
          </a:prstGeom>
          <a:noFill/>
          <a:ln w="9525">
            <a:solidFill>
              <a:srgbClr val="0066FF"/>
            </a:solidFill>
            <a:round/>
            <a:headEnd/>
            <a:tailEnd/>
          </a:ln>
          <a:extLst>
            <a:ext uri="{909E8E84-426E-40DD-AFC4-6F175D3DCCD1}">
              <a14:hiddenFill xmlns:a14="http://schemas.microsoft.com/office/drawing/2010/main">
                <a:noFill/>
              </a14:hiddenFill>
            </a:ext>
          </a:extLst>
        </p:spPr>
      </p:cxnSp>
      <p:sp>
        <p:nvSpPr>
          <p:cNvPr id="27" name="左中括号 26"/>
          <p:cNvSpPr/>
          <p:nvPr/>
        </p:nvSpPr>
        <p:spPr bwMode="auto">
          <a:xfrm rot="5400000">
            <a:off x="3175001" y="285750"/>
            <a:ext cx="203200" cy="4454525"/>
          </a:xfrm>
          <a:prstGeom prst="leftBracket">
            <a:avLst/>
          </a:prstGeom>
          <a:solidFill>
            <a:schemeClr val="accent1">
              <a:lumMod val="60000"/>
              <a:lumOff val="40000"/>
            </a:schemeClr>
          </a:solidFill>
          <a:ln w="9525" cap="flat" cmpd="sng" algn="ctr">
            <a:solidFill>
              <a:srgbClr val="0066FF"/>
            </a:solidFill>
            <a:prstDash val="solid"/>
            <a:round/>
            <a:headEnd type="none" w="med" len="med"/>
            <a:tailEnd type="none" w="med" len="med"/>
          </a:ln>
          <a:effectLst/>
        </p:spPr>
        <p:txBody>
          <a:bodyPr/>
          <a:lstStyle/>
          <a:p>
            <a:pPr eaLnBrk="1" hangingPunct="1">
              <a:defRPr/>
            </a:pPr>
            <a:endParaRPr lang="zh-CN" altLang="en-US" dirty="0">
              <a:ln>
                <a:solidFill>
                  <a:schemeClr val="bg1"/>
                </a:solidFill>
              </a:ln>
            </a:endParaRPr>
          </a:p>
        </p:txBody>
      </p:sp>
      <p:cxnSp>
        <p:nvCxnSpPr>
          <p:cNvPr id="28" name="直接连接符 27"/>
          <p:cNvCxnSpPr>
            <a:cxnSpLocks noChangeShapeType="1"/>
          </p:cNvCxnSpPr>
          <p:nvPr/>
        </p:nvCxnSpPr>
        <p:spPr bwMode="auto">
          <a:xfrm flipH="1">
            <a:off x="3408363" y="2228850"/>
            <a:ext cx="9525" cy="373063"/>
          </a:xfrm>
          <a:prstGeom prst="line">
            <a:avLst/>
          </a:prstGeom>
          <a:noFill/>
          <a:ln w="9525">
            <a:solidFill>
              <a:srgbClr val="0066FF"/>
            </a:solidFill>
            <a:round/>
            <a:headEnd/>
            <a:tailEnd/>
          </a:ln>
          <a:extLst>
            <a:ext uri="{909E8E84-426E-40DD-AFC4-6F175D3DCCD1}">
              <a14:hiddenFill xmlns:a14="http://schemas.microsoft.com/office/drawing/2010/main">
                <a:noFill/>
              </a14:hiddenFill>
            </a:ext>
          </a:extLst>
        </p:spPr>
      </p:cxnSp>
      <p:sp>
        <p:nvSpPr>
          <p:cNvPr id="29" name="左中括号 28"/>
          <p:cNvSpPr/>
          <p:nvPr/>
        </p:nvSpPr>
        <p:spPr bwMode="auto">
          <a:xfrm rot="5400000">
            <a:off x="5042694" y="1931194"/>
            <a:ext cx="201613" cy="4454525"/>
          </a:xfrm>
          <a:prstGeom prst="leftBracket">
            <a:avLst/>
          </a:prstGeom>
          <a:solidFill>
            <a:schemeClr val="accent1">
              <a:lumMod val="60000"/>
              <a:lumOff val="40000"/>
            </a:schemeClr>
          </a:solidFill>
          <a:ln w="9525" cap="flat" cmpd="sng" algn="ctr">
            <a:solidFill>
              <a:srgbClr val="0066FF"/>
            </a:solidFill>
            <a:prstDash val="solid"/>
            <a:round/>
            <a:headEnd type="none" w="med" len="med"/>
            <a:tailEnd type="none" w="med" len="med"/>
          </a:ln>
          <a:effectLst/>
        </p:spPr>
        <p:txBody>
          <a:bodyPr/>
          <a:lstStyle/>
          <a:p>
            <a:pPr eaLnBrk="1" hangingPunct="1">
              <a:defRPr/>
            </a:pPr>
            <a:endParaRPr lang="zh-CN" altLang="en-US" dirty="0">
              <a:ln>
                <a:solidFill>
                  <a:schemeClr val="bg1"/>
                </a:solidFill>
              </a:ln>
            </a:endParaRPr>
          </a:p>
        </p:txBody>
      </p:sp>
      <p:cxnSp>
        <p:nvCxnSpPr>
          <p:cNvPr id="30" name="直接连接符 29"/>
          <p:cNvCxnSpPr>
            <a:cxnSpLocks noChangeShapeType="1"/>
          </p:cNvCxnSpPr>
          <p:nvPr/>
        </p:nvCxnSpPr>
        <p:spPr bwMode="auto">
          <a:xfrm flipH="1">
            <a:off x="5508625" y="3827463"/>
            <a:ext cx="7938" cy="373062"/>
          </a:xfrm>
          <a:prstGeom prst="line">
            <a:avLst/>
          </a:prstGeom>
          <a:noFill/>
          <a:ln w="9525">
            <a:solidFill>
              <a:srgbClr val="0066FF"/>
            </a:solidFill>
            <a:round/>
            <a:headEnd/>
            <a:tailEnd/>
          </a:ln>
          <a:extLst>
            <a:ext uri="{909E8E84-426E-40DD-AFC4-6F175D3DCCD1}">
              <a14:hiddenFill xmlns:a14="http://schemas.microsoft.com/office/drawing/2010/main">
                <a:noFill/>
              </a14:hiddenFill>
            </a:ext>
          </a:extLst>
        </p:spPr>
      </p:cxnSp>
      <p:grpSp>
        <p:nvGrpSpPr>
          <p:cNvPr id="31" name="组合 30"/>
          <p:cNvGrpSpPr>
            <a:grpSpLocks/>
          </p:cNvGrpSpPr>
          <p:nvPr/>
        </p:nvGrpSpPr>
        <p:grpSpPr bwMode="auto">
          <a:xfrm>
            <a:off x="7419975" y="6159500"/>
            <a:ext cx="1676400" cy="608013"/>
            <a:chOff x="1504271" y="6186"/>
            <a:chExt cx="1843491" cy="682106"/>
          </a:xfrm>
          <a:solidFill>
            <a:schemeClr val="accent1">
              <a:lumMod val="60000"/>
              <a:lumOff val="40000"/>
            </a:schemeClr>
          </a:solidFill>
        </p:grpSpPr>
        <p:sp>
          <p:nvSpPr>
            <p:cNvPr id="32" name="圆角矩形 31"/>
            <p:cNvSpPr/>
            <p:nvPr/>
          </p:nvSpPr>
          <p:spPr>
            <a:xfrm>
              <a:off x="1504271" y="6186"/>
              <a:ext cx="1843491" cy="682106"/>
            </a:xfrm>
            <a:prstGeom prst="roundRect">
              <a:avLst>
                <a:gd name="adj" fmla="val 10000"/>
              </a:avLst>
            </a:prstGeom>
            <a:grp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 name="圆角矩形 4"/>
            <p:cNvSpPr/>
            <p:nvPr/>
          </p:nvSpPr>
          <p:spPr>
            <a:xfrm>
              <a:off x="1525220" y="27557"/>
              <a:ext cx="1801593" cy="639363"/>
            </a:xfrm>
            <a:prstGeom prst="rect">
              <a:avLst/>
            </a:prstGeom>
            <a:grpFill/>
            <a:ln>
              <a:solidFill>
                <a:srgbClr val="0066FF"/>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95250" tIns="95250" rIns="95250" bIns="95250" spcCol="1270" anchor="ctr"/>
            <a:lstStyle/>
            <a:p>
              <a:pPr algn="ctr" defTabSz="1111250">
                <a:lnSpc>
                  <a:spcPct val="90000"/>
                </a:lnSpc>
                <a:spcAft>
                  <a:spcPct val="35000"/>
                </a:spcAft>
                <a:defRPr/>
              </a:pPr>
              <a:r>
                <a:rPr lang="en-US" altLang="zh-CN" dirty="0">
                  <a:solidFill>
                    <a:schemeClr val="tx1"/>
                  </a:solidFill>
                  <a:latin typeface="华文中宋" panose="02010600040101010101" pitchFamily="2" charset="-122"/>
                  <a:ea typeface="华文中宋" panose="02010600040101010101" pitchFamily="2" charset="-122"/>
                </a:rPr>
                <a:t>2050</a:t>
              </a:r>
            </a:p>
            <a:p>
              <a:pPr algn="ctr" defTabSz="1111250">
                <a:lnSpc>
                  <a:spcPct val="90000"/>
                </a:lnSpc>
                <a:spcAft>
                  <a:spcPct val="35000"/>
                </a:spcAft>
                <a:defRPr/>
              </a:pPr>
              <a:r>
                <a:rPr lang="zh-CN" altLang="en-US" dirty="0">
                  <a:solidFill>
                    <a:schemeClr val="tx1"/>
                  </a:solidFill>
                  <a:latin typeface="华文中宋" panose="02010600040101010101" pitchFamily="2" charset="-122"/>
                  <a:ea typeface="华文中宋" panose="02010600040101010101" pitchFamily="2" charset="-122"/>
                </a:rPr>
                <a:t>现代化强国</a:t>
              </a:r>
            </a:p>
          </p:txBody>
        </p:sp>
      </p:grpSp>
      <p:sp>
        <p:nvSpPr>
          <p:cNvPr id="34" name="文本框 33"/>
          <p:cNvSpPr txBox="1">
            <a:spLocks noChangeArrowheads="1"/>
          </p:cNvSpPr>
          <p:nvPr/>
        </p:nvSpPr>
        <p:spPr bwMode="auto">
          <a:xfrm>
            <a:off x="2473325" y="5359400"/>
            <a:ext cx="800100" cy="461963"/>
          </a:xfrm>
          <a:prstGeom prst="rect">
            <a:avLst/>
          </a:prstGeom>
          <a:solidFill>
            <a:schemeClr val="accent1">
              <a:lumMod val="60000"/>
              <a:lumOff val="40000"/>
            </a:schemeClr>
          </a:solidFill>
          <a:ln>
            <a:solidFill>
              <a:srgbClr val="0066FF"/>
            </a:solidFill>
          </a:ln>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defRPr/>
            </a:pPr>
            <a:r>
              <a:rPr lang="zh-CN" altLang="en-US" sz="2400" dirty="0">
                <a:latin typeface="华文行楷" panose="02010800040101010101" pitchFamily="2" charset="-122"/>
                <a:ea typeface="华文行楷" panose="02010800040101010101" pitchFamily="2" charset="-122"/>
              </a:rPr>
              <a:t>总体</a:t>
            </a:r>
          </a:p>
        </p:txBody>
      </p:sp>
      <p:sp>
        <p:nvSpPr>
          <p:cNvPr id="35" name="文本框 34"/>
          <p:cNvSpPr txBox="1">
            <a:spLocks noChangeArrowheads="1"/>
          </p:cNvSpPr>
          <p:nvPr/>
        </p:nvSpPr>
        <p:spPr bwMode="auto">
          <a:xfrm>
            <a:off x="2454275" y="5772150"/>
            <a:ext cx="800100" cy="460375"/>
          </a:xfrm>
          <a:prstGeom prst="rect">
            <a:avLst/>
          </a:prstGeom>
          <a:solidFill>
            <a:schemeClr val="accent1">
              <a:lumMod val="60000"/>
              <a:lumOff val="40000"/>
            </a:schemeClr>
          </a:solidFill>
          <a:ln>
            <a:solidFill>
              <a:srgbClr val="0066FF"/>
            </a:solidFill>
          </a:ln>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defRPr/>
            </a:pPr>
            <a:r>
              <a:rPr lang="zh-CN" altLang="en-US" sz="2400" dirty="0">
                <a:latin typeface="华文行楷" panose="02010800040101010101" pitchFamily="2" charset="-122"/>
                <a:ea typeface="华文行楷" panose="02010800040101010101" pitchFamily="2" charset="-122"/>
              </a:rPr>
              <a:t>建设</a:t>
            </a:r>
          </a:p>
        </p:txBody>
      </p:sp>
      <p:sp>
        <p:nvSpPr>
          <p:cNvPr id="36" name="文本框 35"/>
          <p:cNvSpPr txBox="1">
            <a:spLocks noChangeArrowheads="1"/>
          </p:cNvSpPr>
          <p:nvPr/>
        </p:nvSpPr>
        <p:spPr bwMode="auto">
          <a:xfrm>
            <a:off x="2479675" y="6207125"/>
            <a:ext cx="800100" cy="461963"/>
          </a:xfrm>
          <a:prstGeom prst="rect">
            <a:avLst/>
          </a:prstGeom>
          <a:solidFill>
            <a:schemeClr val="accent1">
              <a:lumMod val="60000"/>
              <a:lumOff val="40000"/>
            </a:schemeClr>
          </a:solidFill>
          <a:ln>
            <a:solidFill>
              <a:srgbClr val="0066FF"/>
            </a:solidFill>
          </a:ln>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defRPr/>
            </a:pPr>
            <a:r>
              <a:rPr lang="zh-CN" altLang="en-US" sz="2400" dirty="0">
                <a:latin typeface="华文行楷" panose="02010800040101010101" pitchFamily="2" charset="-122"/>
                <a:ea typeface="华文行楷" panose="02010800040101010101" pitchFamily="2" charset="-122"/>
              </a:rPr>
              <a:t>建成</a:t>
            </a:r>
          </a:p>
        </p:txBody>
      </p:sp>
      <p:sp>
        <p:nvSpPr>
          <p:cNvPr id="37" name="圆角矩形 36"/>
          <p:cNvSpPr/>
          <p:nvPr/>
        </p:nvSpPr>
        <p:spPr bwMode="auto">
          <a:xfrm>
            <a:off x="6816725" y="4286250"/>
            <a:ext cx="2160588" cy="985838"/>
          </a:xfrm>
          <a:prstGeom prst="roundRect">
            <a:avLst>
              <a:gd name="adj" fmla="val 10000"/>
            </a:avLst>
          </a:prstGeom>
          <a:solidFill>
            <a:schemeClr val="accent1">
              <a:lumMod val="60000"/>
              <a:lumOff val="40000"/>
            </a:schemeClr>
          </a:solid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hangingPunct="1">
              <a:defRPr/>
            </a:pPr>
            <a:r>
              <a:rPr lang="zh-CN" altLang="en-US" dirty="0">
                <a:solidFill>
                  <a:schemeClr val="tx1"/>
                </a:solidFill>
              </a:rPr>
              <a:t>   第三步 </a:t>
            </a:r>
            <a:r>
              <a:rPr lang="en-US" altLang="zh-CN" dirty="0">
                <a:solidFill>
                  <a:schemeClr val="tx1"/>
                </a:solidFill>
              </a:rPr>
              <a:t>2050</a:t>
            </a:r>
          </a:p>
          <a:p>
            <a:pPr eaLnBrk="1" hangingPunct="1">
              <a:defRPr/>
            </a:pPr>
            <a:r>
              <a:rPr lang="zh-CN" altLang="en-US" dirty="0">
                <a:solidFill>
                  <a:schemeClr val="tx1"/>
                </a:solidFill>
              </a:rPr>
              <a:t>   第二个</a:t>
            </a:r>
            <a:r>
              <a:rPr lang="en-US" altLang="zh-CN" dirty="0">
                <a:solidFill>
                  <a:schemeClr val="tx1"/>
                </a:solidFill>
              </a:rPr>
              <a:t>100</a:t>
            </a:r>
            <a:r>
              <a:rPr lang="zh-CN" altLang="en-US" dirty="0">
                <a:solidFill>
                  <a:schemeClr val="tx1"/>
                </a:solidFill>
              </a:rPr>
              <a:t>年 </a:t>
            </a:r>
            <a:endParaRPr lang="en-US" altLang="zh-CN" dirty="0">
              <a:solidFill>
                <a:schemeClr val="tx1"/>
              </a:solidFill>
            </a:endParaRPr>
          </a:p>
          <a:p>
            <a:pPr eaLnBrk="1" hangingPunct="1">
              <a:defRPr/>
            </a:pPr>
            <a:r>
              <a:rPr lang="zh-CN" altLang="en-US" dirty="0">
                <a:solidFill>
                  <a:schemeClr val="tx1"/>
                </a:solidFill>
              </a:rPr>
              <a:t>基本实现现代化</a:t>
            </a:r>
          </a:p>
        </p:txBody>
      </p:sp>
      <p:cxnSp>
        <p:nvCxnSpPr>
          <p:cNvPr id="38" name="直接连接符 37"/>
          <p:cNvCxnSpPr>
            <a:cxnSpLocks noChangeShapeType="1"/>
          </p:cNvCxnSpPr>
          <p:nvPr/>
        </p:nvCxnSpPr>
        <p:spPr bwMode="auto">
          <a:xfrm flipV="1">
            <a:off x="5294313" y="5327650"/>
            <a:ext cx="9525" cy="153988"/>
          </a:xfrm>
          <a:prstGeom prst="line">
            <a:avLst/>
          </a:prstGeom>
          <a:noFill/>
          <a:ln w="9525">
            <a:solidFill>
              <a:srgbClr val="0066FF"/>
            </a:solidFill>
            <a:round/>
            <a:headEnd/>
            <a:tailEnd/>
          </a:ln>
          <a:extLst>
            <a:ext uri="{909E8E84-426E-40DD-AFC4-6F175D3DCCD1}">
              <a14:hiddenFill xmlns:a14="http://schemas.microsoft.com/office/drawing/2010/main">
                <a:noFill/>
              </a14:hiddenFill>
            </a:ext>
          </a:extLst>
        </p:spPr>
      </p:cxnSp>
      <p:cxnSp>
        <p:nvCxnSpPr>
          <p:cNvPr id="39" name="直接连接符 38"/>
          <p:cNvCxnSpPr>
            <a:cxnSpLocks noChangeShapeType="1"/>
          </p:cNvCxnSpPr>
          <p:nvPr/>
        </p:nvCxnSpPr>
        <p:spPr bwMode="auto">
          <a:xfrm flipV="1">
            <a:off x="6499225" y="5589588"/>
            <a:ext cx="785813" cy="301625"/>
          </a:xfrm>
          <a:prstGeom prst="line">
            <a:avLst/>
          </a:prstGeom>
          <a:noFill/>
          <a:ln w="9525">
            <a:solidFill>
              <a:srgbClr val="0066FF"/>
            </a:solidFill>
            <a:round/>
            <a:headEnd/>
            <a:tailEnd/>
          </a:ln>
          <a:extLst>
            <a:ext uri="{909E8E84-426E-40DD-AFC4-6F175D3DCCD1}">
              <a14:hiddenFill xmlns:a14="http://schemas.microsoft.com/office/drawing/2010/main">
                <a:noFill/>
              </a14:hiddenFill>
            </a:ext>
          </a:extLst>
        </p:spPr>
      </p:cxnSp>
      <p:cxnSp>
        <p:nvCxnSpPr>
          <p:cNvPr id="40" name="直接连接符 39"/>
          <p:cNvCxnSpPr>
            <a:cxnSpLocks noChangeShapeType="1"/>
          </p:cNvCxnSpPr>
          <p:nvPr/>
        </p:nvCxnSpPr>
        <p:spPr bwMode="auto">
          <a:xfrm flipH="1" flipV="1">
            <a:off x="6486525" y="6043613"/>
            <a:ext cx="788988" cy="327025"/>
          </a:xfrm>
          <a:prstGeom prst="line">
            <a:avLst/>
          </a:prstGeom>
          <a:noFill/>
          <a:ln w="9525">
            <a:solidFill>
              <a:srgbClr val="0066FF"/>
            </a:solidFill>
            <a:round/>
            <a:headEnd/>
            <a:tailEnd/>
          </a:ln>
          <a:extLst>
            <a:ext uri="{909E8E84-426E-40DD-AFC4-6F175D3DCCD1}">
              <a14:hiddenFill xmlns:a14="http://schemas.microsoft.com/office/drawing/2010/main">
                <a:noFill/>
              </a14:hiddenFill>
            </a:ext>
          </a:extLst>
        </p:spPr>
      </p:cxnSp>
      <p:grpSp>
        <p:nvGrpSpPr>
          <p:cNvPr id="41" name="组合 40"/>
          <p:cNvGrpSpPr>
            <a:grpSpLocks/>
          </p:cNvGrpSpPr>
          <p:nvPr/>
        </p:nvGrpSpPr>
        <p:grpSpPr bwMode="auto">
          <a:xfrm>
            <a:off x="4643438" y="5634038"/>
            <a:ext cx="1843087" cy="681037"/>
            <a:chOff x="1504271" y="6186"/>
            <a:chExt cx="1843491" cy="682106"/>
          </a:xfrm>
          <a:solidFill>
            <a:schemeClr val="accent1">
              <a:lumMod val="60000"/>
              <a:lumOff val="40000"/>
            </a:schemeClr>
          </a:solidFill>
        </p:grpSpPr>
        <p:sp>
          <p:nvSpPr>
            <p:cNvPr id="42" name="圆角矩形 41"/>
            <p:cNvSpPr/>
            <p:nvPr/>
          </p:nvSpPr>
          <p:spPr>
            <a:xfrm>
              <a:off x="1504271" y="6186"/>
              <a:ext cx="1843491" cy="682106"/>
            </a:xfrm>
            <a:prstGeom prst="roundRect">
              <a:avLst>
                <a:gd name="adj" fmla="val 10000"/>
              </a:avLst>
            </a:prstGeom>
            <a:grp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 name="圆角矩形 4"/>
            <p:cNvSpPr/>
            <p:nvPr/>
          </p:nvSpPr>
          <p:spPr>
            <a:xfrm>
              <a:off x="1524913" y="26855"/>
              <a:ext cx="1802208" cy="640767"/>
            </a:xfrm>
            <a:prstGeom prst="rect">
              <a:avLst/>
            </a:prstGeom>
            <a:grpFill/>
            <a:ln>
              <a:solidFill>
                <a:srgbClr val="0066FF"/>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95250" tIns="95250" rIns="95250" bIns="95250" spcCol="1270" anchor="ctr"/>
            <a:lstStyle/>
            <a:p>
              <a:pPr algn="ctr" defTabSz="1111250">
                <a:lnSpc>
                  <a:spcPct val="90000"/>
                </a:lnSpc>
                <a:spcAft>
                  <a:spcPct val="35000"/>
                </a:spcAft>
                <a:defRPr/>
              </a:pPr>
              <a:r>
                <a:rPr lang="zh-CN" altLang="en-US" sz="2500" dirty="0">
                  <a:solidFill>
                    <a:schemeClr val="tx1"/>
                  </a:solidFill>
                  <a:latin typeface="华文中宋" panose="02010600040101010101" pitchFamily="2" charset="-122"/>
                  <a:ea typeface="华文中宋" panose="02010600040101010101" pitchFamily="2" charset="-122"/>
                </a:rPr>
                <a:t>全面小康</a:t>
              </a:r>
            </a:p>
          </p:txBody>
        </p:sp>
      </p:grpSp>
      <p:grpSp>
        <p:nvGrpSpPr>
          <p:cNvPr id="44" name="组合 43"/>
          <p:cNvGrpSpPr>
            <a:grpSpLocks/>
          </p:cNvGrpSpPr>
          <p:nvPr/>
        </p:nvGrpSpPr>
        <p:grpSpPr bwMode="auto">
          <a:xfrm>
            <a:off x="7453313" y="5424488"/>
            <a:ext cx="1676400" cy="606425"/>
            <a:chOff x="1504271" y="6186"/>
            <a:chExt cx="1843491" cy="682106"/>
          </a:xfrm>
          <a:solidFill>
            <a:schemeClr val="accent1">
              <a:lumMod val="60000"/>
              <a:lumOff val="40000"/>
            </a:schemeClr>
          </a:solidFill>
        </p:grpSpPr>
        <p:sp>
          <p:nvSpPr>
            <p:cNvPr id="45" name="圆角矩形 44"/>
            <p:cNvSpPr/>
            <p:nvPr/>
          </p:nvSpPr>
          <p:spPr>
            <a:xfrm>
              <a:off x="1504271" y="6186"/>
              <a:ext cx="1843491" cy="682106"/>
            </a:xfrm>
            <a:prstGeom prst="roundRect">
              <a:avLst>
                <a:gd name="adj" fmla="val 10000"/>
              </a:avLst>
            </a:prstGeom>
            <a:grp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6" name="圆角矩形 4"/>
            <p:cNvSpPr/>
            <p:nvPr/>
          </p:nvSpPr>
          <p:spPr>
            <a:xfrm>
              <a:off x="1525220" y="27613"/>
              <a:ext cx="1801593" cy="639251"/>
            </a:xfrm>
            <a:prstGeom prst="rect">
              <a:avLst/>
            </a:prstGeom>
            <a:grpFill/>
            <a:ln>
              <a:solidFill>
                <a:srgbClr val="0066FF"/>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95250" tIns="95250" rIns="95250" bIns="95250" spcCol="1270" anchor="ctr"/>
            <a:lstStyle/>
            <a:p>
              <a:pPr algn="ctr" defTabSz="1111250">
                <a:lnSpc>
                  <a:spcPct val="90000"/>
                </a:lnSpc>
                <a:spcAft>
                  <a:spcPct val="35000"/>
                </a:spcAft>
                <a:defRPr/>
              </a:pPr>
              <a:r>
                <a:rPr lang="en-US" altLang="zh-CN" dirty="0">
                  <a:solidFill>
                    <a:schemeClr val="tx1"/>
                  </a:solidFill>
                  <a:latin typeface="华文中宋" panose="02010600040101010101" pitchFamily="2" charset="-122"/>
                  <a:ea typeface="华文中宋" panose="02010600040101010101" pitchFamily="2" charset="-122"/>
                </a:rPr>
                <a:t>2035</a:t>
              </a:r>
            </a:p>
            <a:p>
              <a:pPr algn="ctr" defTabSz="1111250">
                <a:lnSpc>
                  <a:spcPct val="90000"/>
                </a:lnSpc>
                <a:spcAft>
                  <a:spcPct val="35000"/>
                </a:spcAft>
                <a:defRPr/>
              </a:pPr>
              <a:r>
                <a:rPr lang="zh-CN" altLang="en-US" dirty="0">
                  <a:solidFill>
                    <a:schemeClr val="tx1"/>
                  </a:solidFill>
                  <a:latin typeface="华文中宋" panose="02010600040101010101" pitchFamily="2" charset="-122"/>
                  <a:ea typeface="华文中宋" panose="02010600040101010101" pitchFamily="2" charset="-122"/>
                </a:rPr>
                <a:t>基本现代化</a:t>
              </a:r>
            </a:p>
          </p:txBody>
        </p:sp>
      </p:grpSp>
      <p:sp>
        <p:nvSpPr>
          <p:cNvPr id="47" name="矩形 1"/>
          <p:cNvSpPr>
            <a:spLocks noChangeArrowheads="1"/>
          </p:cNvSpPr>
          <p:nvPr/>
        </p:nvSpPr>
        <p:spPr bwMode="auto">
          <a:xfrm>
            <a:off x="5467350" y="708025"/>
            <a:ext cx="3467100" cy="928688"/>
          </a:xfrm>
          <a:prstGeom prst="rect">
            <a:avLst/>
          </a:prstGeom>
          <a:solidFill>
            <a:schemeClr val="accent1">
              <a:lumMod val="60000"/>
              <a:lumOff val="40000"/>
            </a:schemeClr>
          </a:solidFill>
          <a:ln>
            <a:solidFill>
              <a:srgbClr val="0066FF"/>
            </a:solidFill>
          </a:ln>
        </p:spPr>
        <p:txBody>
          <a:bodyPr wrap="none">
            <a:spAutoFit/>
          </a:bodyPr>
          <a:lstStyle/>
          <a:p>
            <a:pPr>
              <a:lnSpc>
                <a:spcPct val="200000"/>
              </a:lnSpc>
              <a:buClr>
                <a:schemeClr val="hlink"/>
              </a:buClr>
              <a:buSzPct val="70000"/>
              <a:buFont typeface="Arial" pitchFamily="34" charset="0"/>
              <a:buNone/>
              <a:defRPr/>
            </a:pPr>
            <a:r>
              <a:rPr lang="zh-CN" altLang="en-US" sz="3200" dirty="0">
                <a:latin typeface="华文中宋" pitchFamily="2" charset="-122"/>
                <a:ea typeface="华文中宋" pitchFamily="2" charset="-122"/>
              </a:rPr>
              <a:t>为中华民族谋复兴</a:t>
            </a:r>
            <a:endParaRPr lang="en-US" altLang="zh-CN" sz="3200" dirty="0">
              <a:latin typeface="华文中宋" pitchFamily="2" charset="-122"/>
              <a:ea typeface="华文中宋" pitchFamily="2" charset="-122"/>
            </a:endParaRPr>
          </a:p>
        </p:txBody>
      </p:sp>
      <p:sp>
        <p:nvSpPr>
          <p:cNvPr id="48" name="矩形 47"/>
          <p:cNvSpPr/>
          <p:nvPr/>
        </p:nvSpPr>
        <p:spPr>
          <a:xfrm>
            <a:off x="1304925" y="0"/>
            <a:ext cx="1800225" cy="646113"/>
          </a:xfrm>
          <a:prstGeom prst="rect">
            <a:avLst/>
          </a:prstGeom>
          <a:solidFill>
            <a:schemeClr val="accent1">
              <a:lumMod val="60000"/>
              <a:lumOff val="40000"/>
            </a:schemeClr>
          </a:solidFill>
          <a:ln>
            <a:solidFill>
              <a:srgbClr val="0066FF"/>
            </a:solidFill>
          </a:ln>
        </p:spPr>
        <p:style>
          <a:lnRef idx="1">
            <a:schemeClr val="dk1"/>
          </a:lnRef>
          <a:fillRef idx="2">
            <a:schemeClr val="dk1"/>
          </a:fillRef>
          <a:effectRef idx="1">
            <a:schemeClr val="dk1"/>
          </a:effectRef>
          <a:fontRef idx="minor">
            <a:schemeClr val="dk1"/>
          </a:fontRef>
        </p:style>
        <p:txBody>
          <a:bodyPr>
            <a:spAutoFit/>
          </a:bodyPr>
          <a:lstStyle/>
          <a:p>
            <a:pPr algn="ctr">
              <a:defRPr/>
            </a:pPr>
            <a:r>
              <a:rPr lang="zh-CN" altLang="en-US" sz="3600" b="0" dirty="0">
                <a:ln w="0"/>
                <a:solidFill>
                  <a:srgbClr val="FF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现代化</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circle(in)">
                                      <p:cBhvr>
                                        <p:cTn id="12" dur="2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ircle(in)">
                                      <p:cBhvr>
                                        <p:cTn id="22" dur="20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6" presetClass="entr" presetSubtype="16"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circle(in)">
                                      <p:cBhvr>
                                        <p:cTn id="27" dur="2000"/>
                                        <p:tgtEl>
                                          <p:spTgt spid="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circle(in)">
                                      <p:cBhvr>
                                        <p:cTn id="32" dur="2000"/>
                                        <p:tgtEl>
                                          <p:spTgt spid="2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6" presetClass="entr" presetSubtype="16"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ircle(in)">
                                      <p:cBhvr>
                                        <p:cTn id="37" dur="20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6" presetClass="entr" presetSubtype="16"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circle(in)">
                                      <p:cBhvr>
                                        <p:cTn id="42" dur="2000"/>
                                        <p:tgtEl>
                                          <p:spTgt spid="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6" presetClass="entr" presetSubtype="16"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circle(in)">
                                      <p:cBhvr>
                                        <p:cTn id="47" dur="20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6" presetClass="entr" presetSubtype="16"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circle(in)">
                                      <p:cBhvr>
                                        <p:cTn id="52" dur="2000"/>
                                        <p:tgtEl>
                                          <p:spTgt spid="3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circle(in)">
                                      <p:cBhvr>
                                        <p:cTn id="57" dur="2000"/>
                                        <p:tgtEl>
                                          <p:spTgt spid="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circle(in)">
                                      <p:cBhvr>
                                        <p:cTn id="62" dur="2000"/>
                                        <p:tgtEl>
                                          <p:spTgt spid="2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circle(in)">
                                      <p:cBhvr>
                                        <p:cTn id="67" dur="2000"/>
                                        <p:tgtEl>
                                          <p:spTgt spid="3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6" presetClass="entr" presetSubtype="16" fill="hold"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circle(in)">
                                      <p:cBhvr>
                                        <p:cTn id="72" dur="2000"/>
                                        <p:tgtEl>
                                          <p:spTgt spid="3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6" presetClass="entr" presetSubtype="16"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circle(in)">
                                      <p:cBhvr>
                                        <p:cTn id="77" dur="2000"/>
                                        <p:tgtEl>
                                          <p:spTgt spid="3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4" presetClass="entr" presetSubtype="10" fill="hold"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randombar(horizontal)">
                                      <p:cBhvr>
                                        <p:cTn id="82" dur="500"/>
                                        <p:tgtEl>
                                          <p:spTgt spid="3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randombar(horizontal)">
                                      <p:cBhvr>
                                        <p:cTn id="87" dur="500"/>
                                        <p:tgtEl>
                                          <p:spTgt spid="3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randombar(horizontal)">
                                      <p:cBhvr>
                                        <p:cTn id="92" dur="500"/>
                                        <p:tgtEl>
                                          <p:spTgt spid="3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randombar(horizontal)">
                                      <p:cBhvr>
                                        <p:cTn id="97" dur="500"/>
                                        <p:tgtEl>
                                          <p:spTgt spid="3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6" presetClass="entr" presetSubtype="16" fill="hold"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circle(in)">
                                      <p:cBhvr>
                                        <p:cTn id="102" dur="2000"/>
                                        <p:tgtEl>
                                          <p:spTgt spid="40"/>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6" presetClass="entr" presetSubtype="16" fill="hold" nodeType="click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circle(in)">
                                      <p:cBhvr>
                                        <p:cTn id="107" dur="2000"/>
                                        <p:tgtEl>
                                          <p:spTgt spid="4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6" presetClass="entr" presetSubtype="16" fill="hold" nodeType="click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circle(in)">
                                      <p:cBhvr>
                                        <p:cTn id="112" dur="2000"/>
                                        <p:tgtEl>
                                          <p:spTgt spid="4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6" presetClass="entr" presetSubtype="16" fill="hold" grpId="0" nodeType="click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circle(in)">
                                      <p:cBhvr>
                                        <p:cTn id="117"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9" grpId="0" animBg="1"/>
      <p:bldP spid="34" grpId="0" animBg="1"/>
      <p:bldP spid="35" grpId="0" animBg="1"/>
      <p:bldP spid="36" grpId="0" animBg="1"/>
      <p:bldP spid="37" grpId="0"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a:grpSpLocks/>
          </p:cNvGrpSpPr>
          <p:nvPr/>
        </p:nvGrpSpPr>
        <p:grpSpPr bwMode="auto">
          <a:xfrm>
            <a:off x="515936" y="2267744"/>
            <a:ext cx="8207375" cy="681037"/>
            <a:chOff x="1474588" y="9029"/>
            <a:chExt cx="1937189" cy="682106"/>
          </a:xfrm>
          <a:solidFill>
            <a:schemeClr val="accent1">
              <a:lumMod val="60000"/>
              <a:lumOff val="40000"/>
            </a:schemeClr>
          </a:solidFill>
        </p:grpSpPr>
        <p:sp>
          <p:nvSpPr>
            <p:cNvPr id="3" name="圆角矩形 2"/>
            <p:cNvSpPr/>
            <p:nvPr/>
          </p:nvSpPr>
          <p:spPr>
            <a:xfrm>
              <a:off x="1521051" y="9029"/>
              <a:ext cx="1844264" cy="682106"/>
            </a:xfrm>
            <a:prstGeom prst="roundRect">
              <a:avLst>
                <a:gd name="adj" fmla="val 10000"/>
              </a:avLst>
            </a:prstGeom>
            <a:grp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 name="圆角矩形 4"/>
            <p:cNvSpPr/>
            <p:nvPr/>
          </p:nvSpPr>
          <p:spPr>
            <a:xfrm>
              <a:off x="1474588" y="37649"/>
              <a:ext cx="1937189" cy="640766"/>
            </a:xfrm>
            <a:prstGeom prst="rect">
              <a:avLst/>
            </a:prstGeom>
            <a:grpFill/>
            <a:ln>
              <a:solidFill>
                <a:srgbClr val="0066FF"/>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95250" tIns="95250" rIns="95250" bIns="95250" spcCol="1270" anchor="ctr"/>
            <a:lstStyle/>
            <a:p>
              <a:pPr algn="ctr" defTabSz="1111250">
                <a:lnSpc>
                  <a:spcPct val="90000"/>
                </a:lnSpc>
                <a:spcAft>
                  <a:spcPct val="35000"/>
                </a:spcAft>
                <a:defRPr/>
              </a:pPr>
              <a:r>
                <a:rPr lang="zh-CN" altLang="en-US" sz="2500" dirty="0">
                  <a:solidFill>
                    <a:schemeClr val="tx1"/>
                  </a:solidFill>
                  <a:latin typeface="华文中宋" panose="02010600040101010101" pitchFamily="2" charset="-122"/>
                  <a:ea typeface="华文中宋" panose="02010600040101010101" pitchFamily="2" charset="-122"/>
                </a:rPr>
                <a:t>中期目标和计划：</a:t>
              </a:r>
              <a:r>
                <a:rPr lang="en-US" altLang="zh-CN" sz="2500" dirty="0">
                  <a:solidFill>
                    <a:schemeClr val="tx1"/>
                  </a:solidFill>
                  <a:latin typeface="华文中宋" panose="02010600040101010101" pitchFamily="2" charset="-122"/>
                  <a:ea typeface="华文中宋" panose="02010600040101010101" pitchFamily="2" charset="-122"/>
                </a:rPr>
                <a:t>1980   2000   2020  2035   2050</a:t>
              </a:r>
              <a:endParaRPr lang="zh-CN" altLang="en-US" sz="2500" dirty="0">
                <a:solidFill>
                  <a:schemeClr val="tx1"/>
                </a:solidFill>
                <a:latin typeface="华文中宋" panose="02010600040101010101" pitchFamily="2" charset="-122"/>
                <a:ea typeface="华文中宋" panose="02010600040101010101" pitchFamily="2" charset="-122"/>
              </a:endParaRPr>
            </a:p>
          </p:txBody>
        </p:sp>
      </p:grpSp>
      <p:grpSp>
        <p:nvGrpSpPr>
          <p:cNvPr id="5" name="组合 9"/>
          <p:cNvGrpSpPr>
            <a:grpSpLocks/>
          </p:cNvGrpSpPr>
          <p:nvPr/>
        </p:nvGrpSpPr>
        <p:grpSpPr bwMode="auto">
          <a:xfrm>
            <a:off x="2123728" y="3573016"/>
            <a:ext cx="6191250" cy="681037"/>
            <a:chOff x="1609603" y="50368"/>
            <a:chExt cx="1865770" cy="682678"/>
          </a:xfrm>
          <a:solidFill>
            <a:schemeClr val="accent1">
              <a:lumMod val="60000"/>
              <a:lumOff val="40000"/>
            </a:schemeClr>
          </a:solidFill>
        </p:grpSpPr>
        <p:sp>
          <p:nvSpPr>
            <p:cNvPr id="6" name="圆角矩形 5"/>
            <p:cNvSpPr/>
            <p:nvPr/>
          </p:nvSpPr>
          <p:spPr>
            <a:xfrm>
              <a:off x="1630653" y="50368"/>
              <a:ext cx="1843763" cy="682678"/>
            </a:xfrm>
            <a:prstGeom prst="roundRect">
              <a:avLst>
                <a:gd name="adj" fmla="val 10000"/>
              </a:avLst>
            </a:prstGeom>
            <a:grp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圆角矩形 4"/>
            <p:cNvSpPr/>
            <p:nvPr/>
          </p:nvSpPr>
          <p:spPr>
            <a:xfrm>
              <a:off x="1609603" y="50368"/>
              <a:ext cx="1865770" cy="682678"/>
            </a:xfrm>
            <a:prstGeom prst="rect">
              <a:avLst/>
            </a:prstGeom>
            <a:grpFill/>
            <a:ln>
              <a:solidFill>
                <a:srgbClr val="0066FF"/>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95250" tIns="95250" rIns="95250" bIns="95250" spcCol="1270" anchor="ctr"/>
            <a:lstStyle/>
            <a:p>
              <a:pPr algn="ctr" defTabSz="1111250">
                <a:lnSpc>
                  <a:spcPct val="90000"/>
                </a:lnSpc>
                <a:spcAft>
                  <a:spcPct val="35000"/>
                </a:spcAft>
                <a:defRPr/>
              </a:pPr>
              <a:r>
                <a:rPr lang="zh-CN" altLang="en-US" sz="2500" dirty="0">
                  <a:solidFill>
                    <a:schemeClr val="tx1"/>
                  </a:solidFill>
                  <a:latin typeface="华文中宋" panose="02010600040101010101" pitchFamily="2" charset="-122"/>
                  <a:ea typeface="华文中宋" panose="02010600040101010101" pitchFamily="2" charset="-122"/>
                </a:rPr>
                <a:t>中短期目标和计划：五年规划（</a:t>
              </a:r>
              <a:r>
                <a:rPr lang="en-US" altLang="zh-CN" sz="2500" dirty="0">
                  <a:solidFill>
                    <a:schemeClr val="tx1"/>
                  </a:solidFill>
                  <a:latin typeface="华文中宋" panose="02010600040101010101" pitchFamily="2" charset="-122"/>
                  <a:ea typeface="华文中宋" panose="02010600040101010101" pitchFamily="2" charset="-122"/>
                </a:rPr>
                <a:t>13</a:t>
              </a:r>
              <a:r>
                <a:rPr lang="zh-CN" altLang="en-US" sz="2500" dirty="0">
                  <a:solidFill>
                    <a:schemeClr val="tx1"/>
                  </a:solidFill>
                  <a:latin typeface="华文中宋" panose="02010600040101010101" pitchFamily="2" charset="-122"/>
                  <a:ea typeface="华文中宋" panose="02010600040101010101" pitchFamily="2" charset="-122"/>
                </a:rPr>
                <a:t>个）</a:t>
              </a:r>
            </a:p>
          </p:txBody>
        </p:sp>
      </p:grpSp>
      <p:grpSp>
        <p:nvGrpSpPr>
          <p:cNvPr id="8" name="组合 12"/>
          <p:cNvGrpSpPr>
            <a:grpSpLocks/>
          </p:cNvGrpSpPr>
          <p:nvPr/>
        </p:nvGrpSpPr>
        <p:grpSpPr bwMode="auto">
          <a:xfrm>
            <a:off x="4220469" y="5005388"/>
            <a:ext cx="4494212" cy="681038"/>
            <a:chOff x="1631377" y="49847"/>
            <a:chExt cx="2283001" cy="682628"/>
          </a:xfrm>
          <a:solidFill>
            <a:schemeClr val="accent1">
              <a:lumMod val="60000"/>
              <a:lumOff val="40000"/>
            </a:schemeClr>
          </a:solidFill>
        </p:grpSpPr>
        <p:sp>
          <p:nvSpPr>
            <p:cNvPr id="9" name="圆角矩形 8"/>
            <p:cNvSpPr/>
            <p:nvPr/>
          </p:nvSpPr>
          <p:spPr>
            <a:xfrm>
              <a:off x="1631377" y="49847"/>
              <a:ext cx="2283001" cy="682628"/>
            </a:xfrm>
            <a:prstGeom prst="roundRect">
              <a:avLst>
                <a:gd name="adj" fmla="val 10000"/>
              </a:avLst>
            </a:prstGeom>
            <a:grpFill/>
            <a:ln>
              <a:solidFill>
                <a:srgbClr val="0066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圆角矩形 4"/>
            <p:cNvSpPr/>
            <p:nvPr/>
          </p:nvSpPr>
          <p:spPr>
            <a:xfrm>
              <a:off x="1743470" y="49847"/>
              <a:ext cx="2058007" cy="641257"/>
            </a:xfrm>
            <a:prstGeom prst="rect">
              <a:avLst/>
            </a:prstGeom>
            <a:grpFill/>
            <a:ln>
              <a:solidFill>
                <a:srgbClr val="0066FF"/>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95250" tIns="95250" rIns="95250" bIns="95250" spcCol="1270" anchor="ctr"/>
            <a:lstStyle/>
            <a:p>
              <a:pPr algn="ctr" defTabSz="1111250">
                <a:lnSpc>
                  <a:spcPct val="90000"/>
                </a:lnSpc>
                <a:spcAft>
                  <a:spcPct val="35000"/>
                </a:spcAft>
                <a:defRPr/>
              </a:pPr>
              <a:r>
                <a:rPr lang="zh-CN" altLang="en-US" sz="2500" dirty="0">
                  <a:solidFill>
                    <a:schemeClr val="tx1"/>
                  </a:solidFill>
                  <a:latin typeface="华文中宋" panose="02010600040101010101" pitchFamily="2" charset="-122"/>
                  <a:ea typeface="华文中宋" panose="02010600040101010101" pitchFamily="2" charset="-122"/>
                </a:rPr>
                <a:t>短期目标和计划：年度计划</a:t>
              </a:r>
            </a:p>
          </p:txBody>
        </p:sp>
      </p:grpSp>
      <p:sp>
        <p:nvSpPr>
          <p:cNvPr id="11" name="矩形 10"/>
          <p:cNvSpPr/>
          <p:nvPr/>
        </p:nvSpPr>
        <p:spPr>
          <a:xfrm>
            <a:off x="468313" y="1266825"/>
            <a:ext cx="2698750" cy="481013"/>
          </a:xfrm>
          <a:prstGeom prst="rect">
            <a:avLst/>
          </a:prstGeom>
          <a:solidFill>
            <a:schemeClr val="accent1">
              <a:lumMod val="60000"/>
              <a:lumOff val="40000"/>
            </a:schemeClr>
          </a:solidFill>
          <a:ln>
            <a:solidFill>
              <a:srgbClr val="0066FF"/>
            </a:solidFill>
          </a:ln>
        </p:spPr>
        <p:style>
          <a:lnRef idx="1">
            <a:schemeClr val="accent4"/>
          </a:lnRef>
          <a:fillRef idx="2">
            <a:schemeClr val="accent4"/>
          </a:fillRef>
          <a:effectRef idx="1">
            <a:schemeClr val="accent4"/>
          </a:effectRef>
          <a:fontRef idx="minor">
            <a:schemeClr val="dk1"/>
          </a:fontRef>
        </p:style>
        <p:txBody>
          <a:bodyPr wrap="none">
            <a:spAutoFit/>
          </a:bodyPr>
          <a:lstStyle/>
          <a:p>
            <a:pPr algn="ctr" defTabSz="1111250">
              <a:lnSpc>
                <a:spcPct val="90000"/>
              </a:lnSpc>
              <a:spcAft>
                <a:spcPct val="35000"/>
              </a:spcAft>
              <a:defRPr/>
            </a:pPr>
            <a:r>
              <a:rPr lang="zh-CN" altLang="en-US" sz="2800" dirty="0">
                <a:solidFill>
                  <a:schemeClr val="tx1"/>
                </a:solidFill>
                <a:latin typeface="华文中宋" panose="02010600040101010101" pitchFamily="2" charset="-122"/>
                <a:ea typeface="华文中宋" panose="02010600040101010101" pitchFamily="2" charset="-122"/>
              </a:rPr>
              <a:t>总目标：现代化</a:t>
            </a:r>
          </a:p>
        </p:txBody>
      </p:sp>
      <p:sp>
        <p:nvSpPr>
          <p:cNvPr id="12" name="矩形 11"/>
          <p:cNvSpPr/>
          <p:nvPr/>
        </p:nvSpPr>
        <p:spPr>
          <a:xfrm>
            <a:off x="6513513" y="312738"/>
            <a:ext cx="1979612" cy="1557337"/>
          </a:xfrm>
          <a:prstGeom prst="rect">
            <a:avLst/>
          </a:prstGeom>
          <a:solidFill>
            <a:schemeClr val="accent1">
              <a:lumMod val="60000"/>
              <a:lumOff val="40000"/>
            </a:schemeClr>
          </a:solidFill>
          <a:ln>
            <a:solidFill>
              <a:srgbClr val="0066FF"/>
            </a:solidFill>
          </a:ln>
        </p:spPr>
        <p:style>
          <a:lnRef idx="1">
            <a:schemeClr val="accent4"/>
          </a:lnRef>
          <a:fillRef idx="2">
            <a:schemeClr val="accent4"/>
          </a:fillRef>
          <a:effectRef idx="1">
            <a:schemeClr val="accent4"/>
          </a:effectRef>
          <a:fontRef idx="minor">
            <a:schemeClr val="dk1"/>
          </a:fontRef>
        </p:style>
        <p:txBody>
          <a:bodyPr wrap="none">
            <a:spAutoFit/>
          </a:bodyPr>
          <a:lstStyle/>
          <a:p>
            <a:pPr algn="ctr" defTabSz="1111250">
              <a:lnSpc>
                <a:spcPct val="90000"/>
              </a:lnSpc>
              <a:spcAft>
                <a:spcPct val="35000"/>
              </a:spcAft>
              <a:defRPr/>
            </a:pPr>
            <a:r>
              <a:rPr lang="zh-CN" altLang="en-US" sz="2800" dirty="0">
                <a:solidFill>
                  <a:srgbClr val="FF0000"/>
                </a:solidFill>
                <a:latin typeface="华文中宋" panose="02010600040101010101" pitchFamily="2" charset="-122"/>
                <a:ea typeface="华文中宋" panose="02010600040101010101" pitchFamily="2" charset="-122"/>
              </a:rPr>
              <a:t>目标一致性</a:t>
            </a:r>
            <a:endParaRPr lang="en-US" altLang="zh-CN" sz="2800" dirty="0">
              <a:solidFill>
                <a:srgbClr val="FF0000"/>
              </a:solidFill>
              <a:latin typeface="华文中宋" panose="02010600040101010101" pitchFamily="2" charset="-122"/>
              <a:ea typeface="华文中宋" panose="02010600040101010101" pitchFamily="2" charset="-122"/>
            </a:endParaRPr>
          </a:p>
          <a:p>
            <a:pPr algn="ctr" defTabSz="1111250">
              <a:lnSpc>
                <a:spcPct val="90000"/>
              </a:lnSpc>
              <a:spcAft>
                <a:spcPct val="35000"/>
              </a:spcAft>
              <a:defRPr/>
            </a:pPr>
            <a:r>
              <a:rPr lang="zh-CN" altLang="en-US" sz="2800" dirty="0">
                <a:solidFill>
                  <a:srgbClr val="FF0000"/>
                </a:solidFill>
                <a:latin typeface="华文中宋" panose="02010600040101010101" pitchFamily="2" charset="-122"/>
                <a:ea typeface="华文中宋" panose="02010600040101010101" pitchFamily="2" charset="-122"/>
              </a:rPr>
              <a:t>战略规划性</a:t>
            </a:r>
            <a:endParaRPr lang="en-US" altLang="zh-CN" sz="2800" dirty="0">
              <a:solidFill>
                <a:srgbClr val="FF0000"/>
              </a:solidFill>
              <a:latin typeface="华文中宋" panose="02010600040101010101" pitchFamily="2" charset="-122"/>
              <a:ea typeface="华文中宋" panose="02010600040101010101" pitchFamily="2" charset="-122"/>
            </a:endParaRPr>
          </a:p>
          <a:p>
            <a:pPr algn="ctr" defTabSz="1111250">
              <a:lnSpc>
                <a:spcPct val="90000"/>
              </a:lnSpc>
              <a:spcAft>
                <a:spcPct val="35000"/>
              </a:spcAft>
              <a:defRPr/>
            </a:pPr>
            <a:r>
              <a:rPr lang="zh-CN" altLang="en-US" sz="2800" dirty="0">
                <a:solidFill>
                  <a:srgbClr val="FF0000"/>
                </a:solidFill>
                <a:latin typeface="华文中宋" panose="02010600040101010101" pitchFamily="2" charset="-122"/>
                <a:ea typeface="华文中宋" panose="02010600040101010101" pitchFamily="2" charset="-122"/>
              </a:rPr>
              <a:t>步骤连续性</a:t>
            </a:r>
            <a:endParaRPr lang="en-US" altLang="zh-CN" sz="2800" dirty="0">
              <a:solidFill>
                <a:srgbClr val="FF0000"/>
              </a:solidFill>
              <a:latin typeface="华文中宋" panose="02010600040101010101" pitchFamily="2" charset="-122"/>
              <a:ea typeface="华文中宋" panose="02010600040101010101" pitchFamily="2" charset="-122"/>
            </a:endParaRPr>
          </a:p>
        </p:txBody>
      </p:sp>
      <p:pic>
        <p:nvPicPr>
          <p:cNvPr id="14" name="图片 1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1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2"/>
          <p:cNvSpPr>
            <a:spLocks noChangeArrowheads="1"/>
          </p:cNvSpPr>
          <p:nvPr/>
        </p:nvSpPr>
        <p:spPr bwMode="auto">
          <a:xfrm>
            <a:off x="746125" y="2581275"/>
            <a:ext cx="1838325" cy="1385888"/>
          </a:xfrm>
          <a:prstGeom prst="rect">
            <a:avLst/>
          </a:prstGeom>
          <a:solidFill>
            <a:schemeClr val="accent1">
              <a:lumMod val="60000"/>
              <a:lumOff val="40000"/>
            </a:schemeClr>
          </a:solidFill>
          <a:ln>
            <a:noFill/>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lnSpc>
                <a:spcPct val="150000"/>
              </a:lnSpc>
              <a:buClr>
                <a:schemeClr val="hlink"/>
              </a:buClr>
              <a:buSzPct val="70000"/>
              <a:buFont typeface="Arial" panose="020B0604020202020204" pitchFamily="34" charset="0"/>
              <a:buNone/>
              <a:defRPr/>
            </a:pPr>
            <a:r>
              <a:rPr lang="zh-CN" altLang="en-US" sz="2800">
                <a:solidFill>
                  <a:srgbClr val="FF0000"/>
                </a:solidFill>
                <a:latin typeface="华文中宋" panose="02010600040101010101" pitchFamily="2" charset="-122"/>
                <a:ea typeface="华文中宋" panose="02010600040101010101" pitchFamily="2" charset="-122"/>
              </a:rPr>
              <a:t> 社会主义</a:t>
            </a:r>
            <a:endParaRPr lang="en-US" altLang="zh-CN" sz="2800">
              <a:solidFill>
                <a:srgbClr val="FF0000"/>
              </a:solidFill>
              <a:latin typeface="华文中宋" panose="02010600040101010101" pitchFamily="2" charset="-122"/>
              <a:ea typeface="华文中宋" panose="02010600040101010101" pitchFamily="2" charset="-122"/>
            </a:endParaRPr>
          </a:p>
          <a:p>
            <a:pPr algn="ctr">
              <a:lnSpc>
                <a:spcPct val="150000"/>
              </a:lnSpc>
              <a:buClr>
                <a:schemeClr val="hlink"/>
              </a:buClr>
              <a:buSzPct val="70000"/>
              <a:buFont typeface="Arial" panose="020B0604020202020204" pitchFamily="34" charset="0"/>
              <a:buNone/>
              <a:defRPr/>
            </a:pPr>
            <a:r>
              <a:rPr lang="zh-CN" altLang="en-US" sz="2800">
                <a:solidFill>
                  <a:srgbClr val="007635"/>
                </a:solidFill>
                <a:latin typeface="华文中宋" panose="02010600040101010101" pitchFamily="2" charset="-122"/>
                <a:ea typeface="华文中宋" panose="02010600040101010101" pitchFamily="2" charset="-122"/>
              </a:rPr>
              <a:t>  现代化</a:t>
            </a:r>
            <a:endParaRPr lang="en-US" altLang="zh-CN" sz="2800">
              <a:solidFill>
                <a:srgbClr val="007635"/>
              </a:solidFill>
              <a:latin typeface="华文中宋" panose="02010600040101010101" pitchFamily="2" charset="-122"/>
              <a:ea typeface="华文中宋" panose="02010600040101010101" pitchFamily="2" charset="-122"/>
            </a:endParaRPr>
          </a:p>
        </p:txBody>
      </p:sp>
      <p:pic>
        <p:nvPicPr>
          <p:cNvPr id="7" name="图片 4"/>
          <p:cNvPicPr>
            <a:picLocks noChangeAspect="1"/>
          </p:cNvPicPr>
          <p:nvPr/>
        </p:nvPicPr>
        <p:blipFill>
          <a:blip r:embed="rId4" cstate="print">
            <a:duotone>
              <a:schemeClr val="accent5">
                <a:shade val="45000"/>
                <a:satMod val="135000"/>
              </a:schemeClr>
              <a:prstClr val="white"/>
            </a:duotone>
          </a:blip>
          <a:srcRect/>
          <a:stretch>
            <a:fillRect/>
          </a:stretch>
        </p:blipFill>
        <p:spPr bwMode="auto">
          <a:xfrm>
            <a:off x="3995936" y="2348880"/>
            <a:ext cx="2952328" cy="2813040"/>
          </a:xfrm>
          <a:prstGeom prst="rect">
            <a:avLst/>
          </a:prstGeom>
          <a:solidFill>
            <a:schemeClr val="accent1">
              <a:lumMod val="60000"/>
              <a:lumOff val="40000"/>
            </a:schemeClr>
          </a:solidFill>
          <a:ln w="9525">
            <a:solidFill>
              <a:schemeClr val="accent6">
                <a:lumMod val="40000"/>
                <a:lumOff val="60000"/>
              </a:schemeClr>
            </a:solidFill>
            <a:miter lim="800000"/>
            <a:headEnd/>
            <a:tailEnd/>
          </a:ln>
          <a:effectLst>
            <a:glow rad="101600">
              <a:schemeClr val="accent2">
                <a:satMod val="175000"/>
                <a:alpha val="40000"/>
              </a:schemeClr>
            </a:glow>
          </a:effectLst>
        </p:spPr>
      </p:pic>
      <p:sp>
        <p:nvSpPr>
          <p:cNvPr id="8" name="矩形 7"/>
          <p:cNvSpPr/>
          <p:nvPr/>
        </p:nvSpPr>
        <p:spPr>
          <a:xfrm>
            <a:off x="2987675" y="917575"/>
            <a:ext cx="4321175" cy="646113"/>
          </a:xfrm>
          <a:prstGeom prst="rect">
            <a:avLst/>
          </a:prstGeom>
          <a:solidFill>
            <a:schemeClr val="accent1">
              <a:lumMod val="60000"/>
              <a:lumOff val="40000"/>
            </a:schemeClr>
          </a:solidFill>
          <a:ln>
            <a:solidFill>
              <a:schemeClr val="accent6">
                <a:lumMod val="40000"/>
                <a:lumOff val="60000"/>
              </a:schemeClr>
            </a:solidFill>
          </a:ln>
        </p:spPr>
        <p:style>
          <a:lnRef idx="1">
            <a:schemeClr val="accent4"/>
          </a:lnRef>
          <a:fillRef idx="2">
            <a:schemeClr val="accent4"/>
          </a:fillRef>
          <a:effectRef idx="1">
            <a:schemeClr val="accent4"/>
          </a:effectRef>
          <a:fontRef idx="minor">
            <a:schemeClr val="dk1"/>
          </a:fontRef>
        </p:style>
        <p:txBody>
          <a:bodyPr>
            <a:spAutoFit/>
          </a:bodyPr>
          <a:lstStyle/>
          <a:p>
            <a:pPr>
              <a:buClr>
                <a:schemeClr val="hlink"/>
              </a:buClr>
              <a:buSzPct val="70000"/>
              <a:buFont typeface="Arial" pitchFamily="34" charset="0"/>
              <a:buNone/>
              <a:defRPr/>
            </a:pPr>
            <a:r>
              <a:rPr lang="zh-CN" altLang="en-US" sz="3600" b="0" kern="0" dirty="0">
                <a:solidFill>
                  <a:schemeClr val="tx1"/>
                </a:solidFill>
                <a:latin typeface="方正粗黑宋简体" panose="02000000000000000000" pitchFamily="2" charset="-122"/>
                <a:ea typeface="方正粗黑宋简体" panose="02000000000000000000" pitchFamily="2" charset="-122"/>
              </a:rPr>
              <a:t>为中国人民谋幸福</a:t>
            </a:r>
            <a:endParaRPr lang="en-US" altLang="zh-CN" sz="3600" b="0" kern="0" dirty="0">
              <a:solidFill>
                <a:schemeClr val="tx1"/>
              </a:solidFill>
              <a:latin typeface="方正粗黑宋简体" panose="02000000000000000000" pitchFamily="2" charset="-122"/>
              <a:ea typeface="方正粗黑宋简体" panose="02000000000000000000" pitchFamily="2" charset="-122"/>
            </a:endParaRPr>
          </a:p>
        </p:txBody>
      </p:sp>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descr="pku.png"/>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75" y="0"/>
            <a:ext cx="483419" cy="48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矩形 2"/>
          <p:cNvSpPr>
            <a:spLocks noChangeArrowheads="1"/>
          </p:cNvSpPr>
          <p:nvPr/>
        </p:nvSpPr>
        <p:spPr bwMode="auto">
          <a:xfrm>
            <a:off x="6588125" y="533400"/>
            <a:ext cx="2376488"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buClr>
                <a:schemeClr val="hlink"/>
              </a:buClr>
              <a:buSzPct val="70000"/>
              <a:buFont typeface="Arial" panose="020B0604020202020204" pitchFamily="34" charset="0"/>
              <a:buNone/>
            </a:pPr>
            <a:r>
              <a:rPr lang="zh-CN" altLang="en-US" sz="3200">
                <a:solidFill>
                  <a:srgbClr val="FF0000"/>
                </a:solidFill>
                <a:latin typeface="华文中宋" panose="02010600040101010101" pitchFamily="2" charset="-122"/>
                <a:ea typeface="华文中宋" panose="02010600040101010101" pitchFamily="2" charset="-122"/>
              </a:rPr>
              <a:t> 社会主义</a:t>
            </a:r>
            <a:endParaRPr lang="en-US" altLang="zh-CN" sz="3200">
              <a:solidFill>
                <a:srgbClr val="FF0000"/>
              </a:solidFill>
              <a:latin typeface="华文中宋" panose="02010600040101010101" pitchFamily="2" charset="-122"/>
              <a:ea typeface="华文中宋" panose="02010600040101010101" pitchFamily="2" charset="-122"/>
            </a:endParaRPr>
          </a:p>
          <a:p>
            <a:pPr>
              <a:lnSpc>
                <a:spcPct val="200000"/>
              </a:lnSpc>
              <a:buClr>
                <a:schemeClr val="hlink"/>
              </a:buClr>
              <a:buSzPct val="70000"/>
              <a:buFont typeface="Arial" panose="020B0604020202020204" pitchFamily="34" charset="0"/>
              <a:buNone/>
            </a:pPr>
            <a:r>
              <a:rPr lang="zh-CN" altLang="en-US" sz="3200">
                <a:latin typeface="华文中宋" panose="02010600040101010101" pitchFamily="2" charset="-122"/>
                <a:ea typeface="华文中宋" panose="02010600040101010101" pitchFamily="2" charset="-122"/>
              </a:rPr>
              <a:t>  现代化</a:t>
            </a:r>
            <a:endParaRPr lang="en-US" altLang="zh-CN" sz="3200">
              <a:latin typeface="华文中宋" panose="02010600040101010101" pitchFamily="2" charset="-122"/>
              <a:ea typeface="华文中宋" panose="02010600040101010101" pitchFamily="2" charset="-122"/>
            </a:endParaRPr>
          </a:p>
        </p:txBody>
      </p:sp>
      <p:pic>
        <p:nvPicPr>
          <p:cNvPr id="6" name="图片 5"/>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431210">
            <a:off x="6577594" y="2818071"/>
            <a:ext cx="1894323" cy="2251343"/>
          </a:xfrm>
          <a:prstGeom prst="rect">
            <a:avLst/>
          </a:prstGeom>
        </p:spPr>
      </p:pic>
      <p:sp>
        <p:nvSpPr>
          <p:cNvPr id="43013" name="矩形 1"/>
          <p:cNvSpPr>
            <a:spLocks noChangeArrowheads="1"/>
          </p:cNvSpPr>
          <p:nvPr/>
        </p:nvSpPr>
        <p:spPr bwMode="auto">
          <a:xfrm>
            <a:off x="179388" y="484188"/>
            <a:ext cx="5976937"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1400">
                <a:latin typeface="华文楷体" panose="02010600040101010101" pitchFamily="2" charset="-122"/>
                <a:ea typeface="华文楷体" panose="02010600040101010101" pitchFamily="2" charset="-122"/>
              </a:rPr>
              <a:t>           </a:t>
            </a:r>
            <a:r>
              <a:rPr lang="zh-CN" altLang="zh-CN">
                <a:latin typeface="华文楷体" panose="02010600040101010101" pitchFamily="2" charset="-122"/>
                <a:ea typeface="华文楷体" panose="02010600040101010101" pitchFamily="2" charset="-122"/>
              </a:rPr>
              <a:t>我们干四个现代化，人们都说好，但有些人脑子里的四化同我们脑子里的四化不同。我们脑子里的四化是社会主义的四化。他们只讲四化，不讲社会主义。这就忘记了事物的本质，也就离开了中国的发展道路。这样，关系就大了。在这个问题上我们不能让步。</a:t>
            </a:r>
            <a:endParaRPr lang="en-US" altLang="zh-CN">
              <a:latin typeface="华文楷体" panose="02010600040101010101" pitchFamily="2" charset="-122"/>
              <a:ea typeface="华文楷体" panose="02010600040101010101" pitchFamily="2" charset="-122"/>
            </a:endParaRPr>
          </a:p>
          <a:p>
            <a:pPr>
              <a:lnSpc>
                <a:spcPct val="150000"/>
              </a:lnSpc>
            </a:pPr>
            <a:r>
              <a:rPr lang="en-US" altLang="zh-CN" sz="1600">
                <a:latin typeface="华文楷体" panose="02010600040101010101" pitchFamily="2" charset="-122"/>
                <a:ea typeface="华文楷体" panose="02010600040101010101" pitchFamily="2" charset="-122"/>
              </a:rPr>
              <a:t>                                                                ——</a:t>
            </a:r>
            <a:r>
              <a:rPr lang="zh-CN" altLang="en-US" sz="1600">
                <a:latin typeface="华文楷体" panose="02010600040101010101" pitchFamily="2" charset="-122"/>
                <a:ea typeface="华文楷体" panose="02010600040101010101" pitchFamily="2" charset="-122"/>
              </a:rPr>
              <a:t>邓小平</a:t>
            </a:r>
          </a:p>
        </p:txBody>
      </p:sp>
      <p:sp>
        <p:nvSpPr>
          <p:cNvPr id="43014" name="矩形 7"/>
          <p:cNvSpPr>
            <a:spLocks noChangeArrowheads="1"/>
          </p:cNvSpPr>
          <p:nvPr/>
        </p:nvSpPr>
        <p:spPr bwMode="auto">
          <a:xfrm>
            <a:off x="350838" y="3055938"/>
            <a:ext cx="60483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000">
                <a:latin typeface="华文楷体" panose="02010600040101010101" pitchFamily="2" charset="-122"/>
                <a:ea typeface="华文楷体" panose="02010600040101010101" pitchFamily="2" charset="-122"/>
              </a:rPr>
              <a:t>       </a:t>
            </a:r>
            <a:r>
              <a:rPr lang="zh-CN" altLang="zh-CN" sz="2000">
                <a:latin typeface="华文楷体" panose="02010600040101010101" pitchFamily="2" charset="-122"/>
                <a:ea typeface="华文楷体" panose="02010600040101010101" pitchFamily="2" charset="-122"/>
              </a:rPr>
              <a:t>中国特色社会主义道路，是实现我国社会主义现代化的必由之路，是创造人民美好生活的必由之路。</a:t>
            </a:r>
            <a:endParaRPr lang="en-US" altLang="zh-CN" sz="2000">
              <a:latin typeface="华文楷体" panose="02010600040101010101" pitchFamily="2" charset="-122"/>
              <a:ea typeface="华文楷体" panose="02010600040101010101" pitchFamily="2" charset="-122"/>
            </a:endParaRPr>
          </a:p>
          <a:p>
            <a:pPr>
              <a:lnSpc>
                <a:spcPct val="150000"/>
              </a:lnSpc>
            </a:pPr>
            <a:r>
              <a:rPr lang="en-US" altLang="zh-CN">
                <a:latin typeface="华文楷体" panose="02010600040101010101" pitchFamily="2" charset="-122"/>
                <a:ea typeface="华文楷体" panose="02010600040101010101" pitchFamily="2" charset="-122"/>
              </a:rPr>
              <a:t>                                                     ——</a:t>
            </a:r>
            <a:r>
              <a:rPr lang="zh-CN" altLang="en-US">
                <a:latin typeface="华文楷体" panose="02010600040101010101" pitchFamily="2" charset="-122"/>
                <a:ea typeface="华文楷体" panose="02010600040101010101" pitchFamily="2" charset="-122"/>
              </a:rPr>
              <a:t>习近平</a:t>
            </a:r>
            <a:endParaRPr lang="en-US" altLang="zh-CN">
              <a:latin typeface="华文楷体" panose="02010600040101010101" pitchFamily="2" charset="-122"/>
              <a:ea typeface="华文楷体" panose="02010600040101010101" pitchFamily="2" charset="-122"/>
            </a:endParaRPr>
          </a:p>
        </p:txBody>
      </p:sp>
      <p:sp>
        <p:nvSpPr>
          <p:cNvPr id="10" name="文本框 9">
            <a:extLst/>
          </p:cNvPr>
          <p:cNvSpPr txBox="1"/>
          <p:nvPr/>
        </p:nvSpPr>
        <p:spPr>
          <a:xfrm>
            <a:off x="1285875" y="5094288"/>
            <a:ext cx="1285875" cy="417512"/>
          </a:xfrm>
          <a:prstGeom prst="rect">
            <a:avLst/>
          </a:prstGeom>
          <a:solidFill>
            <a:schemeClr val="accent1">
              <a:lumMod val="40000"/>
              <a:lumOff val="60000"/>
            </a:schemeClr>
          </a:solidFill>
        </p:spPr>
        <p:txBody>
          <a:bodyPr>
            <a:spAutoFit/>
          </a:bodyPr>
          <a:lstStyle/>
          <a:p>
            <a:pPr algn="dist">
              <a:lnSpc>
                <a:spcPct val="130000"/>
              </a:lnSpc>
              <a:defRPr/>
            </a:pPr>
            <a:r>
              <a:rPr lang="zh-CN" altLang="en-US" dirty="0">
                <a:solidFill>
                  <a:srgbClr val="BC000D"/>
                </a:solidFill>
                <a:latin typeface="华文中宋" panose="02010600040101010101" pitchFamily="2" charset="-122"/>
                <a:ea typeface="华文中宋" panose="02010600040101010101" pitchFamily="2" charset="-122"/>
              </a:rPr>
              <a:t>价值取向</a:t>
            </a:r>
          </a:p>
        </p:txBody>
      </p:sp>
      <p:sp>
        <p:nvSpPr>
          <p:cNvPr id="11" name="文本框 10">
            <a:extLst/>
          </p:cNvPr>
          <p:cNvSpPr txBox="1"/>
          <p:nvPr/>
        </p:nvSpPr>
        <p:spPr>
          <a:xfrm>
            <a:off x="2690813" y="5094288"/>
            <a:ext cx="1285875" cy="417512"/>
          </a:xfrm>
          <a:prstGeom prst="rect">
            <a:avLst/>
          </a:prstGeom>
          <a:solidFill>
            <a:schemeClr val="accent1">
              <a:lumMod val="40000"/>
              <a:lumOff val="60000"/>
            </a:schemeClr>
          </a:solidFill>
        </p:spPr>
        <p:txBody>
          <a:bodyPr>
            <a:spAutoFit/>
          </a:bodyPr>
          <a:lstStyle/>
          <a:p>
            <a:pPr algn="dist">
              <a:lnSpc>
                <a:spcPct val="130000"/>
              </a:lnSpc>
              <a:defRPr/>
            </a:pPr>
            <a:r>
              <a:rPr lang="zh-CN" altLang="en-US" dirty="0">
                <a:solidFill>
                  <a:srgbClr val="BC000D"/>
                </a:solidFill>
                <a:latin typeface="华文中宋" panose="02010600040101010101" pitchFamily="2" charset="-122"/>
                <a:ea typeface="华文中宋" panose="02010600040101010101" pitchFamily="2" charset="-122"/>
              </a:rPr>
              <a:t>道路选择</a:t>
            </a:r>
          </a:p>
        </p:txBody>
      </p:sp>
      <p:sp>
        <p:nvSpPr>
          <p:cNvPr id="12" name="文本框 11">
            <a:extLst/>
          </p:cNvPr>
          <p:cNvSpPr txBox="1"/>
          <p:nvPr/>
        </p:nvSpPr>
        <p:spPr>
          <a:xfrm>
            <a:off x="4097338" y="5121275"/>
            <a:ext cx="1285875" cy="417513"/>
          </a:xfrm>
          <a:prstGeom prst="rect">
            <a:avLst/>
          </a:prstGeom>
          <a:solidFill>
            <a:schemeClr val="accent1">
              <a:lumMod val="40000"/>
              <a:lumOff val="60000"/>
            </a:schemeClr>
          </a:solidFill>
        </p:spPr>
        <p:txBody>
          <a:bodyPr>
            <a:spAutoFit/>
          </a:bodyPr>
          <a:lstStyle/>
          <a:p>
            <a:pPr algn="dist">
              <a:lnSpc>
                <a:spcPct val="130000"/>
              </a:lnSpc>
              <a:defRPr/>
            </a:pPr>
            <a:r>
              <a:rPr lang="zh-CN" altLang="en-US" dirty="0">
                <a:solidFill>
                  <a:srgbClr val="BC000D"/>
                </a:solidFill>
                <a:latin typeface="华文中宋" panose="02010600040101010101" pitchFamily="2" charset="-122"/>
                <a:ea typeface="华文中宋" panose="02010600040101010101" pitchFamily="2" charset="-122"/>
              </a:rPr>
              <a:t>制度保证</a:t>
            </a:r>
          </a:p>
        </p:txBody>
      </p:sp>
      <p:sp>
        <p:nvSpPr>
          <p:cNvPr id="14" name="文本框 13">
            <a:extLst/>
          </p:cNvPr>
          <p:cNvSpPr txBox="1"/>
          <p:nvPr/>
        </p:nvSpPr>
        <p:spPr>
          <a:xfrm>
            <a:off x="5473700" y="5121275"/>
            <a:ext cx="1284288" cy="417513"/>
          </a:xfrm>
          <a:prstGeom prst="rect">
            <a:avLst/>
          </a:prstGeom>
          <a:solidFill>
            <a:schemeClr val="accent1">
              <a:lumMod val="40000"/>
              <a:lumOff val="60000"/>
            </a:schemeClr>
          </a:solidFill>
        </p:spPr>
        <p:txBody>
          <a:bodyPr>
            <a:spAutoFit/>
          </a:bodyPr>
          <a:lstStyle/>
          <a:p>
            <a:pPr algn="dist">
              <a:lnSpc>
                <a:spcPct val="130000"/>
              </a:lnSpc>
              <a:defRPr/>
            </a:pPr>
            <a:r>
              <a:rPr lang="zh-CN" altLang="en-US" dirty="0">
                <a:solidFill>
                  <a:srgbClr val="BC000D"/>
                </a:solidFill>
                <a:latin typeface="华文中宋" panose="02010600040101010101" pitchFamily="2" charset="-122"/>
                <a:ea typeface="华文中宋" panose="02010600040101010101" pitchFamily="2" charset="-122"/>
              </a:rPr>
              <a:t>文化根基</a:t>
            </a:r>
          </a:p>
        </p:txBody>
      </p:sp>
      <p:pic>
        <p:nvPicPr>
          <p:cNvPr id="15" name="图片 14"/>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4"/>
          <p:cNvSpPr>
            <a:spLocks noChangeArrowheads="1"/>
          </p:cNvSpPr>
          <p:nvPr/>
        </p:nvSpPr>
        <p:spPr bwMode="auto">
          <a:xfrm>
            <a:off x="527050" y="188913"/>
            <a:ext cx="8064500" cy="5786437"/>
          </a:xfrm>
          <a:prstGeom prst="rect">
            <a:avLst/>
          </a:prstGeom>
          <a:solidFill>
            <a:schemeClr val="accent1">
              <a:lumMod val="60000"/>
              <a:lumOff val="40000"/>
            </a:schemeClr>
          </a:solidFill>
          <a:ln>
            <a:solidFill>
              <a:schemeClr val="accent1">
                <a:lumMod val="60000"/>
                <a:lumOff val="40000"/>
              </a:schemeClr>
            </a:solidFill>
          </a:ln>
        </p:spPr>
        <p:style>
          <a:lnRef idx="1">
            <a:schemeClr val="accent4"/>
          </a:lnRef>
          <a:fillRef idx="2">
            <a:schemeClr val="accent4"/>
          </a:fillRef>
          <a:effectRef idx="1">
            <a:schemeClr val="accent4"/>
          </a:effectRef>
          <a:fontRef idx="minor">
            <a:schemeClr val="dk1"/>
          </a:fontRef>
        </p:style>
        <p:txBody>
          <a:bodyPr>
            <a:spAutoFit/>
          </a:bodyPr>
          <a:lstStyle>
            <a:lvl1pPr indent="444500">
              <a:defRPr b="1">
                <a:solidFill>
                  <a:schemeClr val="tx1"/>
                </a:solidFill>
                <a:latin typeface="Arial" pitchFamily="34" charset="0"/>
                <a:ea typeface="宋体" pitchFamily="2" charset="-122"/>
              </a:defRPr>
            </a:lvl1pPr>
            <a:lvl2pPr marL="742950" indent="-285750">
              <a:defRPr b="1">
                <a:solidFill>
                  <a:schemeClr val="tx1"/>
                </a:solidFill>
                <a:latin typeface="Arial" pitchFamily="34" charset="0"/>
                <a:ea typeface="宋体" pitchFamily="2" charset="-122"/>
              </a:defRPr>
            </a:lvl2pPr>
            <a:lvl3pPr marL="1143000" indent="-228600">
              <a:defRPr b="1">
                <a:solidFill>
                  <a:schemeClr val="tx1"/>
                </a:solidFill>
                <a:latin typeface="Arial" pitchFamily="34" charset="0"/>
                <a:ea typeface="宋体" pitchFamily="2" charset="-122"/>
              </a:defRPr>
            </a:lvl3pPr>
            <a:lvl4pPr marL="1600200" indent="-228600">
              <a:defRPr b="1">
                <a:solidFill>
                  <a:schemeClr val="tx1"/>
                </a:solidFill>
                <a:latin typeface="Arial" pitchFamily="34" charset="0"/>
                <a:ea typeface="宋体" pitchFamily="2" charset="-122"/>
              </a:defRPr>
            </a:lvl4pPr>
            <a:lvl5pPr marL="2057400" indent="-22860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lnSpc>
                <a:spcPct val="200000"/>
              </a:lnSpc>
              <a:defRPr/>
            </a:pPr>
            <a:r>
              <a:rPr lang="zh-CN" altLang="en-US" dirty="0">
                <a:latin typeface="华文中宋" panose="02010600040101010101" pitchFamily="2" charset="-122"/>
                <a:ea typeface="华文中宋" panose="02010600040101010101" pitchFamily="2" charset="-122"/>
              </a:rPr>
              <a:t>我们的人民热爱生活，期盼有更好的教育、更稳定的工作、更满意的收入、更可靠的社会保障、更高水平的医疗卫生服务、更舒适的居住条件、更优美的环境，期盼着孩子们能成长得更好、工作得更好、生活得更好。</a:t>
            </a:r>
            <a:r>
              <a:rPr lang="zh-CN" altLang="en-US" dirty="0">
                <a:solidFill>
                  <a:srgbClr val="FF0000"/>
                </a:solidFill>
                <a:latin typeface="华文中宋" panose="02010600040101010101" pitchFamily="2" charset="-122"/>
                <a:ea typeface="华文中宋" panose="02010600040101010101" pitchFamily="2" charset="-122"/>
              </a:rPr>
              <a:t>人民对美好生活的向往，就是我们的奋斗目标。</a:t>
            </a:r>
            <a:endParaRPr lang="en-US" altLang="zh-CN" dirty="0">
              <a:solidFill>
                <a:srgbClr val="FF0000"/>
              </a:solidFill>
              <a:latin typeface="华文中宋" panose="02010600040101010101" pitchFamily="2" charset="-122"/>
              <a:ea typeface="华文中宋" panose="02010600040101010101" pitchFamily="2" charset="-122"/>
            </a:endParaRPr>
          </a:p>
          <a:p>
            <a:pPr eaLnBrk="1" hangingPunct="1">
              <a:lnSpc>
                <a:spcPct val="200000"/>
              </a:lnSpc>
              <a:defRPr/>
            </a:pPr>
            <a:endParaRPr lang="en-US" altLang="zh-CN" dirty="0">
              <a:solidFill>
                <a:srgbClr val="FF0000"/>
              </a:solidFill>
              <a:latin typeface="华文中宋" panose="02010600040101010101" pitchFamily="2" charset="-122"/>
              <a:ea typeface="华文中宋" panose="02010600040101010101" pitchFamily="2" charset="-122"/>
            </a:endParaRPr>
          </a:p>
          <a:p>
            <a:pPr eaLnBrk="1" hangingPunct="1">
              <a:lnSpc>
                <a:spcPct val="200000"/>
              </a:lnSpc>
              <a:defRPr/>
            </a:pPr>
            <a:r>
              <a:rPr lang="en-US" altLang="zh-CN" dirty="0">
                <a:solidFill>
                  <a:srgbClr val="FF0000"/>
                </a:solidFill>
                <a:latin typeface="华文中宋" panose="02010600040101010101" pitchFamily="2" charset="-122"/>
                <a:ea typeface="华文中宋" panose="02010600040101010101" pitchFamily="2" charset="-122"/>
              </a:rPr>
              <a:t> </a:t>
            </a:r>
            <a:r>
              <a:rPr lang="zh-CN" altLang="en-US" dirty="0">
                <a:solidFill>
                  <a:srgbClr val="FF0000"/>
                </a:solidFill>
                <a:latin typeface="华文中宋" panose="02010600040101010101" pitchFamily="2" charset="-122"/>
                <a:ea typeface="华文中宋" panose="02010600040101010101" pitchFamily="2" charset="-122"/>
              </a:rPr>
              <a:t>我们要牢记人民对美好生活的向往就是我们的奋斗目标</a:t>
            </a:r>
            <a:r>
              <a:rPr lang="zh-CN" altLang="en-US" dirty="0">
                <a:solidFill>
                  <a:srgbClr val="007635"/>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坚持以人民为中心的发展思想，努力抓好保障和改善民生各项工作，不断增强人民的获得感、幸福感、安全感，不断推进全体人民共同富裕。我坚信，中国人民生活一定会一年更比一年好。</a:t>
            </a:r>
            <a:endParaRPr lang="en-US" altLang="zh-CN" dirty="0">
              <a:latin typeface="华文中宋" panose="02010600040101010101" pitchFamily="2" charset="-122"/>
              <a:ea typeface="华文中宋" panose="02010600040101010101" pitchFamily="2" charset="-122"/>
            </a:endParaRPr>
          </a:p>
          <a:p>
            <a:pPr eaLnBrk="1" hangingPunct="1">
              <a:lnSpc>
                <a:spcPct val="200000"/>
              </a:lnSpc>
              <a:defRPr/>
            </a:pPr>
            <a:r>
              <a:rPr lang="en-US" altLang="zh-CN" sz="2300" dirty="0">
                <a:solidFill>
                  <a:srgbClr val="404040"/>
                </a:solidFill>
                <a:latin typeface="华文中宋" panose="02010600040101010101" pitchFamily="2" charset="-122"/>
                <a:ea typeface="华文中宋" panose="02010600040101010101" pitchFamily="2" charset="-122"/>
              </a:rPr>
              <a:t>                                                            ——</a:t>
            </a:r>
            <a:r>
              <a:rPr lang="zh-CN" altLang="en-US" sz="2300" dirty="0">
                <a:solidFill>
                  <a:srgbClr val="404040"/>
                </a:solidFill>
                <a:latin typeface="华文中宋" panose="02010600040101010101" pitchFamily="2" charset="-122"/>
                <a:ea typeface="华文中宋" panose="02010600040101010101" pitchFamily="2" charset="-122"/>
              </a:rPr>
              <a:t>习近平</a:t>
            </a:r>
            <a:endParaRPr lang="en-US" altLang="zh-CN" sz="2300" dirty="0">
              <a:solidFill>
                <a:srgbClr val="404040"/>
              </a:solidFill>
              <a:latin typeface="华文中宋" panose="02010600040101010101" pitchFamily="2" charset="-122"/>
              <a:ea typeface="华文中宋" panose="02010600040101010101" pitchFamily="2" charset="-122"/>
            </a:endParaRPr>
          </a:p>
        </p:txBody>
      </p:sp>
      <p:pic>
        <p:nvPicPr>
          <p:cNvPr id="44035" name="图片 5" descr="pku.png"/>
          <p:cNvPicPr>
            <a:picLocks noChangeAspect="1"/>
          </p:cNvPicPr>
          <p:nvPr/>
        </p:nvPicPr>
        <p:blipFill>
          <a:blip r:embed="rId2" cstate="print">
            <a:lum bright="48000"/>
            <a:grayscl/>
            <a:extLst>
              <a:ext uri="{28A0092B-C50C-407E-A947-70E740481C1C}">
                <a14:useLocalDpi xmlns:a14="http://schemas.microsoft.com/office/drawing/2010/main" val="0"/>
              </a:ext>
            </a:extLst>
          </a:blip>
          <a:srcRect/>
          <a:stretch>
            <a:fillRect/>
          </a:stretch>
        </p:blipFill>
        <p:spPr bwMode="auto">
          <a:xfrm>
            <a:off x="0" y="0"/>
            <a:ext cx="2508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spd="med">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bwMode="auto">
          <a:xfrm>
            <a:off x="4699000" y="3068638"/>
            <a:ext cx="2887663" cy="639762"/>
          </a:xfrm>
          <a:prstGeom prst="rect">
            <a:avLst/>
          </a:prstGeom>
          <a:solidFill>
            <a:schemeClr val="accent1">
              <a:lumMod val="60000"/>
              <a:lumOff val="40000"/>
            </a:schemeClr>
          </a:solidFill>
          <a:ln/>
        </p:spPr>
        <p:style>
          <a:lnRef idx="0">
            <a:schemeClr val="accent4"/>
          </a:lnRef>
          <a:fillRef idx="3">
            <a:schemeClr val="accent4"/>
          </a:fillRef>
          <a:effectRef idx="3">
            <a:schemeClr val="accent4"/>
          </a:effectRef>
          <a:fontRef idx="minor">
            <a:schemeClr val="lt1"/>
          </a:fontRef>
        </p:style>
        <p:txBody>
          <a:bodyPr lIns="95250" tIns="95250" rIns="95250" bIns="95250" spcCol="1270" anchor="ctr"/>
          <a:lstStyle/>
          <a:p>
            <a:pPr algn="ctr" defTabSz="1111250">
              <a:lnSpc>
                <a:spcPct val="90000"/>
              </a:lnSpc>
              <a:spcAft>
                <a:spcPct val="35000"/>
              </a:spcAft>
              <a:defRPr/>
            </a:pPr>
            <a:r>
              <a:rPr lang="zh-CN" altLang="en-US" sz="2500" dirty="0">
                <a:solidFill>
                  <a:schemeClr val="tx1"/>
                </a:solidFill>
                <a:latin typeface="华文中宋" panose="02010600040101010101" pitchFamily="2" charset="-122"/>
                <a:ea typeface="华文中宋" panose="02010600040101010101" pitchFamily="2" charset="-122"/>
              </a:rPr>
              <a:t>全面小康</a:t>
            </a:r>
          </a:p>
        </p:txBody>
      </p:sp>
      <p:sp>
        <p:nvSpPr>
          <p:cNvPr id="6" name="圆角矩形 4"/>
          <p:cNvSpPr/>
          <p:nvPr/>
        </p:nvSpPr>
        <p:spPr bwMode="auto">
          <a:xfrm>
            <a:off x="1851025" y="1833563"/>
            <a:ext cx="1801813" cy="639762"/>
          </a:xfrm>
          <a:prstGeom prst="rect">
            <a:avLst/>
          </a:prstGeom>
          <a:solidFill>
            <a:schemeClr val="accent1">
              <a:lumMod val="60000"/>
              <a:lumOff val="40000"/>
            </a:schemeClr>
          </a:solidFill>
          <a:ln/>
        </p:spPr>
        <p:style>
          <a:lnRef idx="0">
            <a:schemeClr val="accent4"/>
          </a:lnRef>
          <a:fillRef idx="3">
            <a:schemeClr val="accent4"/>
          </a:fillRef>
          <a:effectRef idx="3">
            <a:schemeClr val="accent4"/>
          </a:effectRef>
          <a:fontRef idx="minor">
            <a:schemeClr val="lt1"/>
          </a:fontRef>
        </p:style>
        <p:txBody>
          <a:bodyPr lIns="95250" tIns="95250" rIns="95250" bIns="95250" spcCol="1270" anchor="ctr"/>
          <a:lstStyle/>
          <a:p>
            <a:pPr algn="ctr" defTabSz="1111250">
              <a:lnSpc>
                <a:spcPct val="90000"/>
              </a:lnSpc>
              <a:spcAft>
                <a:spcPct val="35000"/>
              </a:spcAft>
              <a:defRPr/>
            </a:pPr>
            <a:r>
              <a:rPr lang="zh-CN" altLang="en-US" sz="2500" dirty="0">
                <a:solidFill>
                  <a:schemeClr val="tx1"/>
                </a:solidFill>
                <a:latin typeface="华文中宋" panose="02010600040101010101" pitchFamily="2" charset="-122"/>
                <a:ea typeface="华文中宋" panose="02010600040101010101" pitchFamily="2" charset="-122"/>
              </a:rPr>
              <a:t>温饱问题</a:t>
            </a:r>
          </a:p>
        </p:txBody>
      </p:sp>
      <p:sp>
        <p:nvSpPr>
          <p:cNvPr id="9" name="圆角矩形 4"/>
          <p:cNvSpPr/>
          <p:nvPr/>
        </p:nvSpPr>
        <p:spPr bwMode="auto">
          <a:xfrm>
            <a:off x="4997450" y="1871663"/>
            <a:ext cx="1801813" cy="639762"/>
          </a:xfrm>
          <a:prstGeom prst="rect">
            <a:avLst/>
          </a:prstGeom>
          <a:solidFill>
            <a:schemeClr val="accent1">
              <a:lumMod val="60000"/>
              <a:lumOff val="40000"/>
            </a:schemeClr>
          </a:solidFill>
          <a:ln/>
        </p:spPr>
        <p:style>
          <a:lnRef idx="0">
            <a:schemeClr val="accent4"/>
          </a:lnRef>
          <a:fillRef idx="3">
            <a:schemeClr val="accent4"/>
          </a:fillRef>
          <a:effectRef idx="3">
            <a:schemeClr val="accent4"/>
          </a:effectRef>
          <a:fontRef idx="minor">
            <a:schemeClr val="lt1"/>
          </a:fontRef>
        </p:style>
        <p:txBody>
          <a:bodyPr lIns="95250" tIns="95250" rIns="95250" bIns="95250" spcCol="1270" anchor="ctr"/>
          <a:lstStyle/>
          <a:p>
            <a:pPr algn="ctr" defTabSz="1111250">
              <a:lnSpc>
                <a:spcPct val="90000"/>
              </a:lnSpc>
              <a:spcAft>
                <a:spcPct val="35000"/>
              </a:spcAft>
              <a:defRPr/>
            </a:pPr>
            <a:r>
              <a:rPr lang="zh-CN" altLang="en-US" sz="2500" dirty="0">
                <a:solidFill>
                  <a:schemeClr val="tx1"/>
                </a:solidFill>
                <a:latin typeface="华文中宋" panose="02010600040101010101" pitchFamily="2" charset="-122"/>
                <a:ea typeface="华文中宋" panose="02010600040101010101" pitchFamily="2" charset="-122"/>
              </a:rPr>
              <a:t>小康生活</a:t>
            </a:r>
          </a:p>
        </p:txBody>
      </p:sp>
      <p:sp>
        <p:nvSpPr>
          <p:cNvPr id="10" name="圆角矩形 4"/>
          <p:cNvSpPr/>
          <p:nvPr/>
        </p:nvSpPr>
        <p:spPr bwMode="auto">
          <a:xfrm>
            <a:off x="1533525" y="3032125"/>
            <a:ext cx="2886075" cy="639763"/>
          </a:xfrm>
          <a:prstGeom prst="rect">
            <a:avLst/>
          </a:prstGeom>
          <a:solidFill>
            <a:schemeClr val="accent1">
              <a:lumMod val="60000"/>
              <a:lumOff val="40000"/>
            </a:schemeClr>
          </a:solidFill>
          <a:ln/>
        </p:spPr>
        <p:style>
          <a:lnRef idx="0">
            <a:schemeClr val="accent4"/>
          </a:lnRef>
          <a:fillRef idx="3">
            <a:schemeClr val="accent4"/>
          </a:fillRef>
          <a:effectRef idx="3">
            <a:schemeClr val="accent4"/>
          </a:effectRef>
          <a:fontRef idx="minor">
            <a:schemeClr val="lt1"/>
          </a:fontRef>
        </p:style>
        <p:txBody>
          <a:bodyPr lIns="95250" tIns="95250" rIns="95250" bIns="95250" spcCol="1270" anchor="ctr"/>
          <a:lstStyle/>
          <a:p>
            <a:pPr algn="ctr" defTabSz="1111250">
              <a:lnSpc>
                <a:spcPct val="90000"/>
              </a:lnSpc>
              <a:spcAft>
                <a:spcPct val="35000"/>
              </a:spcAft>
              <a:defRPr/>
            </a:pPr>
            <a:r>
              <a:rPr lang="zh-CN" altLang="en-US" sz="2500" dirty="0">
                <a:solidFill>
                  <a:schemeClr val="tx1"/>
                </a:solidFill>
                <a:latin typeface="华文中宋" panose="02010600040101010101" pitchFamily="2" charset="-122"/>
                <a:ea typeface="华文中宋" panose="02010600040101010101" pitchFamily="2" charset="-122"/>
              </a:rPr>
              <a:t>小康生活更加宽裕</a:t>
            </a:r>
          </a:p>
        </p:txBody>
      </p:sp>
      <p:sp>
        <p:nvSpPr>
          <p:cNvPr id="45062" name="矩形 12"/>
          <p:cNvSpPr>
            <a:spLocks noChangeArrowheads="1"/>
          </p:cNvSpPr>
          <p:nvPr/>
        </p:nvSpPr>
        <p:spPr bwMode="auto">
          <a:xfrm>
            <a:off x="485775" y="4149725"/>
            <a:ext cx="84248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a:latin typeface="华文中宋" panose="02010600040101010101" pitchFamily="2" charset="-122"/>
                <a:ea typeface="华文中宋" panose="02010600040101010101" pitchFamily="2" charset="-122"/>
              </a:rPr>
              <a:t>           人民生活更为宽裕  全体人民共同富裕迈出坚实步伐</a:t>
            </a:r>
            <a:endParaRPr lang="en-US" altLang="zh-CN" sz="2000">
              <a:latin typeface="华文中宋" panose="02010600040101010101" pitchFamily="2" charset="-122"/>
              <a:ea typeface="华文中宋" panose="02010600040101010101" pitchFamily="2" charset="-122"/>
            </a:endParaRPr>
          </a:p>
          <a:p>
            <a:pPr algn="ctr">
              <a:lnSpc>
                <a:spcPct val="150000"/>
              </a:lnSpc>
            </a:pPr>
            <a:r>
              <a:rPr lang="zh-CN" altLang="en-US" sz="2000">
                <a:latin typeface="华文中宋" panose="02010600040101010101" pitchFamily="2" charset="-122"/>
                <a:ea typeface="华文中宋" panose="02010600040101010101" pitchFamily="2" charset="-122"/>
              </a:rPr>
              <a:t>全体人民共同富裕基本实现  我国人民将享有更加幸福安康的生活</a:t>
            </a:r>
          </a:p>
        </p:txBody>
      </p:sp>
      <p:sp>
        <p:nvSpPr>
          <p:cNvPr id="11" name="矩形 10"/>
          <p:cNvSpPr/>
          <p:nvPr/>
        </p:nvSpPr>
        <p:spPr>
          <a:xfrm>
            <a:off x="1971675" y="790575"/>
            <a:ext cx="4827588" cy="523875"/>
          </a:xfrm>
          <a:prstGeom prst="rect">
            <a:avLst/>
          </a:prstGeom>
          <a:solidFill>
            <a:schemeClr val="accent1">
              <a:lumMod val="60000"/>
              <a:lumOff val="40000"/>
            </a:schemeClr>
          </a:solidFill>
        </p:spPr>
        <p:style>
          <a:lnRef idx="1">
            <a:schemeClr val="accent4"/>
          </a:lnRef>
          <a:fillRef idx="2">
            <a:schemeClr val="accent4"/>
          </a:fillRef>
          <a:effectRef idx="1">
            <a:schemeClr val="accent4"/>
          </a:effectRef>
          <a:fontRef idx="minor">
            <a:schemeClr val="dk1"/>
          </a:fontRef>
        </p:style>
        <p:txBody>
          <a:bodyPr>
            <a:spAutoFit/>
          </a:bodyPr>
          <a:lstStyle/>
          <a:p>
            <a:pPr algn="ctr">
              <a:buClr>
                <a:schemeClr val="hlink"/>
              </a:buClr>
              <a:buSzPct val="70000"/>
              <a:buFont typeface="Arial" pitchFamily="34" charset="0"/>
              <a:buNone/>
              <a:defRPr/>
            </a:pPr>
            <a:r>
              <a:rPr lang="zh-CN" altLang="en-US" sz="2800" kern="0" dirty="0">
                <a:solidFill>
                  <a:schemeClr val="tx1"/>
                </a:solidFill>
                <a:latin typeface="方正粗黑宋简体" panose="02000000000000000000" pitchFamily="2" charset="-122"/>
                <a:ea typeface="方正粗黑宋简体" panose="02000000000000000000" pitchFamily="2" charset="-122"/>
              </a:rPr>
              <a:t>为中国人民谋幸福</a:t>
            </a:r>
            <a:endParaRPr lang="en-US" altLang="zh-CN" sz="2800" kern="0" dirty="0">
              <a:solidFill>
                <a:schemeClr val="tx1"/>
              </a:solidFill>
              <a:latin typeface="方正粗黑宋简体" panose="02000000000000000000" pitchFamily="2" charset="-122"/>
              <a:ea typeface="方正粗黑宋简体" panose="02000000000000000000" pitchFamily="2" charset="-122"/>
            </a:endParaRPr>
          </a:p>
        </p:txBody>
      </p:sp>
      <p:pic>
        <p:nvPicPr>
          <p:cNvPr id="29704" name="图片 5" descr="pku.png"/>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718" y="116632"/>
            <a:ext cx="32385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spd="med">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descr="pku.png"/>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75"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11188" y="620713"/>
            <a:ext cx="6011862" cy="661987"/>
          </a:xfrm>
          <a:prstGeom prst="rect">
            <a:avLst/>
          </a:prstGeom>
          <a:solidFill>
            <a:schemeClr val="accent1">
              <a:lumMod val="40000"/>
              <a:lumOff val="60000"/>
            </a:schemeClr>
          </a:solidFill>
        </p:spPr>
        <p:style>
          <a:lnRef idx="3">
            <a:schemeClr val="lt1"/>
          </a:lnRef>
          <a:fillRef idx="1">
            <a:schemeClr val="accent4"/>
          </a:fillRef>
          <a:effectRef idx="1">
            <a:schemeClr val="accent4"/>
          </a:effectRef>
          <a:fontRef idx="minor">
            <a:schemeClr val="lt1"/>
          </a:fontRef>
        </p:style>
        <p:txBody>
          <a:bodyPr>
            <a:spAutoFit/>
          </a:bodyPr>
          <a:lstStyle/>
          <a:p>
            <a:pPr indent="358775" algn="just" defTabSz="685800">
              <a:lnSpc>
                <a:spcPct val="150000"/>
              </a:lnSpc>
              <a:spcBef>
                <a:spcPts val="750"/>
              </a:spcBef>
              <a:buClr>
                <a:schemeClr val="hlink"/>
              </a:buClr>
              <a:buSzPct val="70000"/>
              <a:defRPr/>
            </a:pPr>
            <a:r>
              <a:rPr lang="zh-CN" altLang="en-US" sz="2800" dirty="0">
                <a:solidFill>
                  <a:schemeClr val="tx1"/>
                </a:solidFill>
                <a:latin typeface="华文中宋" panose="02010600040101010101" pitchFamily="2" charset="-122"/>
                <a:ea typeface="华文中宋" panose="02010600040101010101" pitchFamily="2" charset="-122"/>
              </a:rPr>
              <a:t>（</a:t>
            </a:r>
            <a:r>
              <a:rPr lang="en-US" altLang="zh-CN" sz="2800" dirty="0">
                <a:solidFill>
                  <a:schemeClr val="tx1"/>
                </a:solidFill>
                <a:latin typeface="华文中宋" panose="02010600040101010101" pitchFamily="2" charset="-122"/>
                <a:ea typeface="华文中宋" panose="02010600040101010101" pitchFamily="2" charset="-122"/>
              </a:rPr>
              <a:t>3</a:t>
            </a:r>
            <a:r>
              <a:rPr lang="zh-CN" altLang="en-US" sz="2800" dirty="0">
                <a:solidFill>
                  <a:schemeClr val="tx1"/>
                </a:solidFill>
                <a:latin typeface="华文中宋" panose="02010600040101010101" pitchFamily="2" charset="-122"/>
                <a:ea typeface="华文中宋" panose="02010600040101010101" pitchFamily="2" charset="-122"/>
              </a:rPr>
              <a:t>）中国特色社会主义</a:t>
            </a:r>
            <a:r>
              <a:rPr lang="en-US" altLang="zh-CN" sz="2800" dirty="0">
                <a:solidFill>
                  <a:schemeClr val="tx1"/>
                </a:solidFill>
                <a:latin typeface="华文中宋" panose="02010600040101010101" pitchFamily="2" charset="-122"/>
                <a:ea typeface="华文中宋" panose="02010600040101010101" pitchFamily="2" charset="-122"/>
              </a:rPr>
              <a:t>40</a:t>
            </a:r>
            <a:r>
              <a:rPr lang="zh-CN" altLang="en-US" sz="2800" dirty="0">
                <a:solidFill>
                  <a:schemeClr val="tx1"/>
                </a:solidFill>
                <a:latin typeface="华文中宋" panose="02010600040101010101" pitchFamily="2" charset="-122"/>
                <a:ea typeface="华文中宋" panose="02010600040101010101" pitchFamily="2" charset="-122"/>
              </a:rPr>
              <a:t>年</a:t>
            </a:r>
          </a:p>
        </p:txBody>
      </p:sp>
      <p:pic>
        <p:nvPicPr>
          <p:cNvPr id="5" name="图片 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95736" y="2086238"/>
            <a:ext cx="3539885" cy="2654914"/>
          </a:xfrm>
          <a:prstGeom prst="rect">
            <a:avLst/>
          </a:prstGeom>
        </p:spPr>
      </p:pic>
      <p:pic>
        <p:nvPicPr>
          <p:cNvPr id="7" name="图片 6"/>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395288" y="836613"/>
            <a:ext cx="8353425" cy="466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latin typeface="华文中宋" panose="02010600040101010101" pitchFamily="2" charset="-122"/>
                <a:ea typeface="华文中宋" panose="02010600040101010101" pitchFamily="2" charset="-122"/>
              </a:rPr>
              <a:t>        我们</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加强党对经济工作的集中统一领导，保证我国经济沿着正确方向发展</a:t>
            </a:r>
            <a:r>
              <a:rPr lang="en-US" altLang="zh-CN">
                <a:latin typeface="华文中宋" panose="02010600040101010101" pitchFamily="2" charset="-122"/>
                <a:ea typeface="华文中宋" panose="02010600040101010101" pitchFamily="2" charset="-122"/>
              </a:rPr>
              <a:t>;</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以人民为中心的发展思想，贯穿到统筹推进“五位一体”总体布局和协调推进“四个全面”战略布局之中</a:t>
            </a:r>
            <a:r>
              <a:rPr lang="en-US" altLang="zh-CN">
                <a:latin typeface="华文中宋" panose="02010600040101010101" pitchFamily="2" charset="-122"/>
                <a:ea typeface="华文中宋" panose="02010600040101010101" pitchFamily="2" charset="-122"/>
              </a:rPr>
              <a:t>;</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适应把握引领经济发展新常态，立足大局，把握规律</a:t>
            </a:r>
            <a:r>
              <a:rPr lang="en-US" altLang="zh-CN">
                <a:latin typeface="华文中宋" panose="02010600040101010101" pitchFamily="2" charset="-122"/>
                <a:ea typeface="华文中宋" panose="02010600040101010101" pitchFamily="2" charset="-122"/>
              </a:rPr>
              <a:t>;</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使市场在资源配置中起决定性作用，更好发挥政府作用，坚决扫除经济发展的体制机制障碍</a:t>
            </a:r>
            <a:r>
              <a:rPr lang="en-US" altLang="zh-CN">
                <a:latin typeface="华文中宋" panose="02010600040101010101" pitchFamily="2" charset="-122"/>
                <a:ea typeface="华文中宋" panose="02010600040101010101" pitchFamily="2" charset="-122"/>
              </a:rPr>
              <a:t>;</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适应我国经济发展主要矛盾变化完善宏观调控，相机抉择，开准药方，把推进供给侧结构性改革作为经济工作的主线</a:t>
            </a:r>
            <a:r>
              <a:rPr lang="en-US" altLang="zh-CN">
                <a:latin typeface="华文中宋" panose="02010600040101010101" pitchFamily="2" charset="-122"/>
                <a:ea typeface="华文中宋" panose="02010600040101010101" pitchFamily="2" charset="-122"/>
              </a:rPr>
              <a:t>;</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问题导向部署经济发展新战略，对我国经济社会发展变革产生深远影响</a:t>
            </a:r>
            <a:r>
              <a:rPr lang="en-US" altLang="zh-CN">
                <a:latin typeface="华文中宋" panose="02010600040101010101" pitchFamily="2" charset="-122"/>
                <a:ea typeface="华文中宋" panose="02010600040101010101" pitchFamily="2" charset="-122"/>
              </a:rPr>
              <a:t>;</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正确工作策略和方法，稳中求进，保持战略定力、坚持底线思维，一步一个脚印向前迈进。</a:t>
            </a:r>
            <a:endParaRPr lang="en-US" altLang="zh-CN">
              <a:latin typeface="华文中宋" panose="02010600040101010101" pitchFamily="2" charset="-122"/>
              <a:ea typeface="华文中宋" panose="02010600040101010101" pitchFamily="2" charset="-122"/>
            </a:endParaRPr>
          </a:p>
          <a:p>
            <a:pPr>
              <a:lnSpc>
                <a:spcPct val="150000"/>
              </a:lnSpc>
            </a:pPr>
            <a:r>
              <a:rPr lang="en-US" altLang="zh-CN">
                <a:latin typeface="华文中宋" panose="02010600040101010101" pitchFamily="2" charset="-122"/>
                <a:ea typeface="华文中宋" panose="02010600040101010101" pitchFamily="2" charset="-122"/>
              </a:rPr>
              <a:t>        </a:t>
            </a:r>
            <a:r>
              <a:rPr lang="zh-CN" altLang="en-US">
                <a:latin typeface="华文中宋" panose="02010600040101010101" pitchFamily="2" charset="-122"/>
                <a:ea typeface="华文中宋" panose="02010600040101010101" pitchFamily="2" charset="-122"/>
              </a:rPr>
              <a:t>习近平新时代中国特色社会主义经济思想，是</a:t>
            </a:r>
            <a:r>
              <a:rPr lang="en-US" altLang="zh-CN">
                <a:latin typeface="华文中宋" panose="02010600040101010101" pitchFamily="2" charset="-122"/>
                <a:ea typeface="华文中宋" panose="02010600040101010101" pitchFamily="2" charset="-122"/>
              </a:rPr>
              <a:t>5</a:t>
            </a:r>
            <a:r>
              <a:rPr lang="zh-CN" altLang="en-US">
                <a:latin typeface="华文中宋" panose="02010600040101010101" pitchFamily="2" charset="-122"/>
                <a:ea typeface="华文中宋" panose="02010600040101010101" pitchFamily="2" charset="-122"/>
              </a:rPr>
              <a:t>年来推动我国经济发展实践的理论结晶，是中国特色社会主义政治经济学的最新成果，是党和国家十分宝贵的精神财富，必须长期坚持、不断丰富发展。</a:t>
            </a:r>
          </a:p>
        </p:txBody>
      </p:sp>
      <p:pic>
        <p:nvPicPr>
          <p:cNvPr id="3" name="图片 2"/>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4" name="图片 3"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75"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79400" y="268288"/>
            <a:ext cx="1555750" cy="481012"/>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dirty="0">
                <a:solidFill>
                  <a:srgbClr val="000000"/>
                </a:solidFill>
                <a:latin typeface="华文新魏" panose="02010800040101010101" pitchFamily="2" charset="-122"/>
                <a:ea typeface="华文新魏" panose="02010800040101010101" pitchFamily="2" charset="-122"/>
              </a:rPr>
              <a:t>经济实力</a:t>
            </a:r>
          </a:p>
        </p:txBody>
      </p:sp>
      <p:sp>
        <p:nvSpPr>
          <p:cNvPr id="4" name="Rectangle 2"/>
          <p:cNvSpPr txBox="1">
            <a:spLocks noChangeArrowheads="1"/>
          </p:cNvSpPr>
          <p:nvPr/>
        </p:nvSpPr>
        <p:spPr>
          <a:xfrm>
            <a:off x="301625" y="6308725"/>
            <a:ext cx="8281988" cy="430213"/>
          </a:xfrm>
          <a:prstGeom prst="rect">
            <a:avLst/>
          </a:prstGeom>
          <a:solidFill>
            <a:schemeClr val="accent1">
              <a:lumMod val="40000"/>
              <a:lumOff val="60000"/>
              <a:alpha val="50000"/>
            </a:schemeClr>
          </a:solidFill>
        </p:spPr>
        <p:txBody>
          <a:bodyPr>
            <a:normAutofit fontScale="850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fontAlgn="auto">
              <a:lnSpc>
                <a:spcPct val="125000"/>
              </a:lnSpc>
              <a:spcAft>
                <a:spcPts val="0"/>
              </a:spcAft>
              <a:buClr>
                <a:schemeClr val="hlink"/>
              </a:buClr>
              <a:buSzPct val="120000"/>
              <a:buFont typeface="Wingdings" pitchFamily="2" charset="2"/>
              <a:buNone/>
              <a:defRPr/>
            </a:pPr>
            <a:r>
              <a:rPr lang="en-US" altLang="zh-CN" sz="2000" dirty="0">
                <a:latin typeface="宋体" charset="-122"/>
              </a:rPr>
              <a:t>1978</a:t>
            </a:r>
            <a:r>
              <a:rPr lang="zh-CN" altLang="en-US" sz="2000" dirty="0">
                <a:latin typeface="宋体" charset="-122"/>
              </a:rPr>
              <a:t>年 </a:t>
            </a:r>
            <a:r>
              <a:rPr lang="en-US" altLang="zh-CN" sz="2000" dirty="0">
                <a:solidFill>
                  <a:srgbClr val="FF0000"/>
                </a:solidFill>
                <a:latin typeface="宋体" charset="-122"/>
              </a:rPr>
              <a:t>3679</a:t>
            </a:r>
            <a:r>
              <a:rPr lang="zh-CN" altLang="en-US" sz="2000" dirty="0">
                <a:latin typeface="宋体" charset="-122"/>
              </a:rPr>
              <a:t>亿</a:t>
            </a:r>
            <a:r>
              <a:rPr lang="zh-CN" altLang="en-US" sz="2000" dirty="0">
                <a:latin typeface="宋体" charset="-122"/>
                <a:cs typeface="Times New Roman" pitchFamily="18" charset="0"/>
              </a:rPr>
              <a:t>，</a:t>
            </a:r>
            <a:r>
              <a:rPr lang="en-US" altLang="zh-CN" sz="2000" dirty="0">
                <a:latin typeface="宋体" charset="-122"/>
                <a:cs typeface="Times New Roman" pitchFamily="18" charset="0"/>
              </a:rPr>
              <a:t>2017</a:t>
            </a:r>
            <a:r>
              <a:rPr lang="zh-CN" altLang="en-US" sz="2000" dirty="0">
                <a:latin typeface="宋体" charset="-122"/>
                <a:cs typeface="Times New Roman" pitchFamily="18" charset="0"/>
              </a:rPr>
              <a:t>年 </a:t>
            </a:r>
            <a:r>
              <a:rPr lang="en-US" altLang="zh-CN" sz="2000" dirty="0">
                <a:solidFill>
                  <a:srgbClr val="FF0000"/>
                </a:solidFill>
                <a:latin typeface="宋体" charset="-122"/>
                <a:cs typeface="Times New Roman" pitchFamily="18" charset="0"/>
              </a:rPr>
              <a:t>827122</a:t>
            </a:r>
            <a:r>
              <a:rPr lang="zh-CN" altLang="en-US" sz="2000" dirty="0">
                <a:latin typeface="宋体" charset="-122"/>
              </a:rPr>
              <a:t>亿，</a:t>
            </a:r>
            <a:r>
              <a:rPr lang="en-US" altLang="zh-CN" sz="2000" dirty="0">
                <a:latin typeface="宋体" charset="-122"/>
              </a:rPr>
              <a:t>225</a:t>
            </a:r>
            <a:r>
              <a:rPr lang="zh-CN" altLang="en-US" sz="2000" dirty="0">
                <a:latin typeface="宋体" charset="-122"/>
              </a:rPr>
              <a:t>倍；几何平均增速</a:t>
            </a:r>
            <a:r>
              <a:rPr lang="en-US" altLang="zh-CN" sz="2000" dirty="0">
                <a:solidFill>
                  <a:srgbClr val="FF0000"/>
                </a:solidFill>
                <a:latin typeface="宋体" charset="-122"/>
              </a:rPr>
              <a:t>14.90%</a:t>
            </a:r>
            <a:r>
              <a:rPr lang="en-US" altLang="zh-CN" sz="2000" dirty="0">
                <a:latin typeface="宋体" charset="-122"/>
              </a:rPr>
              <a:t>,  </a:t>
            </a:r>
            <a:r>
              <a:rPr lang="en-US" altLang="zh-CN" sz="2000" dirty="0">
                <a:solidFill>
                  <a:srgbClr val="FF0000"/>
                </a:solidFill>
                <a:latin typeface="宋体" charset="-122"/>
              </a:rPr>
              <a:t>4.99</a:t>
            </a:r>
            <a:r>
              <a:rPr lang="zh-CN" altLang="en-US" sz="2000" dirty="0">
                <a:solidFill>
                  <a:srgbClr val="FF0000"/>
                </a:solidFill>
                <a:latin typeface="宋体" charset="-122"/>
              </a:rPr>
              <a:t>年</a:t>
            </a:r>
            <a:r>
              <a:rPr lang="zh-CN" altLang="en-US" sz="2000" dirty="0">
                <a:latin typeface="宋体" charset="-122"/>
              </a:rPr>
              <a:t>翻番</a:t>
            </a:r>
          </a:p>
        </p:txBody>
      </p:sp>
      <p:pic>
        <p:nvPicPr>
          <p:cNvPr id="31748" name="Picture 2"/>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79400" y="873125"/>
            <a:ext cx="8534400"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760663" y="476250"/>
            <a:ext cx="3792537" cy="369888"/>
          </a:xfrm>
          <a:prstGeom prst="rect">
            <a:avLst/>
          </a:prstGeom>
        </p:spPr>
        <p:txBody>
          <a:bodyPr wrap="none">
            <a:spAutoFit/>
          </a:bodyPr>
          <a:lstStyle/>
          <a:p>
            <a:pPr>
              <a:defRPr/>
            </a:pPr>
            <a:r>
              <a:rPr lang="en-US" altLang="zh-CN" dirty="0">
                <a:solidFill>
                  <a:srgbClr val="C00000"/>
                </a:solidFill>
                <a:latin typeface="+mj-ea"/>
              </a:rPr>
              <a:t>1978</a:t>
            </a:r>
            <a:r>
              <a:rPr lang="zh-CN" altLang="en-US" dirty="0">
                <a:solidFill>
                  <a:srgbClr val="C00000"/>
                </a:solidFill>
                <a:latin typeface="+mj-ea"/>
              </a:rPr>
              <a:t>年以来中国当年价格计算的</a:t>
            </a:r>
            <a:r>
              <a:rPr lang="en-US" altLang="zh-CN" dirty="0">
                <a:solidFill>
                  <a:srgbClr val="C00000"/>
                </a:solidFill>
                <a:latin typeface="+mj-ea"/>
              </a:rPr>
              <a:t>GDP</a:t>
            </a:r>
            <a:endParaRPr lang="zh-CN" alt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30C900AB-A683-4F01-B70A-42FF5B9CA8E8}" type="slidenum">
              <a:rPr lang="en-US" altLang="zh-CN" smtClean="0">
                <a:solidFill>
                  <a:srgbClr val="898989"/>
                </a:solidFill>
              </a:rPr>
              <a:pPr/>
              <a:t>41</a:t>
            </a:fld>
            <a:endParaRPr lang="en-US" altLang="zh-CN">
              <a:solidFill>
                <a:srgbClr val="898989"/>
              </a:solidFill>
            </a:endParaRPr>
          </a:p>
        </p:txBody>
      </p:sp>
      <p:sp>
        <p:nvSpPr>
          <p:cNvPr id="20483" name="Rectangle 2"/>
          <p:cNvSpPr>
            <a:spLocks noGrp="1" noChangeArrowheads="1"/>
          </p:cNvSpPr>
          <p:nvPr>
            <p:ph type="body" idx="1"/>
          </p:nvPr>
        </p:nvSpPr>
        <p:spPr>
          <a:xfrm>
            <a:off x="395288" y="6143625"/>
            <a:ext cx="8353425" cy="485775"/>
          </a:xfrm>
          <a:solidFill>
            <a:schemeClr val="bg1">
              <a:alpha val="50000"/>
            </a:schemeClr>
          </a:solidFill>
        </p:spPr>
        <p:txBody>
          <a:bodyPr rtlCol="0">
            <a:noAutofit/>
          </a:bodyPr>
          <a:lstStyle/>
          <a:p>
            <a:pPr algn="ctr" fontAlgn="auto">
              <a:lnSpc>
                <a:spcPct val="125000"/>
              </a:lnSpc>
              <a:spcAft>
                <a:spcPts val="0"/>
              </a:spcAft>
              <a:buClr>
                <a:schemeClr val="hlink"/>
              </a:buClr>
              <a:buSzPct val="120000"/>
              <a:buFont typeface="Wingdings" pitchFamily="2" charset="2"/>
              <a:buNone/>
              <a:defRPr/>
            </a:pPr>
            <a:r>
              <a:rPr lang="en-US" altLang="zh-CN" sz="2000" b="1" dirty="0">
                <a:latin typeface="+mn-ea"/>
              </a:rPr>
              <a:t>1978</a:t>
            </a:r>
            <a:r>
              <a:rPr lang="zh-CN" altLang="en-US" sz="2000" b="1" dirty="0">
                <a:latin typeface="+mn-ea"/>
              </a:rPr>
              <a:t>年 </a:t>
            </a:r>
            <a:r>
              <a:rPr lang="en-US" altLang="zh-CN" sz="2000" b="1" dirty="0">
                <a:latin typeface="+mn-ea"/>
              </a:rPr>
              <a:t>3679</a:t>
            </a:r>
            <a:r>
              <a:rPr lang="zh-CN" altLang="en-US" sz="2000" b="1" dirty="0">
                <a:latin typeface="+mn-ea"/>
              </a:rPr>
              <a:t>亿元， </a:t>
            </a:r>
            <a:r>
              <a:rPr lang="en-US" altLang="zh-CN" sz="2000" b="1" dirty="0">
                <a:latin typeface="+mn-ea"/>
              </a:rPr>
              <a:t>2017</a:t>
            </a:r>
            <a:r>
              <a:rPr lang="zh-CN" altLang="en-US" sz="2000" b="1" dirty="0">
                <a:latin typeface="+mn-ea"/>
              </a:rPr>
              <a:t>年</a:t>
            </a:r>
            <a:r>
              <a:rPr lang="en-US" altLang="zh-CN" sz="2000" b="1" dirty="0">
                <a:latin typeface="+mn-ea"/>
              </a:rPr>
              <a:t>126761</a:t>
            </a:r>
            <a:r>
              <a:rPr lang="zh-CN" altLang="en-US" sz="2000" b="1" dirty="0">
                <a:latin typeface="+mn-ea"/>
              </a:rPr>
              <a:t>亿元</a:t>
            </a:r>
            <a:r>
              <a:rPr lang="en-US" altLang="zh-CN" sz="2000" b="1" dirty="0">
                <a:latin typeface="+mn-ea"/>
              </a:rPr>
              <a:t>, 34.5</a:t>
            </a:r>
            <a:r>
              <a:rPr lang="zh-CN" altLang="en-US" sz="2000" b="1" dirty="0">
                <a:latin typeface="+mn-ea"/>
              </a:rPr>
              <a:t>倍，平均增速</a:t>
            </a:r>
            <a:r>
              <a:rPr lang="en-US" altLang="zh-CN" sz="2000" b="1" dirty="0">
                <a:latin typeface="+mn-ea"/>
              </a:rPr>
              <a:t>9.50%</a:t>
            </a:r>
            <a:endParaRPr lang="zh-CN" altLang="en-US" sz="2000" b="1" dirty="0">
              <a:latin typeface="+mn-ea"/>
            </a:endParaRPr>
          </a:p>
        </p:txBody>
      </p:sp>
      <p:sp>
        <p:nvSpPr>
          <p:cNvPr id="20484" name="Rectangle 3"/>
          <p:cNvSpPr>
            <a:spLocks noGrp="1" noChangeArrowheads="1"/>
          </p:cNvSpPr>
          <p:nvPr>
            <p:ph type="title"/>
          </p:nvPr>
        </p:nvSpPr>
        <p:spPr>
          <a:xfrm>
            <a:off x="1187450" y="204788"/>
            <a:ext cx="5942013" cy="415925"/>
          </a:xfrm>
          <a:solidFill>
            <a:schemeClr val="accent1"/>
          </a:solidFill>
        </p:spPr>
        <p:txBody>
          <a:bodyPr rtlCol="0">
            <a:normAutofit fontScale="90000"/>
          </a:bodyPr>
          <a:lstStyle/>
          <a:p>
            <a:pPr fontAlgn="auto">
              <a:spcAft>
                <a:spcPts val="0"/>
              </a:spcAft>
              <a:defRPr/>
            </a:pPr>
            <a:r>
              <a:rPr lang="zh-CN" altLang="en-US" sz="2800" b="1" dirty="0">
                <a:solidFill>
                  <a:srgbClr val="C00000"/>
                </a:solidFill>
                <a:latin typeface="+mj-ea"/>
              </a:rPr>
              <a:t>中国按</a:t>
            </a:r>
            <a:r>
              <a:rPr lang="en-US" altLang="zh-CN" sz="2800" b="1" dirty="0">
                <a:solidFill>
                  <a:srgbClr val="C00000"/>
                </a:solidFill>
                <a:latin typeface="+mj-ea"/>
              </a:rPr>
              <a:t>1978</a:t>
            </a:r>
            <a:r>
              <a:rPr lang="zh-CN" altLang="en-US" sz="2800" b="1" dirty="0">
                <a:solidFill>
                  <a:srgbClr val="C00000"/>
                </a:solidFill>
                <a:latin typeface="+mj-ea"/>
              </a:rPr>
              <a:t>年可比价格计算的</a:t>
            </a:r>
            <a:r>
              <a:rPr lang="en-US" altLang="zh-CN" sz="2800" b="1" dirty="0">
                <a:solidFill>
                  <a:srgbClr val="C00000"/>
                </a:solidFill>
                <a:latin typeface="+mj-ea"/>
              </a:rPr>
              <a:t>GDP</a:t>
            </a:r>
            <a:endParaRPr lang="zh-CN" altLang="en-US" sz="2800" b="1" dirty="0">
              <a:solidFill>
                <a:srgbClr val="C00000"/>
              </a:solidFill>
              <a:latin typeface="+mj-ea"/>
            </a:endParaRPr>
          </a:p>
        </p:txBody>
      </p:sp>
      <p:pic>
        <p:nvPicPr>
          <p:cNvPr id="32773" name="图片 1"/>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73070" y="772498"/>
            <a:ext cx="8424862"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descr="pku.png"/>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75" y="0"/>
            <a:ext cx="483419" cy="48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5470" y="5599717"/>
            <a:ext cx="9144000" cy="1268760"/>
          </a:xfrm>
          <a:prstGeom prst="rect">
            <a:avLst/>
          </a:prstGeom>
          <a:effectLst>
            <a:glow rad="355600">
              <a:srgbClr val="C7EDCB">
                <a:alpha val="0"/>
              </a:srgbClr>
            </a:glow>
            <a:softEdge rad="419100"/>
          </a:effectLst>
        </p:spPr>
      </p:pic>
      <p:sp>
        <p:nvSpPr>
          <p:cNvPr id="8" name="圆角矩形 7"/>
          <p:cNvSpPr/>
          <p:nvPr/>
        </p:nvSpPr>
        <p:spPr>
          <a:xfrm>
            <a:off x="593725" y="120650"/>
            <a:ext cx="7697788" cy="481013"/>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dirty="0">
                <a:solidFill>
                  <a:srgbClr val="000000"/>
                </a:solidFill>
                <a:latin typeface="华文新魏" panose="02010800040101010101" pitchFamily="2" charset="-122"/>
                <a:ea typeface="华文新魏" panose="02010800040101010101" pitchFamily="2" charset="-122"/>
              </a:rPr>
              <a:t>经济实力</a:t>
            </a:r>
          </a:p>
        </p:txBody>
      </p:sp>
      <p:pic>
        <p:nvPicPr>
          <p:cNvPr id="52229" name="图片 10"/>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82600" y="796925"/>
            <a:ext cx="8420100"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Rectangle 2"/>
          <p:cNvSpPr txBox="1">
            <a:spLocks noChangeArrowheads="1"/>
          </p:cNvSpPr>
          <p:nvPr/>
        </p:nvSpPr>
        <p:spPr bwMode="auto">
          <a:xfrm>
            <a:off x="285750" y="6288088"/>
            <a:ext cx="8572500" cy="50165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25000"/>
              </a:lnSpc>
              <a:buClr>
                <a:schemeClr val="hlink"/>
              </a:buClr>
              <a:buSzPct val="120000"/>
              <a:buFont typeface="Wingdings" panose="05000000000000000000" pitchFamily="2" charset="2"/>
              <a:buNone/>
            </a:pPr>
            <a:r>
              <a:rPr lang="en-US" altLang="zh-CN" sz="2000">
                <a:latin typeface="宋体" panose="02010600030101010101" pitchFamily="2" charset="-122"/>
              </a:rPr>
              <a:t>1978</a:t>
            </a:r>
            <a:r>
              <a:rPr lang="zh-CN" altLang="en-US" sz="2000">
                <a:latin typeface="宋体" panose="02010600030101010101" pitchFamily="2" charset="-122"/>
              </a:rPr>
              <a:t>年 </a:t>
            </a:r>
            <a:r>
              <a:rPr lang="en-US" altLang="zh-CN" sz="2000">
                <a:solidFill>
                  <a:srgbClr val="FF0000"/>
                </a:solidFill>
                <a:latin typeface="宋体" panose="02010600030101010101" pitchFamily="2" charset="-122"/>
                <a:cs typeface="Times New Roman" panose="02020603050405020304" pitchFamily="18" charset="0"/>
              </a:rPr>
              <a:t>$1495</a:t>
            </a:r>
            <a:r>
              <a:rPr lang="zh-CN" altLang="en-US" sz="2000">
                <a:solidFill>
                  <a:srgbClr val="FF0000"/>
                </a:solidFill>
                <a:latin typeface="宋体" panose="02010600030101010101" pitchFamily="2" charset="-122"/>
                <a:cs typeface="Times New Roman" panose="02020603050405020304" pitchFamily="18" charset="0"/>
              </a:rPr>
              <a:t>亿</a:t>
            </a:r>
            <a:r>
              <a:rPr lang="zh-CN" altLang="en-US" sz="2000">
                <a:latin typeface="宋体" panose="02010600030101010101" pitchFamily="2" charset="-122"/>
                <a:cs typeface="Times New Roman" panose="02020603050405020304" pitchFamily="18" charset="0"/>
              </a:rPr>
              <a:t>，</a:t>
            </a:r>
            <a:r>
              <a:rPr lang="en-US" altLang="zh-CN" sz="2000">
                <a:latin typeface="宋体" panose="02010600030101010101" pitchFamily="2" charset="-122"/>
                <a:cs typeface="Times New Roman" panose="02020603050405020304" pitchFamily="18" charset="0"/>
              </a:rPr>
              <a:t>2017</a:t>
            </a:r>
            <a:r>
              <a:rPr lang="zh-CN" altLang="en-US" sz="2000">
                <a:latin typeface="宋体" panose="02010600030101010101" pitchFamily="2" charset="-122"/>
                <a:cs typeface="Times New Roman" panose="02020603050405020304" pitchFamily="18" charset="0"/>
              </a:rPr>
              <a:t>年 </a:t>
            </a:r>
            <a:r>
              <a:rPr lang="en-US" altLang="zh-CN" sz="2000">
                <a:solidFill>
                  <a:srgbClr val="FF0000"/>
                </a:solidFill>
                <a:latin typeface="宋体" panose="02010600030101010101" pitchFamily="2" charset="-122"/>
                <a:cs typeface="Times New Roman" panose="02020603050405020304" pitchFamily="18" charset="0"/>
              </a:rPr>
              <a:t>$122377</a:t>
            </a:r>
            <a:r>
              <a:rPr lang="zh-CN" altLang="en-US" sz="2000">
                <a:solidFill>
                  <a:srgbClr val="FF0000"/>
                </a:solidFill>
                <a:latin typeface="宋体" panose="02010600030101010101" pitchFamily="2" charset="-122"/>
                <a:cs typeface="Times New Roman" panose="02020603050405020304" pitchFamily="18" charset="0"/>
              </a:rPr>
              <a:t>亿</a:t>
            </a:r>
            <a:r>
              <a:rPr lang="en-US" altLang="zh-CN" sz="2000">
                <a:latin typeface="宋体" panose="02010600030101010101" pitchFamily="2" charset="-122"/>
                <a:cs typeface="Times New Roman" panose="02020603050405020304" pitchFamily="18" charset="0"/>
              </a:rPr>
              <a:t> ,81.8</a:t>
            </a:r>
            <a:r>
              <a:rPr lang="zh-CN" altLang="en-US" sz="2000">
                <a:latin typeface="宋体" panose="02010600030101010101" pitchFamily="2" charset="-122"/>
                <a:cs typeface="Times New Roman" panose="02020603050405020304" pitchFamily="18" charset="0"/>
              </a:rPr>
              <a:t>倍，均速</a:t>
            </a:r>
            <a:r>
              <a:rPr lang="en-US" altLang="zh-CN" sz="2000">
                <a:latin typeface="宋体" panose="02010600030101010101" pitchFamily="2" charset="-122"/>
                <a:cs typeface="Times New Roman" panose="02020603050405020304" pitchFamily="18" charset="0"/>
              </a:rPr>
              <a:t>11.96%  --WB</a:t>
            </a:r>
            <a:endParaRPr lang="zh-CN" altLang="en-US" sz="2000">
              <a:latin typeface="宋体" panose="02010600030101010101" pitchFamily="2" charset="-122"/>
            </a:endParaRPr>
          </a:p>
        </p:txBody>
      </p:sp>
      <p:sp>
        <p:nvSpPr>
          <p:cNvPr id="13" name="Rectangle 3"/>
          <p:cNvSpPr txBox="1">
            <a:spLocks noChangeArrowheads="1"/>
          </p:cNvSpPr>
          <p:nvPr/>
        </p:nvSpPr>
        <p:spPr>
          <a:xfrm>
            <a:off x="1619250" y="908050"/>
            <a:ext cx="2592388" cy="288925"/>
          </a:xfrm>
          <a:prstGeom prst="rect">
            <a:avLst/>
          </a:prstGeom>
        </p:spPr>
        <p:txBody>
          <a:bodyPr>
            <a:normAutofit fontScale="62500" lnSpcReduction="20000"/>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fontAlgn="auto">
              <a:spcAft>
                <a:spcPts val="0"/>
              </a:spcAft>
              <a:defRPr/>
            </a:pPr>
            <a:r>
              <a:rPr lang="zh-CN" altLang="en-US" sz="2800" dirty="0">
                <a:solidFill>
                  <a:srgbClr val="C00000"/>
                </a:solidFill>
                <a:latin typeface="+mj-ea"/>
              </a:rPr>
              <a:t>按美元汇率估算的</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descr="pku.png"/>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75" y="0"/>
            <a:ext cx="483419" cy="48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5470" y="5599717"/>
            <a:ext cx="9144000" cy="1268760"/>
          </a:xfrm>
          <a:prstGeom prst="rect">
            <a:avLst/>
          </a:prstGeom>
          <a:effectLst>
            <a:glow rad="355600">
              <a:srgbClr val="C7EDCB">
                <a:alpha val="0"/>
              </a:srgbClr>
            </a:glow>
            <a:softEdge rad="419100"/>
          </a:effectLst>
        </p:spPr>
      </p:pic>
      <p:sp>
        <p:nvSpPr>
          <p:cNvPr id="6" name="Rectangle 2"/>
          <p:cNvSpPr txBox="1">
            <a:spLocks noChangeArrowheads="1"/>
          </p:cNvSpPr>
          <p:nvPr/>
        </p:nvSpPr>
        <p:spPr>
          <a:xfrm>
            <a:off x="323850" y="5878513"/>
            <a:ext cx="8299450" cy="530225"/>
          </a:xfrm>
          <a:prstGeom prst="rect">
            <a:avLst/>
          </a:prstGeom>
          <a:solidFill>
            <a:schemeClr val="accent6">
              <a:lumMod val="20000"/>
              <a:lumOff val="80000"/>
              <a:alpha val="50000"/>
            </a:schemeClr>
          </a:solidFill>
        </p:spPr>
        <p:txBody>
          <a:bodyPr>
            <a:norm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fontAlgn="auto">
              <a:lnSpc>
                <a:spcPct val="125000"/>
              </a:lnSpc>
              <a:spcAft>
                <a:spcPts val="0"/>
              </a:spcAft>
              <a:buClr>
                <a:schemeClr val="hlink"/>
              </a:buClr>
              <a:buSzPct val="120000"/>
              <a:buFont typeface="Wingdings" pitchFamily="2" charset="2"/>
              <a:buNone/>
              <a:defRPr/>
            </a:pPr>
            <a:r>
              <a:rPr lang="en-US" altLang="zh-CN" sz="2000" dirty="0">
                <a:latin typeface="+mn-ea"/>
                <a:cs typeface="Times New Roman" pitchFamily="18" charset="0"/>
              </a:rPr>
              <a:t>1980</a:t>
            </a:r>
            <a:r>
              <a:rPr lang="zh-CN" altLang="en-US" sz="2000" dirty="0">
                <a:latin typeface="+mn-ea"/>
                <a:cs typeface="Times New Roman" pitchFamily="18" charset="0"/>
              </a:rPr>
              <a:t>－</a:t>
            </a:r>
            <a:r>
              <a:rPr lang="en-US" altLang="zh-CN" sz="2000" dirty="0">
                <a:latin typeface="+mn-ea"/>
                <a:cs typeface="Times New Roman" pitchFamily="18" charset="0"/>
              </a:rPr>
              <a:t>2017</a:t>
            </a:r>
            <a:r>
              <a:rPr lang="zh-CN" altLang="en-US" sz="2000" dirty="0">
                <a:latin typeface="+mn-ea"/>
                <a:cs typeface="Times New Roman" pitchFamily="18" charset="0"/>
              </a:rPr>
              <a:t>按美元汇率估算的中国</a:t>
            </a:r>
            <a:r>
              <a:rPr lang="en-US" altLang="zh-CN" sz="2000" dirty="0">
                <a:latin typeface="+mn-ea"/>
                <a:cs typeface="Times New Roman" pitchFamily="18" charset="0"/>
              </a:rPr>
              <a:t>GDP</a:t>
            </a:r>
            <a:r>
              <a:rPr lang="zh-CN" altLang="en-US" sz="2000" dirty="0">
                <a:latin typeface="+mn-ea"/>
                <a:cs typeface="Times New Roman" pitchFamily="18" charset="0"/>
              </a:rPr>
              <a:t>在世界排序  </a:t>
            </a:r>
            <a:r>
              <a:rPr lang="en-US" altLang="zh-CN" sz="2000" dirty="0">
                <a:latin typeface="+mn-ea"/>
                <a:cs typeface="Times New Roman" pitchFamily="18" charset="0"/>
              </a:rPr>
              <a:t>--IMF</a:t>
            </a:r>
            <a:r>
              <a:rPr lang="zh-CN" altLang="en-US" sz="2000" dirty="0">
                <a:latin typeface="+mn-ea"/>
              </a:rPr>
              <a:t> </a:t>
            </a:r>
          </a:p>
        </p:txBody>
      </p:sp>
      <p:pic>
        <p:nvPicPr>
          <p:cNvPr id="34821" name="图片 7"/>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25834" y="617046"/>
            <a:ext cx="8496300" cy="510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5" descr="pku.png"/>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75" y="0"/>
            <a:ext cx="483419" cy="48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5470" y="5599717"/>
            <a:ext cx="9144000" cy="1268760"/>
          </a:xfrm>
          <a:prstGeom prst="rect">
            <a:avLst/>
          </a:prstGeom>
          <a:effectLst>
            <a:glow rad="355600">
              <a:srgbClr val="C7EDCB">
                <a:alpha val="0"/>
              </a:srgbClr>
            </a:glow>
            <a:softEdge rad="419100"/>
          </a:effectLst>
        </p:spPr>
      </p:pic>
      <p:sp>
        <p:nvSpPr>
          <p:cNvPr id="52228" name="灯片编号占位符 6"/>
          <p:cNvSpPr>
            <a:spLocks noGrp="1" noChangeArrowheads="1"/>
          </p:cNvSpPr>
          <p:nvPr>
            <p:ph type="sldNum" sz="quarter" idx="12"/>
          </p:nvPr>
        </p:nvSpPr>
        <p:spPr bwMode="auto">
          <a:xfrm>
            <a:off x="6435725" y="6140450"/>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3FA1A628-598E-472B-9D2F-BD9CD21EEFD0}" type="slidenum">
              <a:rPr lang="en-US" altLang="zh-CN" b="0" smtClean="0"/>
              <a:pPr/>
              <a:t>44</a:t>
            </a:fld>
            <a:endParaRPr lang="en-US" altLang="zh-CN" b="0"/>
          </a:p>
        </p:txBody>
      </p:sp>
      <p:sp>
        <p:nvSpPr>
          <p:cNvPr id="52229" name="Rectangle 3"/>
          <p:cNvSpPr txBox="1">
            <a:spLocks noChangeArrowheads="1"/>
          </p:cNvSpPr>
          <p:nvPr/>
        </p:nvSpPr>
        <p:spPr bwMode="auto">
          <a:xfrm>
            <a:off x="588963" y="1052513"/>
            <a:ext cx="81375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4013"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25000"/>
              </a:lnSpc>
              <a:buClr>
                <a:schemeClr val="hlink"/>
              </a:buClr>
              <a:buSzPct val="120000"/>
              <a:buFont typeface="Wingdings" panose="05000000000000000000" pitchFamily="2" charset="2"/>
              <a:buNone/>
            </a:pPr>
            <a:r>
              <a:rPr lang="en-US" altLang="zh-CN" sz="2800">
                <a:latin typeface="宋体" panose="02010600030101010101" pitchFamily="2" charset="-122"/>
              </a:rPr>
              <a:t> </a:t>
            </a:r>
          </a:p>
        </p:txBody>
      </p:sp>
      <p:sp>
        <p:nvSpPr>
          <p:cNvPr id="7" name="TextBox 7"/>
          <p:cNvSpPr txBox="1"/>
          <p:nvPr/>
        </p:nvSpPr>
        <p:spPr>
          <a:xfrm>
            <a:off x="906463" y="6070600"/>
            <a:ext cx="7715250" cy="400050"/>
          </a:xfrm>
          <a:prstGeom prst="rect">
            <a:avLst/>
          </a:prstGeom>
          <a:noFill/>
        </p:spPr>
        <p:txBody>
          <a:bodyPr>
            <a:spAutoFit/>
          </a:bodyPr>
          <a:lstStyle/>
          <a:p>
            <a:pPr algn="ctr" fontAlgn="auto">
              <a:spcBef>
                <a:spcPts val="0"/>
              </a:spcBef>
              <a:spcAft>
                <a:spcPts val="0"/>
              </a:spcAft>
              <a:defRPr/>
            </a:pPr>
            <a:r>
              <a:rPr lang="en-US" altLang="zh-CN" sz="2000" dirty="0">
                <a:latin typeface="+mn-ea"/>
                <a:ea typeface="+mn-ea"/>
              </a:rPr>
              <a:t> </a:t>
            </a:r>
            <a:endParaRPr lang="zh-CN" altLang="en-US" sz="2000" dirty="0">
              <a:latin typeface="+mn-ea"/>
              <a:ea typeface="+mn-ea"/>
            </a:endParaRPr>
          </a:p>
        </p:txBody>
      </p:sp>
      <p:pic>
        <p:nvPicPr>
          <p:cNvPr id="52231" name="图片 6" descr="两树三午演进图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88" y="850900"/>
            <a:ext cx="8696325"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73063" y="5805488"/>
            <a:ext cx="8353425" cy="646112"/>
          </a:xfrm>
          <a:prstGeom prst="rect">
            <a:avLst/>
          </a:prstGeom>
          <a:noFill/>
        </p:spPr>
        <p:txBody>
          <a:bodyPr>
            <a:spAutoFit/>
          </a:bodyPr>
          <a:lstStyle/>
          <a:p>
            <a:pPr algn="ctr">
              <a:defRPr/>
            </a:pPr>
            <a:r>
              <a:rPr lang="zh-CN" altLang="en-US" dirty="0">
                <a:latin typeface="+mn-ea"/>
                <a:ea typeface="+mn-ea"/>
              </a:rPr>
              <a:t>中日之比：</a:t>
            </a:r>
            <a:r>
              <a:rPr lang="en-US" altLang="zh-CN" dirty="0">
                <a:latin typeface="+mn-ea"/>
                <a:ea typeface="+mn-ea"/>
              </a:rPr>
              <a:t>1990</a:t>
            </a:r>
            <a:r>
              <a:rPr lang="zh-CN" altLang="en-US" dirty="0">
                <a:latin typeface="+mn-ea"/>
                <a:ea typeface="+mn-ea"/>
              </a:rPr>
              <a:t>年  </a:t>
            </a:r>
            <a:r>
              <a:rPr lang="en-US" altLang="zh-CN" dirty="0">
                <a:latin typeface="+mn-ea"/>
                <a:ea typeface="+mn-ea"/>
              </a:rPr>
              <a:t>12.77%</a:t>
            </a:r>
            <a:r>
              <a:rPr lang="zh-CN" altLang="en-US" dirty="0">
                <a:latin typeface="+mn-ea"/>
                <a:ea typeface="+mn-ea"/>
              </a:rPr>
              <a:t>；</a:t>
            </a:r>
            <a:r>
              <a:rPr lang="en-US" altLang="zh-CN" dirty="0">
                <a:latin typeface="+mn-ea"/>
                <a:ea typeface="+mn-ea"/>
              </a:rPr>
              <a:t>2002</a:t>
            </a:r>
            <a:r>
              <a:rPr lang="zh-CN" altLang="en-US" dirty="0">
                <a:latin typeface="+mn-ea"/>
                <a:ea typeface="+mn-ea"/>
              </a:rPr>
              <a:t>年 </a:t>
            </a:r>
            <a:r>
              <a:rPr lang="en-US" altLang="zh-CN" dirty="0">
                <a:latin typeface="+mn-ea"/>
                <a:ea typeface="+mn-ea"/>
              </a:rPr>
              <a:t>36.90%</a:t>
            </a:r>
            <a:r>
              <a:rPr lang="zh-CN" altLang="en-US" dirty="0">
                <a:latin typeface="+mn-ea"/>
                <a:ea typeface="+mn-ea"/>
              </a:rPr>
              <a:t>；</a:t>
            </a:r>
            <a:r>
              <a:rPr lang="en-US" altLang="zh-CN" dirty="0">
                <a:latin typeface="+mn-ea"/>
                <a:ea typeface="+mn-ea"/>
              </a:rPr>
              <a:t>2014</a:t>
            </a:r>
            <a:r>
              <a:rPr lang="zh-CN" altLang="en-US" dirty="0">
                <a:latin typeface="+mn-ea"/>
                <a:ea typeface="+mn-ea"/>
              </a:rPr>
              <a:t>年 </a:t>
            </a:r>
            <a:r>
              <a:rPr lang="en-US" altLang="zh-CN" dirty="0">
                <a:latin typeface="+mn-ea"/>
                <a:ea typeface="+mn-ea"/>
              </a:rPr>
              <a:t>226.36%</a:t>
            </a:r>
            <a:r>
              <a:rPr lang="zh-CN" altLang="en-US" dirty="0">
                <a:latin typeface="+mn-ea"/>
                <a:ea typeface="+mn-ea"/>
              </a:rPr>
              <a:t>；</a:t>
            </a:r>
            <a:endParaRPr lang="en-US" altLang="zh-CN" dirty="0">
              <a:latin typeface="+mn-ea"/>
              <a:ea typeface="+mn-ea"/>
            </a:endParaRPr>
          </a:p>
          <a:p>
            <a:pPr algn="ctr">
              <a:defRPr/>
            </a:pPr>
            <a:r>
              <a:rPr lang="en-US" altLang="zh-CN" dirty="0">
                <a:latin typeface="+mn-ea"/>
                <a:ea typeface="+mn-ea"/>
              </a:rPr>
              <a:t>2014</a:t>
            </a:r>
            <a:r>
              <a:rPr lang="zh-CN" altLang="en-US" dirty="0">
                <a:latin typeface="+mn-ea"/>
                <a:ea typeface="+mn-ea"/>
              </a:rPr>
              <a:t>年是</a:t>
            </a:r>
            <a:r>
              <a:rPr lang="en-US" altLang="zh-CN" dirty="0">
                <a:latin typeface="+mn-ea"/>
                <a:ea typeface="+mn-ea"/>
              </a:rPr>
              <a:t>1990</a:t>
            </a:r>
            <a:r>
              <a:rPr lang="zh-CN" altLang="en-US" dirty="0">
                <a:latin typeface="+mn-ea"/>
                <a:ea typeface="+mn-ea"/>
              </a:rPr>
              <a:t>年比例的 </a:t>
            </a:r>
            <a:r>
              <a:rPr lang="en-US" altLang="zh-CN" dirty="0">
                <a:solidFill>
                  <a:srgbClr val="FF0000"/>
                </a:solidFill>
                <a:latin typeface="+mn-ea"/>
                <a:ea typeface="+mn-ea"/>
              </a:rPr>
              <a:t>17.8</a:t>
            </a:r>
            <a:r>
              <a:rPr lang="zh-CN" altLang="en-US" dirty="0">
                <a:latin typeface="+mn-ea"/>
                <a:ea typeface="+mn-ea"/>
              </a:rPr>
              <a:t>倍   </a:t>
            </a:r>
          </a:p>
        </p:txBody>
      </p:sp>
      <p:sp>
        <p:nvSpPr>
          <p:cNvPr id="2" name="矩形 1"/>
          <p:cNvSpPr/>
          <p:nvPr/>
        </p:nvSpPr>
        <p:spPr>
          <a:xfrm>
            <a:off x="971550" y="280988"/>
            <a:ext cx="5903913" cy="368300"/>
          </a:xfrm>
          <a:prstGeom prst="rect">
            <a:avLst/>
          </a:prstGeom>
        </p:spPr>
        <p:txBody>
          <a:bodyPr>
            <a:spAutoFit/>
          </a:bodyPr>
          <a:lstStyle/>
          <a:p>
            <a:pPr>
              <a:defRPr/>
            </a:pPr>
            <a:r>
              <a:rPr lang="zh-CN" altLang="en-US" dirty="0">
                <a:solidFill>
                  <a:srgbClr val="C00000"/>
                </a:solidFill>
                <a:latin typeface="+mj-ea"/>
              </a:rPr>
              <a:t>中日按美元汇率计算</a:t>
            </a:r>
            <a:r>
              <a:rPr lang="en-US" altLang="zh-CN" dirty="0">
                <a:solidFill>
                  <a:srgbClr val="C00000"/>
                </a:solidFill>
                <a:latin typeface="+mj-ea"/>
              </a:rPr>
              <a:t>GDP</a:t>
            </a:r>
            <a:r>
              <a:rPr lang="zh-CN" altLang="en-US" dirty="0">
                <a:solidFill>
                  <a:srgbClr val="C00000"/>
                </a:solidFill>
                <a:latin typeface="+mj-ea"/>
              </a:rPr>
              <a:t>之比较   </a:t>
            </a:r>
            <a:r>
              <a:rPr lang="zh-CN" altLang="en-US" sz="1400" dirty="0">
                <a:solidFill>
                  <a:srgbClr val="C00000"/>
                </a:solidFill>
                <a:latin typeface="+mj-ea"/>
              </a:rPr>
              <a:t>（王其文绘制）</a:t>
            </a:r>
            <a:endParaRPr lang="zh-CN" altLang="en-US" dirty="0"/>
          </a:p>
        </p:txBody>
      </p:sp>
      <p:sp>
        <p:nvSpPr>
          <p:cNvPr id="3" name="矩形 2"/>
          <p:cNvSpPr/>
          <p:nvPr/>
        </p:nvSpPr>
        <p:spPr>
          <a:xfrm>
            <a:off x="3611563" y="6551613"/>
            <a:ext cx="1938337" cy="368300"/>
          </a:xfrm>
          <a:prstGeom prst="rect">
            <a:avLst/>
          </a:prstGeom>
        </p:spPr>
        <p:txBody>
          <a:bodyPr wrap="none">
            <a:spAutoFit/>
          </a:bodyPr>
          <a:lstStyle/>
          <a:p>
            <a:pPr>
              <a:defRPr/>
            </a:pPr>
            <a:r>
              <a:rPr lang="en-US" altLang="zh-CN" dirty="0">
                <a:latin typeface="+mn-ea"/>
              </a:rPr>
              <a:t>2017</a:t>
            </a:r>
            <a:r>
              <a:rPr lang="zh-CN" altLang="en-US" dirty="0">
                <a:latin typeface="+mn-ea"/>
              </a:rPr>
              <a:t>年 </a:t>
            </a:r>
            <a:r>
              <a:rPr lang="en-US" altLang="zh-CN" dirty="0">
                <a:solidFill>
                  <a:srgbClr val="C00000"/>
                </a:solidFill>
                <a:latin typeface="+mn-ea"/>
              </a:rPr>
              <a:t>251.18% </a:t>
            </a:r>
            <a:endParaRPr lang="zh-CN" altLang="en-US" dirty="0"/>
          </a:p>
        </p:txBody>
      </p:sp>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1"/>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92881" y="188640"/>
            <a:ext cx="4933950"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3"/>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76225" y="3286125"/>
            <a:ext cx="2160588"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4"/>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481263" y="3286125"/>
            <a:ext cx="2376487"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图片 5"/>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838700" y="3286125"/>
            <a:ext cx="2109788"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图片 6"/>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8488" y="3286125"/>
            <a:ext cx="2195512"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165100" y="2459038"/>
            <a:ext cx="1392238" cy="1257300"/>
          </a:xfrm>
          <a:prstGeom prst="rect">
            <a:avLst/>
          </a:prstGeom>
          <a:solidFill>
            <a:schemeClr val="accent1">
              <a:lumMod val="60000"/>
              <a:lumOff val="40000"/>
            </a:schemeClr>
          </a:solid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400" dirty="0">
                <a:solidFill>
                  <a:srgbClr val="C00000"/>
                </a:solidFill>
                <a:latin typeface="华文新魏" panose="02010800040101010101" pitchFamily="2" charset="-122"/>
                <a:ea typeface="华文新魏" panose="02010800040101010101" pitchFamily="2" charset="-122"/>
              </a:rPr>
              <a:t>巴西  </a:t>
            </a:r>
            <a:endParaRPr lang="en-US" altLang="zh-CN" sz="2400" dirty="0">
              <a:solidFill>
                <a:srgbClr val="C00000"/>
              </a:solidFill>
              <a:latin typeface="华文新魏" panose="02010800040101010101" pitchFamily="2" charset="-122"/>
              <a:ea typeface="华文新魏" panose="02010800040101010101" pitchFamily="2" charset="-122"/>
            </a:endParaRPr>
          </a:p>
          <a:p>
            <a:pPr>
              <a:buFont typeface="Arial" panose="020B0604020202020204" pitchFamily="34" charset="0"/>
              <a:buNone/>
              <a:defRPr/>
            </a:pPr>
            <a:r>
              <a:rPr lang="zh-CN" altLang="en-US" sz="2400" dirty="0">
                <a:solidFill>
                  <a:srgbClr val="C00000"/>
                </a:solidFill>
                <a:latin typeface="华文新魏" panose="02010800040101010101" pitchFamily="2" charset="-122"/>
                <a:ea typeface="华文新魏" panose="02010800040101010101" pitchFamily="2" charset="-122"/>
              </a:rPr>
              <a:t>印度  </a:t>
            </a:r>
            <a:endParaRPr lang="en-US" altLang="zh-CN" sz="2400" dirty="0">
              <a:solidFill>
                <a:srgbClr val="C00000"/>
              </a:solidFill>
              <a:latin typeface="华文新魏" panose="02010800040101010101" pitchFamily="2" charset="-122"/>
              <a:ea typeface="华文新魏" panose="02010800040101010101" pitchFamily="2" charset="-122"/>
            </a:endParaRPr>
          </a:p>
          <a:p>
            <a:pPr>
              <a:buFont typeface="Arial" panose="020B0604020202020204" pitchFamily="34" charset="0"/>
              <a:buNone/>
              <a:defRPr/>
            </a:pPr>
            <a:r>
              <a:rPr lang="zh-CN" altLang="en-US" sz="2400" dirty="0">
                <a:solidFill>
                  <a:srgbClr val="C00000"/>
                </a:solidFill>
                <a:latin typeface="华文新魏" panose="02010800040101010101" pitchFamily="2" charset="-122"/>
                <a:ea typeface="华文新魏" panose="02010800040101010101" pitchFamily="2" charset="-122"/>
              </a:rPr>
              <a:t>俄罗斯</a:t>
            </a:r>
          </a:p>
        </p:txBody>
      </p:sp>
      <p:pic>
        <p:nvPicPr>
          <p:cNvPr id="54280" name="Picture 1" descr="C:\Users\pku\AppData\Roaming\Tencent\Users\1302330778\QQ\WinTemp\RichOle\%VNH_1_ZWD[@AVT40D$5AO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431800"/>
            <a:ext cx="2773363"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5" descr="pku.png"/>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75" y="0"/>
            <a:ext cx="483419" cy="48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5470" y="5599717"/>
            <a:ext cx="9144000" cy="1268760"/>
          </a:xfrm>
          <a:prstGeom prst="rect">
            <a:avLst/>
          </a:prstGeom>
          <a:effectLst>
            <a:glow rad="355600">
              <a:srgbClr val="C7EDCB">
                <a:alpha val="0"/>
              </a:srgbClr>
            </a:glow>
            <a:softEdge rad="419100"/>
          </a:effectLst>
        </p:spPr>
      </p:pic>
      <p:sp>
        <p:nvSpPr>
          <p:cNvPr id="5530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D70C2166-8959-4450-8503-AA4BFB55D0F6}" type="slidenum">
              <a:rPr lang="en-US" altLang="zh-CN" smtClean="0">
                <a:solidFill>
                  <a:srgbClr val="898989"/>
                </a:solidFill>
              </a:rPr>
              <a:pPr/>
              <a:t>46</a:t>
            </a:fld>
            <a:endParaRPr lang="en-US" altLang="zh-CN">
              <a:solidFill>
                <a:srgbClr val="898989"/>
              </a:solidFill>
            </a:endParaRPr>
          </a:p>
        </p:txBody>
      </p:sp>
      <p:sp>
        <p:nvSpPr>
          <p:cNvPr id="6" name="Rectangle 2"/>
          <p:cNvSpPr txBox="1">
            <a:spLocks noChangeArrowheads="1"/>
          </p:cNvSpPr>
          <p:nvPr/>
        </p:nvSpPr>
        <p:spPr bwMode="auto">
          <a:xfrm>
            <a:off x="379413" y="5807075"/>
            <a:ext cx="8353425" cy="682625"/>
          </a:xfrm>
          <a:prstGeom prst="rect">
            <a:avLst/>
          </a:prstGeom>
          <a:solidFill>
            <a:schemeClr val="accent1">
              <a:alpha val="50195"/>
            </a:schemeClr>
          </a:solidFill>
          <a:ln>
            <a:noFill/>
          </a:ln>
          <a:extLst/>
        </p:spPr>
        <p:txBody>
          <a:bodyPr/>
          <a:lstStyle>
            <a:lvl1pPr marL="0" indent="0" algn="ctr" defTabSz="685800" rtl="0" eaLnBrk="0" fontAlgn="base" hangingPunct="0">
              <a:lnSpc>
                <a:spcPct val="90000"/>
              </a:lnSpc>
              <a:spcBef>
                <a:spcPts val="750"/>
              </a:spcBef>
              <a:spcAft>
                <a:spcPct val="0"/>
              </a:spcAft>
              <a:buFont typeface="Arial" panose="020B0604020202020204" pitchFamily="34" charset="0"/>
              <a:buNone/>
              <a:defRPr sz="1800" kern="1200">
                <a:solidFill>
                  <a:schemeClr val="tx1"/>
                </a:solidFill>
                <a:latin typeface="+mn-lt"/>
                <a:ea typeface="+mn-ea"/>
                <a:cs typeface="+mn-cs"/>
              </a:defRPr>
            </a:lvl1pPr>
            <a:lvl2pPr marL="342900" indent="0" algn="ctr" defTabSz="685800" rtl="0" eaLnBrk="0" fontAlgn="base" hangingPunct="0">
              <a:lnSpc>
                <a:spcPct val="90000"/>
              </a:lnSpc>
              <a:spcBef>
                <a:spcPts val="375"/>
              </a:spcBef>
              <a:spcAft>
                <a:spcPct val="0"/>
              </a:spcAft>
              <a:buFont typeface="Arial" panose="020B0604020202020204" pitchFamily="34" charset="0"/>
              <a:buNone/>
              <a:defRPr sz="1500" kern="1200">
                <a:solidFill>
                  <a:schemeClr val="tx1"/>
                </a:solidFill>
                <a:latin typeface="+mn-lt"/>
                <a:ea typeface="+mn-ea"/>
                <a:cs typeface="+mn-cs"/>
              </a:defRPr>
            </a:lvl2pPr>
            <a:lvl3pPr marL="685800" indent="0" algn="ctr" defTabSz="685800" rtl="0" eaLnBrk="0" fontAlgn="base" hangingPunct="0">
              <a:lnSpc>
                <a:spcPct val="90000"/>
              </a:lnSpc>
              <a:spcBef>
                <a:spcPts val="375"/>
              </a:spcBef>
              <a:spcAft>
                <a:spcPct val="0"/>
              </a:spcAft>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0" fontAlgn="base" hangingPunct="0">
              <a:lnSpc>
                <a:spcPct val="90000"/>
              </a:lnSpc>
              <a:spcBef>
                <a:spcPts val="375"/>
              </a:spcBef>
              <a:spcAft>
                <a:spcPct val="0"/>
              </a:spcAft>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0" fontAlgn="base" hangingPunct="0">
              <a:lnSpc>
                <a:spcPct val="90000"/>
              </a:lnSpc>
              <a:spcBef>
                <a:spcPts val="375"/>
              </a:spcBef>
              <a:spcAft>
                <a:spcPct val="0"/>
              </a:spcAft>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25000"/>
              </a:lnSpc>
              <a:buClr>
                <a:schemeClr val="hlink"/>
              </a:buClr>
              <a:buSzPct val="120000"/>
              <a:buFont typeface="Wingdings" pitchFamily="2" charset="2"/>
              <a:buNone/>
              <a:defRPr/>
            </a:pPr>
            <a:r>
              <a:rPr lang="en-US" altLang="zh-CN" sz="2000" dirty="0">
                <a:latin typeface="+mn-ea"/>
                <a:cs typeface="Times New Roman" pitchFamily="18" charset="0"/>
              </a:rPr>
              <a:t>1987</a:t>
            </a:r>
            <a:r>
              <a:rPr lang="zh-CN" altLang="en-US" sz="2000" dirty="0">
                <a:latin typeface="+mn-ea"/>
                <a:cs typeface="Times New Roman" pitchFamily="18" charset="0"/>
              </a:rPr>
              <a:t>年 </a:t>
            </a:r>
            <a:r>
              <a:rPr lang="en-US" altLang="zh-CN" sz="2000" dirty="0">
                <a:solidFill>
                  <a:srgbClr val="0000FF"/>
                </a:solidFill>
                <a:latin typeface="+mn-ea"/>
                <a:cs typeface="Times New Roman" pitchFamily="18" charset="0"/>
              </a:rPr>
              <a:t>1.60%</a:t>
            </a:r>
            <a:r>
              <a:rPr lang="zh-CN" altLang="en-US" sz="2000" dirty="0">
                <a:latin typeface="+mn-ea"/>
                <a:cs typeface="Times New Roman" pitchFamily="18" charset="0"/>
              </a:rPr>
              <a:t>，</a:t>
            </a:r>
            <a:r>
              <a:rPr lang="en-US" altLang="zh-CN" sz="2000" dirty="0">
                <a:latin typeface="+mn-ea"/>
                <a:cs typeface="Times New Roman" pitchFamily="18" charset="0"/>
              </a:rPr>
              <a:t>2015</a:t>
            </a:r>
            <a:r>
              <a:rPr lang="zh-CN" altLang="en-US" sz="2000" dirty="0">
                <a:latin typeface="+mn-ea"/>
                <a:cs typeface="Times New Roman" pitchFamily="18" charset="0"/>
              </a:rPr>
              <a:t>年 </a:t>
            </a:r>
            <a:r>
              <a:rPr lang="en-US" altLang="zh-CN" sz="2000" dirty="0">
                <a:solidFill>
                  <a:srgbClr val="C00000"/>
                </a:solidFill>
                <a:latin typeface="+mn-ea"/>
                <a:cs typeface="Times New Roman" pitchFamily="18" charset="0"/>
              </a:rPr>
              <a:t>14.85% </a:t>
            </a:r>
            <a:r>
              <a:rPr lang="zh-CN" altLang="en-US" sz="2000" dirty="0">
                <a:latin typeface="+mn-ea"/>
                <a:cs typeface="Times New Roman" pitchFamily="18" charset="0"/>
              </a:rPr>
              <a:t>，</a:t>
            </a:r>
            <a:r>
              <a:rPr lang="en-US" altLang="zh-CN" sz="2000" dirty="0">
                <a:latin typeface="+mn-ea"/>
                <a:cs typeface="Times New Roman" pitchFamily="18" charset="0"/>
              </a:rPr>
              <a:t>2016</a:t>
            </a:r>
            <a:r>
              <a:rPr lang="zh-CN" altLang="en-US" sz="2000" dirty="0">
                <a:latin typeface="+mn-ea"/>
                <a:cs typeface="Times New Roman" pitchFamily="18" charset="0"/>
              </a:rPr>
              <a:t>年 </a:t>
            </a:r>
            <a:r>
              <a:rPr lang="en-US" altLang="zh-CN" sz="2000" dirty="0">
                <a:latin typeface="+mn-ea"/>
                <a:cs typeface="Times New Roman" pitchFamily="18" charset="0"/>
              </a:rPr>
              <a:t>14.83%  -WB_WDI</a:t>
            </a:r>
          </a:p>
        </p:txBody>
      </p:sp>
      <p:pic>
        <p:nvPicPr>
          <p:cNvPr id="7" name="Picture 2"/>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51520" y="484921"/>
            <a:ext cx="8712968" cy="51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矩形 1"/>
          <p:cNvSpPr>
            <a:spLocks noChangeArrowheads="1"/>
          </p:cNvSpPr>
          <p:nvPr/>
        </p:nvSpPr>
        <p:spPr bwMode="auto">
          <a:xfrm>
            <a:off x="1042988" y="2133600"/>
            <a:ext cx="5184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solidFill>
                  <a:srgbClr val="333333"/>
                </a:solidFill>
                <a:latin typeface="华文新魏" panose="02010800040101010101" pitchFamily="2" charset="-122"/>
                <a:ea typeface="华文新魏" panose="02010800040101010101" pitchFamily="2" charset="-122"/>
              </a:rPr>
              <a:t>2016</a:t>
            </a:r>
            <a:r>
              <a:rPr lang="zh-CN" altLang="en-US" b="0">
                <a:solidFill>
                  <a:srgbClr val="333333"/>
                </a:solidFill>
                <a:latin typeface="华文新魏" panose="02010800040101010101" pitchFamily="2" charset="-122"/>
                <a:ea typeface="华文新魏" panose="02010800040101010101" pitchFamily="2" charset="-122"/>
              </a:rPr>
              <a:t>年，我国</a:t>
            </a:r>
            <a:r>
              <a:rPr lang="en-US" altLang="zh-CN" b="0">
                <a:solidFill>
                  <a:srgbClr val="333333"/>
                </a:solidFill>
                <a:latin typeface="华文新魏" panose="02010800040101010101" pitchFamily="2" charset="-122"/>
                <a:ea typeface="华文新魏" panose="02010800040101010101" pitchFamily="2" charset="-122"/>
              </a:rPr>
              <a:t>GDP</a:t>
            </a:r>
            <a:r>
              <a:rPr lang="zh-CN" altLang="en-US" b="0">
                <a:solidFill>
                  <a:srgbClr val="333333"/>
                </a:solidFill>
                <a:latin typeface="华文新魏" panose="02010800040101010101" pitchFamily="2" charset="-122"/>
                <a:ea typeface="华文新魏" panose="02010800040101010101" pitchFamily="2" charset="-122"/>
              </a:rPr>
              <a:t>为</a:t>
            </a:r>
            <a:r>
              <a:rPr lang="en-US" altLang="zh-CN" b="0">
                <a:solidFill>
                  <a:srgbClr val="333333"/>
                </a:solidFill>
                <a:latin typeface="华文新魏" panose="02010800040101010101" pitchFamily="2" charset="-122"/>
                <a:ea typeface="华文新魏" panose="02010800040101010101" pitchFamily="2" charset="-122"/>
              </a:rPr>
              <a:t>11.2</a:t>
            </a:r>
            <a:r>
              <a:rPr lang="zh-CN" altLang="en-US" b="0">
                <a:solidFill>
                  <a:srgbClr val="333333"/>
                </a:solidFill>
                <a:latin typeface="华文新魏" panose="02010800040101010101" pitchFamily="2" charset="-122"/>
                <a:ea typeface="华文新魏" panose="02010800040101010101" pitchFamily="2" charset="-122"/>
              </a:rPr>
              <a:t>万亿美元，占世界总量的</a:t>
            </a:r>
            <a:r>
              <a:rPr lang="en-US" altLang="zh-CN" b="0">
                <a:solidFill>
                  <a:srgbClr val="333333"/>
                </a:solidFill>
                <a:latin typeface="华文新魏" panose="02010800040101010101" pitchFamily="2" charset="-122"/>
                <a:ea typeface="华文新魏" panose="02010800040101010101" pitchFamily="2" charset="-122"/>
              </a:rPr>
              <a:t>14.9%</a:t>
            </a:r>
            <a:r>
              <a:rPr lang="zh-CN" altLang="en-US" b="0">
                <a:solidFill>
                  <a:srgbClr val="333333"/>
                </a:solidFill>
                <a:latin typeface="华文新魏" panose="02010800040101010101" pitchFamily="2" charset="-122"/>
                <a:ea typeface="华文新魏" panose="02010800040101010101" pitchFamily="2" charset="-122"/>
              </a:rPr>
              <a:t>。（美国</a:t>
            </a:r>
            <a:r>
              <a:rPr lang="en-US" altLang="zh-CN" b="0">
                <a:solidFill>
                  <a:srgbClr val="333333"/>
                </a:solidFill>
                <a:latin typeface="华文新魏" panose="02010800040101010101" pitchFamily="2" charset="-122"/>
                <a:ea typeface="华文新魏" panose="02010800040101010101" pitchFamily="2" charset="-122"/>
              </a:rPr>
              <a:t>24.7%</a:t>
            </a:r>
            <a:r>
              <a:rPr lang="zh-CN" altLang="en-US" b="0">
                <a:solidFill>
                  <a:srgbClr val="333333"/>
                </a:solidFill>
                <a:latin typeface="华文新魏" panose="02010800040101010101" pitchFamily="2" charset="-122"/>
                <a:ea typeface="华文新魏" panose="02010800040101010101" pitchFamily="2" charset="-122"/>
              </a:rPr>
              <a:t>）</a:t>
            </a:r>
            <a:endParaRPr lang="zh-CN" altLang="en-US"/>
          </a:p>
        </p:txBody>
      </p:sp>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5" descr="pku.png"/>
          <p:cNvPicPr>
            <a:picLocks noChangeAspect="1"/>
          </p:cNvPicPr>
          <p:nvPr/>
        </p:nvPicPr>
        <p:blipFill>
          <a:blip r:embed="rId2">
            <a:lum bright="48000"/>
            <a:grayscl/>
            <a:extLst>
              <a:ext uri="{28A0092B-C50C-407E-A947-70E740481C1C}">
                <a14:useLocalDpi xmlns:a14="http://schemas.microsoft.com/office/drawing/2010/main" val="0"/>
              </a:ext>
            </a:extLst>
          </a:blip>
          <a:srcRect/>
          <a:stretch>
            <a:fillRect/>
          </a:stretch>
        </p:blipFill>
        <p:spPr bwMode="auto">
          <a:xfrm>
            <a:off x="0" y="0"/>
            <a:ext cx="295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2"/>
          <p:cNvSpPr>
            <a:spLocks noChangeArrowheads="1"/>
          </p:cNvSpPr>
          <p:nvPr/>
        </p:nvSpPr>
        <p:spPr bwMode="auto">
          <a:xfrm>
            <a:off x="1476375" y="1557338"/>
            <a:ext cx="6264275" cy="3416300"/>
          </a:xfrm>
          <a:prstGeom prst="rect">
            <a:avLst/>
          </a:prstGeom>
          <a:solidFill>
            <a:schemeClr val="accent1">
              <a:lumMod val="60000"/>
              <a:lumOff val="40000"/>
            </a:schemeClr>
          </a:solidFill>
          <a:ln>
            <a:solidFill>
              <a:schemeClr val="accent6">
                <a:lumMod val="60000"/>
                <a:lumOff val="40000"/>
              </a:schemeClr>
            </a:solidFill>
            <a:headEnd/>
            <a:tailEnd/>
          </a:ln>
        </p:spPr>
        <p:style>
          <a:lnRef idx="1">
            <a:schemeClr val="accent4"/>
          </a:lnRef>
          <a:fillRef idx="3">
            <a:schemeClr val="accent4"/>
          </a:fillRef>
          <a:effectRef idx="2">
            <a:schemeClr val="accent4"/>
          </a:effectRef>
          <a:fontRef idx="minor">
            <a:schemeClr val="lt1"/>
          </a:fontRef>
        </p:style>
        <p:txBody>
          <a:bodyPr>
            <a:spAutoFit/>
          </a:bodyPr>
          <a:lstStyle/>
          <a:p>
            <a:pPr indent="358775" defTabSz="685800">
              <a:lnSpc>
                <a:spcPct val="200000"/>
              </a:lnSpc>
              <a:spcBef>
                <a:spcPts val="750"/>
              </a:spcBef>
              <a:buClr>
                <a:schemeClr val="hlink"/>
              </a:buClr>
              <a:buSzPct val="70000"/>
              <a:defRPr/>
            </a:pPr>
            <a:r>
              <a:rPr lang="zh-CN" altLang="en-US" sz="2800" dirty="0">
                <a:solidFill>
                  <a:schemeClr val="tx1"/>
                </a:solidFill>
                <a:latin typeface="华文中宋" panose="02010600040101010101" pitchFamily="2" charset="-122"/>
                <a:ea typeface="华文中宋" panose="02010600040101010101" pitchFamily="2" charset="-122"/>
              </a:rPr>
              <a:t>   </a:t>
            </a:r>
            <a:r>
              <a:rPr lang="zh-CN" altLang="en-US" sz="2000" dirty="0">
                <a:solidFill>
                  <a:schemeClr val="tx1"/>
                </a:solidFill>
                <a:latin typeface="华文中宋" panose="02010600040101010101" pitchFamily="2" charset="-122"/>
                <a:ea typeface="华文中宋" panose="02010600040101010101" pitchFamily="2" charset="-122"/>
              </a:rPr>
              <a:t>根据世界银行测算，</a:t>
            </a:r>
            <a:r>
              <a:rPr lang="en-US" altLang="zh-CN" sz="2000" dirty="0">
                <a:solidFill>
                  <a:schemeClr val="tx1"/>
                </a:solidFill>
                <a:latin typeface="华文中宋" panose="02010600040101010101" pitchFamily="2" charset="-122"/>
                <a:ea typeface="华文中宋" panose="02010600040101010101" pitchFamily="2" charset="-122"/>
              </a:rPr>
              <a:t>2013-2016</a:t>
            </a:r>
            <a:r>
              <a:rPr lang="zh-CN" altLang="en-US" sz="2000" dirty="0">
                <a:solidFill>
                  <a:schemeClr val="tx1"/>
                </a:solidFill>
                <a:latin typeface="华文中宋" panose="02010600040101010101" pitchFamily="2" charset="-122"/>
                <a:ea typeface="华文中宋" panose="02010600040101010101" pitchFamily="2" charset="-122"/>
              </a:rPr>
              <a:t>年，中国对世界经济的贡献率平均为</a:t>
            </a:r>
            <a:r>
              <a:rPr lang="en-US" altLang="zh-CN" sz="2000" dirty="0">
                <a:solidFill>
                  <a:schemeClr val="tx1"/>
                </a:solidFill>
                <a:latin typeface="华文中宋" panose="02010600040101010101" pitchFamily="2" charset="-122"/>
                <a:ea typeface="华文中宋" panose="02010600040101010101" pitchFamily="2" charset="-122"/>
              </a:rPr>
              <a:t>31.6%</a:t>
            </a:r>
            <a:r>
              <a:rPr lang="zh-CN" altLang="en-US" sz="2000" dirty="0">
                <a:solidFill>
                  <a:schemeClr val="tx1"/>
                </a:solidFill>
                <a:latin typeface="华文中宋" panose="02010600040101010101" pitchFamily="2" charset="-122"/>
                <a:ea typeface="华文中宋" panose="02010600040101010101" pitchFamily="2" charset="-122"/>
              </a:rPr>
              <a:t>，超过美国、欧元区和日本贡献率的总和。</a:t>
            </a:r>
            <a:r>
              <a:rPr lang="en-US" altLang="zh-CN" sz="2000" dirty="0">
                <a:solidFill>
                  <a:schemeClr val="tx1"/>
                </a:solidFill>
                <a:latin typeface="华文中宋" panose="02010600040101010101" pitchFamily="2" charset="-122"/>
                <a:ea typeface="华文中宋" panose="02010600040101010101" pitchFamily="2" charset="-122"/>
              </a:rPr>
              <a:t>2016</a:t>
            </a:r>
            <a:r>
              <a:rPr lang="zh-CN" altLang="en-US" sz="2000" dirty="0">
                <a:solidFill>
                  <a:schemeClr val="tx1"/>
                </a:solidFill>
                <a:latin typeface="华文中宋" panose="02010600040101010101" pitchFamily="2" charset="-122"/>
                <a:ea typeface="华文中宋" panose="02010600040101010101" pitchFamily="2" charset="-122"/>
              </a:rPr>
              <a:t>年，中国对世界经济增长的贡献率达到</a:t>
            </a:r>
            <a:r>
              <a:rPr lang="en-US" altLang="zh-CN" sz="2000" dirty="0">
                <a:solidFill>
                  <a:schemeClr val="tx1"/>
                </a:solidFill>
                <a:latin typeface="华文中宋" panose="02010600040101010101" pitchFamily="2" charset="-122"/>
                <a:ea typeface="华文中宋" panose="02010600040101010101" pitchFamily="2" charset="-122"/>
              </a:rPr>
              <a:t>34.7%</a:t>
            </a:r>
            <a:r>
              <a:rPr lang="zh-CN" altLang="en-US" sz="2000" dirty="0">
                <a:solidFill>
                  <a:schemeClr val="tx1"/>
                </a:solidFill>
                <a:latin typeface="华文中宋" panose="02010600040101010101" pitchFamily="2" charset="-122"/>
                <a:ea typeface="华文中宋" panose="02010600040101010101" pitchFamily="2" charset="-122"/>
              </a:rPr>
              <a:t>，拉动世界经济增长</a:t>
            </a:r>
            <a:r>
              <a:rPr lang="en-US" altLang="zh-CN" sz="2000" dirty="0">
                <a:solidFill>
                  <a:schemeClr val="tx1"/>
                </a:solidFill>
                <a:latin typeface="华文中宋" panose="02010600040101010101" pitchFamily="2" charset="-122"/>
                <a:ea typeface="华文中宋" panose="02010600040101010101" pitchFamily="2" charset="-122"/>
              </a:rPr>
              <a:t>0.8</a:t>
            </a:r>
            <a:r>
              <a:rPr lang="zh-CN" altLang="en-US" sz="2000" dirty="0">
                <a:solidFill>
                  <a:schemeClr val="tx1"/>
                </a:solidFill>
                <a:latin typeface="华文中宋" panose="02010600040101010101" pitchFamily="2" charset="-122"/>
                <a:ea typeface="华文中宋" panose="02010600040101010101" pitchFamily="2" charset="-122"/>
              </a:rPr>
              <a:t>个百分点，是世界经济增长的第一引擎。（美国</a:t>
            </a:r>
            <a:r>
              <a:rPr lang="en-US" altLang="zh-CN" sz="2000" dirty="0">
                <a:solidFill>
                  <a:schemeClr val="tx1"/>
                </a:solidFill>
                <a:latin typeface="华文中宋" panose="02010600040101010101" pitchFamily="2" charset="-122"/>
                <a:ea typeface="华文中宋" panose="02010600040101010101" pitchFamily="2" charset="-122"/>
              </a:rPr>
              <a:t>18.2%</a:t>
            </a:r>
            <a:r>
              <a:rPr lang="zh-CN" altLang="en-US" sz="2000" dirty="0">
                <a:solidFill>
                  <a:schemeClr val="tx1"/>
                </a:solidFill>
                <a:latin typeface="华文中宋" panose="02010600040101010101" pitchFamily="2" charset="-122"/>
                <a:ea typeface="华文中宋" panose="02010600040101010101" pitchFamily="2" charset="-122"/>
              </a:rPr>
              <a:t>）</a:t>
            </a:r>
          </a:p>
        </p:txBody>
      </p:sp>
      <p:pic>
        <p:nvPicPr>
          <p:cNvPr id="5" name="图片 4"/>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5" descr="pku.png"/>
          <p:cNvPicPr>
            <a:picLocks noChangeAspect="1"/>
          </p:cNvPicPr>
          <p:nvPr/>
        </p:nvPicPr>
        <p:blipFill>
          <a:blip r:embed="rId2">
            <a:lum bright="48000"/>
            <a:grayscl/>
            <a:extLst>
              <a:ext uri="{28A0092B-C50C-407E-A947-70E740481C1C}">
                <a14:useLocalDpi xmlns:a14="http://schemas.microsoft.com/office/drawing/2010/main" val="0"/>
              </a:ext>
            </a:extLst>
          </a:blip>
          <a:srcRect/>
          <a:stretch>
            <a:fillRect/>
          </a:stretch>
        </p:blipFill>
        <p:spPr bwMode="auto">
          <a:xfrm>
            <a:off x="0" y="0"/>
            <a:ext cx="295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a:xfrm>
            <a:off x="1116013" y="1365250"/>
            <a:ext cx="6767512" cy="4032250"/>
          </a:xfrm>
          <a:prstGeom prst="rect">
            <a:avLst/>
          </a:prstGeom>
          <a:solidFill>
            <a:schemeClr val="accent1">
              <a:lumMod val="40000"/>
              <a:lumOff val="60000"/>
              <a:alpha val="50195"/>
            </a:schemeClr>
          </a:solidFill>
        </p:spPr>
        <p:txBody>
          <a:bodyPr>
            <a:normAutofit fontScale="85000" lnSpcReduction="2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70000"/>
              </a:lnSpc>
              <a:spcBef>
                <a:spcPct val="30000"/>
              </a:spcBef>
              <a:spcAft>
                <a:spcPts val="0"/>
              </a:spcAft>
              <a:buClr>
                <a:schemeClr val="hlink"/>
              </a:buClr>
              <a:buSzPct val="120000"/>
              <a:buFont typeface="Wingdings" pitchFamily="2" charset="2"/>
              <a:buChar char="Ø"/>
              <a:defRPr/>
            </a:pPr>
            <a:r>
              <a:rPr lang="zh-CN" altLang="en-US" sz="2800" dirty="0">
                <a:latin typeface="楷体_GB2312" pitchFamily="49" charset="-122"/>
                <a:ea typeface="楷体_GB2312" pitchFamily="49" charset="-122"/>
              </a:rPr>
              <a:t>按</a:t>
            </a:r>
            <a:r>
              <a:rPr lang="en-US" altLang="zh-CN" sz="2800" dirty="0">
                <a:latin typeface="楷体_GB2312" pitchFamily="49" charset="-122"/>
                <a:ea typeface="楷体_GB2312" pitchFamily="49" charset="-122"/>
              </a:rPr>
              <a:t>WBWDI</a:t>
            </a:r>
            <a:r>
              <a:rPr lang="zh-CN" altLang="en-US" sz="2800" dirty="0">
                <a:latin typeface="楷体_GB2312" pitchFamily="49" charset="-122"/>
                <a:ea typeface="楷体_GB2312" pitchFamily="49" charset="-122"/>
              </a:rPr>
              <a:t>数据，中国内地人均</a:t>
            </a:r>
            <a:r>
              <a:rPr lang="en-US" altLang="zh-CN" sz="2800" dirty="0">
                <a:latin typeface="楷体_GB2312" pitchFamily="49" charset="-122"/>
                <a:ea typeface="楷体_GB2312" pitchFamily="49" charset="-122"/>
              </a:rPr>
              <a:t>GDP</a:t>
            </a:r>
            <a:br>
              <a:rPr lang="en-US" altLang="zh-CN" sz="2800" dirty="0">
                <a:latin typeface="楷体_GB2312" pitchFamily="49" charset="-122"/>
                <a:ea typeface="楷体_GB2312" pitchFamily="49" charset="-122"/>
              </a:rPr>
            </a:br>
            <a:r>
              <a:rPr lang="en-US" altLang="zh-CN" sz="2800" dirty="0">
                <a:latin typeface="楷体_GB2312" pitchFamily="49" charset="-122"/>
                <a:ea typeface="楷体_GB2312" pitchFamily="49" charset="-122"/>
              </a:rPr>
              <a:t>1980</a:t>
            </a:r>
            <a:r>
              <a:rPr lang="zh-CN" altLang="en-US" sz="2800" dirty="0">
                <a:latin typeface="楷体_GB2312" pitchFamily="49" charset="-122"/>
                <a:ea typeface="楷体_GB2312" pitchFamily="49" charset="-122"/>
              </a:rPr>
              <a:t>年 </a:t>
            </a:r>
            <a:r>
              <a:rPr lang="en-US" altLang="zh-CN" sz="2800" dirty="0">
                <a:latin typeface="楷体_GB2312" pitchFamily="49" charset="-122"/>
                <a:ea typeface="楷体_GB2312" pitchFamily="49" charset="-122"/>
              </a:rPr>
              <a:t>$195</a:t>
            </a:r>
            <a:r>
              <a:rPr lang="zh-CN" altLang="en-US" sz="2800" dirty="0">
                <a:latin typeface="楷体_GB2312" pitchFamily="49" charset="-122"/>
                <a:ea typeface="楷体_GB2312" pitchFamily="49" charset="-122"/>
              </a:rPr>
              <a:t>； </a:t>
            </a:r>
            <a:r>
              <a:rPr lang="en-US" altLang="zh-CN" sz="2800" dirty="0">
                <a:latin typeface="楷体_GB2312" pitchFamily="49" charset="-122"/>
                <a:ea typeface="楷体_GB2312" pitchFamily="49" charset="-122"/>
              </a:rPr>
              <a:t>1990</a:t>
            </a:r>
            <a:r>
              <a:rPr lang="zh-CN" altLang="en-US" sz="2800" dirty="0">
                <a:latin typeface="楷体_GB2312" pitchFamily="49" charset="-122"/>
                <a:ea typeface="楷体_GB2312" pitchFamily="49" charset="-122"/>
              </a:rPr>
              <a:t>年</a:t>
            </a:r>
            <a:r>
              <a:rPr lang="en-US" altLang="zh-CN" sz="2800" dirty="0">
                <a:latin typeface="楷体_GB2312" pitchFamily="49" charset="-122"/>
                <a:ea typeface="楷体_GB2312" pitchFamily="49" charset="-122"/>
              </a:rPr>
              <a:t> $318</a:t>
            </a:r>
            <a:r>
              <a:rPr lang="zh-CN" altLang="en-US" sz="2800" dirty="0">
                <a:latin typeface="楷体_GB2312" pitchFamily="49" charset="-122"/>
                <a:ea typeface="楷体_GB2312" pitchFamily="49" charset="-122"/>
              </a:rPr>
              <a:t>；</a:t>
            </a:r>
            <a:br>
              <a:rPr lang="en-US" altLang="zh-CN" sz="2800" dirty="0">
                <a:latin typeface="楷体_GB2312" pitchFamily="49" charset="-122"/>
                <a:ea typeface="楷体_GB2312" pitchFamily="49" charset="-122"/>
              </a:rPr>
            </a:br>
            <a:r>
              <a:rPr lang="en-US" altLang="zh-CN" sz="2800" dirty="0">
                <a:latin typeface="楷体_GB2312" pitchFamily="49" charset="-122"/>
                <a:ea typeface="楷体_GB2312" pitchFamily="49" charset="-122"/>
              </a:rPr>
              <a:t>2000</a:t>
            </a:r>
            <a:r>
              <a:rPr lang="zh-CN" altLang="en-US" sz="2800" dirty="0">
                <a:latin typeface="楷体_GB2312" pitchFamily="49" charset="-122"/>
                <a:ea typeface="楷体_GB2312" pitchFamily="49" charset="-122"/>
              </a:rPr>
              <a:t>年，</a:t>
            </a:r>
            <a:r>
              <a:rPr lang="en-US" altLang="zh-CN" sz="2800" dirty="0">
                <a:latin typeface="楷体_GB2312" pitchFamily="49" charset="-122"/>
                <a:ea typeface="楷体_GB2312" pitchFamily="49" charset="-122"/>
              </a:rPr>
              <a:t>$959</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2001</a:t>
            </a:r>
            <a:r>
              <a:rPr lang="zh-CN" altLang="en-US" sz="2800" dirty="0">
                <a:latin typeface="楷体_GB2312" pitchFamily="49" charset="-122"/>
                <a:ea typeface="楷体_GB2312" pitchFamily="49" charset="-122"/>
              </a:rPr>
              <a:t>年 </a:t>
            </a:r>
            <a:r>
              <a:rPr lang="en-US" altLang="zh-CN" sz="2800" dirty="0">
                <a:solidFill>
                  <a:srgbClr val="C00000"/>
                </a:solidFill>
                <a:latin typeface="楷体_GB2312" pitchFamily="49" charset="-122"/>
                <a:ea typeface="楷体_GB2312" pitchFamily="49" charset="-122"/>
              </a:rPr>
              <a:t>$1053</a:t>
            </a:r>
            <a:r>
              <a:rPr lang="zh-CN" altLang="en-US" sz="2800" dirty="0">
                <a:latin typeface="楷体_GB2312" pitchFamily="49" charset="-122"/>
                <a:ea typeface="楷体_GB2312" pitchFamily="49" charset="-122"/>
              </a:rPr>
              <a:t>；</a:t>
            </a:r>
            <a:br>
              <a:rPr lang="en-US" altLang="zh-CN" sz="2800" dirty="0">
                <a:latin typeface="楷体_GB2312" pitchFamily="49" charset="-122"/>
                <a:ea typeface="楷体_GB2312" pitchFamily="49" charset="-122"/>
              </a:rPr>
            </a:br>
            <a:r>
              <a:rPr lang="en-US" altLang="zh-CN" sz="2800" dirty="0">
                <a:latin typeface="楷体_GB2312" pitchFamily="49" charset="-122"/>
                <a:ea typeface="楷体_GB2312" pitchFamily="49" charset="-122"/>
              </a:rPr>
              <a:t>2006</a:t>
            </a:r>
            <a:r>
              <a:rPr lang="zh-CN" altLang="en-US" sz="2800" dirty="0">
                <a:latin typeface="楷体_GB2312" pitchFamily="49" charset="-122"/>
                <a:ea typeface="楷体_GB2312" pitchFamily="49" charset="-122"/>
              </a:rPr>
              <a:t>年 </a:t>
            </a:r>
            <a:r>
              <a:rPr lang="en-US" altLang="zh-CN" sz="2800" dirty="0">
                <a:solidFill>
                  <a:srgbClr val="C00000"/>
                </a:solidFill>
                <a:latin typeface="楷体_GB2312" pitchFamily="49" charset="-122"/>
                <a:ea typeface="楷体_GB2312" pitchFamily="49" charset="-122"/>
              </a:rPr>
              <a:t>$2099</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2008</a:t>
            </a:r>
            <a:r>
              <a:rPr lang="zh-CN" altLang="en-US" sz="2800" dirty="0">
                <a:latin typeface="楷体_GB2312" pitchFamily="49" charset="-122"/>
                <a:ea typeface="楷体_GB2312" pitchFamily="49" charset="-122"/>
              </a:rPr>
              <a:t>年 </a:t>
            </a:r>
            <a:r>
              <a:rPr lang="en-US" altLang="zh-CN" sz="2800" dirty="0">
                <a:solidFill>
                  <a:srgbClr val="C00000"/>
                </a:solidFill>
                <a:latin typeface="楷体_GB2312" pitchFamily="49" charset="-122"/>
                <a:ea typeface="楷体_GB2312" pitchFamily="49" charset="-122"/>
              </a:rPr>
              <a:t>$3471</a:t>
            </a:r>
            <a:r>
              <a:rPr lang="zh-CN" altLang="en-US" sz="2800" dirty="0">
                <a:latin typeface="楷体_GB2312" pitchFamily="49" charset="-122"/>
                <a:ea typeface="楷体_GB2312" pitchFamily="49" charset="-122"/>
              </a:rPr>
              <a:t>；</a:t>
            </a:r>
            <a:br>
              <a:rPr lang="en-US" altLang="zh-CN" sz="2800" dirty="0">
                <a:latin typeface="楷体_GB2312" pitchFamily="49" charset="-122"/>
                <a:ea typeface="楷体_GB2312" pitchFamily="49" charset="-122"/>
              </a:rPr>
            </a:br>
            <a:r>
              <a:rPr lang="en-US" altLang="zh-CN" sz="2800" dirty="0">
                <a:latin typeface="楷体_GB2312" pitchFamily="49" charset="-122"/>
                <a:ea typeface="楷体_GB2312" pitchFamily="49" charset="-122"/>
              </a:rPr>
              <a:t>2010</a:t>
            </a:r>
            <a:r>
              <a:rPr lang="zh-CN" altLang="en-US" sz="2800" dirty="0">
                <a:latin typeface="楷体_GB2312" pitchFamily="49" charset="-122"/>
                <a:ea typeface="楷体_GB2312" pitchFamily="49" charset="-122"/>
              </a:rPr>
              <a:t>年 </a:t>
            </a:r>
            <a:r>
              <a:rPr lang="en-US" altLang="zh-CN" sz="2800" dirty="0">
                <a:solidFill>
                  <a:srgbClr val="C00000"/>
                </a:solidFill>
                <a:latin typeface="楷体_GB2312" pitchFamily="49" charset="-122"/>
                <a:ea typeface="楷体_GB2312" pitchFamily="49" charset="-122"/>
              </a:rPr>
              <a:t>$4561</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2011</a:t>
            </a:r>
            <a:r>
              <a:rPr lang="zh-CN" altLang="en-US" sz="2800" dirty="0">
                <a:latin typeface="楷体_GB2312" pitchFamily="49" charset="-122"/>
                <a:ea typeface="楷体_GB2312" pitchFamily="49" charset="-122"/>
              </a:rPr>
              <a:t>年 </a:t>
            </a:r>
            <a:r>
              <a:rPr lang="en-US" altLang="zh-CN" sz="2800" dirty="0">
                <a:solidFill>
                  <a:srgbClr val="C00000"/>
                </a:solidFill>
                <a:latin typeface="楷体_GB2312" pitchFamily="49" charset="-122"/>
                <a:ea typeface="楷体_GB2312" pitchFamily="49" charset="-122"/>
              </a:rPr>
              <a:t>$5634</a:t>
            </a:r>
            <a:r>
              <a:rPr lang="zh-CN" altLang="en-US" sz="2800" dirty="0">
                <a:latin typeface="楷体_GB2312" pitchFamily="49" charset="-122"/>
                <a:ea typeface="楷体_GB2312" pitchFamily="49" charset="-122"/>
              </a:rPr>
              <a:t>；</a:t>
            </a:r>
            <a:br>
              <a:rPr lang="en-US" altLang="zh-CN" sz="2800" dirty="0">
                <a:solidFill>
                  <a:srgbClr val="C00000"/>
                </a:solidFill>
                <a:latin typeface="楷体_GB2312" pitchFamily="49" charset="-122"/>
                <a:ea typeface="楷体_GB2312" pitchFamily="49" charset="-122"/>
              </a:rPr>
            </a:br>
            <a:r>
              <a:rPr lang="en-US" altLang="zh-CN" sz="2800" dirty="0">
                <a:latin typeface="楷体_GB2312" pitchFamily="49" charset="-122"/>
                <a:ea typeface="楷体_GB2312" pitchFamily="49" charset="-122"/>
              </a:rPr>
              <a:t>2012</a:t>
            </a:r>
            <a:r>
              <a:rPr lang="zh-CN" altLang="en-US" sz="2800" dirty="0">
                <a:latin typeface="楷体_GB2312" pitchFamily="49" charset="-122"/>
                <a:ea typeface="楷体_GB2312" pitchFamily="49" charset="-122"/>
              </a:rPr>
              <a:t>年 </a:t>
            </a:r>
            <a:r>
              <a:rPr lang="en-US" altLang="zh-CN" sz="2800" dirty="0">
                <a:solidFill>
                  <a:srgbClr val="C00000"/>
                </a:solidFill>
                <a:latin typeface="楷体_GB2312" pitchFamily="49" charset="-122"/>
                <a:ea typeface="楷体_GB2312" pitchFamily="49" charset="-122"/>
              </a:rPr>
              <a:t>$6338</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2013</a:t>
            </a:r>
            <a:r>
              <a:rPr lang="zh-CN" altLang="en-US" sz="2800" dirty="0">
                <a:latin typeface="楷体_GB2312" pitchFamily="49" charset="-122"/>
                <a:ea typeface="楷体_GB2312" pitchFamily="49" charset="-122"/>
              </a:rPr>
              <a:t>年 </a:t>
            </a:r>
            <a:r>
              <a:rPr lang="en-US" altLang="zh-CN" sz="2800" dirty="0">
                <a:solidFill>
                  <a:srgbClr val="C00000"/>
                </a:solidFill>
                <a:latin typeface="楷体_GB2312" pitchFamily="49" charset="-122"/>
                <a:ea typeface="楷体_GB2312" pitchFamily="49" charset="-122"/>
              </a:rPr>
              <a:t>$7078</a:t>
            </a:r>
            <a:r>
              <a:rPr lang="zh-CN" altLang="en-US" sz="2800" dirty="0">
                <a:latin typeface="楷体_GB2312" pitchFamily="49" charset="-122"/>
                <a:ea typeface="楷体_GB2312" pitchFamily="49" charset="-122"/>
              </a:rPr>
              <a:t>；</a:t>
            </a:r>
            <a:br>
              <a:rPr lang="en-US" altLang="zh-CN" sz="2800" dirty="0">
                <a:latin typeface="楷体_GB2312" pitchFamily="49" charset="-122"/>
                <a:ea typeface="楷体_GB2312" pitchFamily="49" charset="-122"/>
              </a:rPr>
            </a:br>
            <a:r>
              <a:rPr lang="en-US" altLang="zh-CN" sz="2800" dirty="0">
                <a:latin typeface="楷体_GB2312" pitchFamily="49" charset="-122"/>
                <a:ea typeface="楷体_GB2312" pitchFamily="49" charset="-122"/>
              </a:rPr>
              <a:t>2015</a:t>
            </a:r>
            <a:r>
              <a:rPr lang="zh-CN" altLang="en-US" sz="2800" dirty="0">
                <a:latin typeface="楷体_GB2312" pitchFamily="49" charset="-122"/>
                <a:ea typeface="楷体_GB2312" pitchFamily="49" charset="-122"/>
              </a:rPr>
              <a:t>年</a:t>
            </a:r>
            <a:r>
              <a:rPr lang="en-US" altLang="zh-CN" sz="2800" dirty="0">
                <a:solidFill>
                  <a:srgbClr val="C00000"/>
                </a:solidFill>
                <a:latin typeface="楷体_GB2312" pitchFamily="49" charset="-122"/>
                <a:ea typeface="楷体_GB2312" pitchFamily="49" charset="-122"/>
              </a:rPr>
              <a:t>$8069</a:t>
            </a:r>
            <a:r>
              <a:rPr lang="zh-CN" altLang="en-US" sz="2800" dirty="0">
                <a:latin typeface="楷体_GB2312" pitchFamily="49" charset="-122"/>
                <a:ea typeface="楷体_GB2312" pitchFamily="49" charset="-122"/>
              </a:rPr>
              <a:t>； </a:t>
            </a:r>
            <a:r>
              <a:rPr lang="en-US" altLang="zh-CN" sz="2800" dirty="0">
                <a:latin typeface="楷体_GB2312" pitchFamily="49" charset="-122"/>
                <a:ea typeface="楷体_GB2312" pitchFamily="49" charset="-122"/>
              </a:rPr>
              <a:t>2017</a:t>
            </a:r>
            <a:r>
              <a:rPr lang="zh-CN" altLang="en-US" sz="2800" dirty="0">
                <a:latin typeface="楷体_GB2312" pitchFamily="49" charset="-122"/>
                <a:ea typeface="楷体_GB2312" pitchFamily="49" charset="-122"/>
              </a:rPr>
              <a:t>年</a:t>
            </a:r>
            <a:r>
              <a:rPr lang="zh-CN" altLang="en-US" sz="2800" dirty="0">
                <a:solidFill>
                  <a:srgbClr val="C00000"/>
                </a:solidFill>
                <a:latin typeface="楷体_GB2312" pitchFamily="49" charset="-122"/>
                <a:ea typeface="楷体_GB2312" pitchFamily="49" charset="-122"/>
              </a:rPr>
              <a:t> </a:t>
            </a:r>
            <a:r>
              <a:rPr lang="en-US" altLang="zh-CN" sz="2800" dirty="0">
                <a:solidFill>
                  <a:srgbClr val="C00000"/>
                </a:solidFill>
                <a:latin typeface="楷体_GB2312" pitchFamily="49" charset="-122"/>
                <a:ea typeface="楷体_GB2312" pitchFamily="49" charset="-122"/>
              </a:rPr>
              <a:t>$8827</a:t>
            </a:r>
          </a:p>
          <a:p>
            <a:pPr marL="0" indent="0" fontAlgn="auto">
              <a:lnSpc>
                <a:spcPct val="170000"/>
              </a:lnSpc>
              <a:spcBef>
                <a:spcPct val="30000"/>
              </a:spcBef>
              <a:spcAft>
                <a:spcPts val="0"/>
              </a:spcAft>
              <a:buClr>
                <a:schemeClr val="hlink"/>
              </a:buClr>
              <a:buSzPct val="120000"/>
              <a:buFont typeface="Arial" panose="020B0604020202020204" pitchFamily="34" charset="0"/>
              <a:buNone/>
              <a:defRPr/>
            </a:pPr>
            <a:endParaRPr lang="en-US" altLang="zh-CN" sz="2800" dirty="0">
              <a:latin typeface="楷体_GB2312" pitchFamily="49" charset="-122"/>
              <a:ea typeface="楷体_GB2312" pitchFamily="49" charset="-122"/>
            </a:endParaRPr>
          </a:p>
        </p:txBody>
      </p:sp>
      <p:sp>
        <p:nvSpPr>
          <p:cNvPr id="2" name="矩形 1"/>
          <p:cNvSpPr/>
          <p:nvPr/>
        </p:nvSpPr>
        <p:spPr>
          <a:xfrm>
            <a:off x="2000250" y="673100"/>
            <a:ext cx="3744913" cy="461963"/>
          </a:xfrm>
          <a:prstGeom prst="rect">
            <a:avLst/>
          </a:prstGeom>
        </p:spPr>
        <p:txBody>
          <a:bodyPr wrap="none">
            <a:spAutoFit/>
          </a:bodyPr>
          <a:lstStyle/>
          <a:p>
            <a:pPr>
              <a:defRPr/>
            </a:pPr>
            <a:r>
              <a:rPr lang="zh-CN" altLang="en-US" sz="2400" dirty="0">
                <a:latin typeface="+mj-ea"/>
              </a:rPr>
              <a:t>按美元汇率估算的人均</a:t>
            </a:r>
            <a:r>
              <a:rPr lang="en-US" altLang="zh-CN" sz="2400" dirty="0">
                <a:latin typeface="+mj-ea"/>
              </a:rPr>
              <a:t>GDP</a:t>
            </a:r>
            <a:endParaRPr lang="zh-CN" altLang="en-US" sz="2400" dirty="0"/>
          </a:p>
        </p:txBody>
      </p:sp>
      <p:pic>
        <p:nvPicPr>
          <p:cNvPr id="8" name="图片 7"/>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5" descr="pku.png"/>
          <p:cNvPicPr>
            <a:picLocks noChangeAspect="1"/>
          </p:cNvPicPr>
          <p:nvPr/>
        </p:nvPicPr>
        <p:blipFill>
          <a:blip r:embed="rId2">
            <a:lum bright="48000"/>
            <a:grayscl/>
            <a:extLst>
              <a:ext uri="{28A0092B-C50C-407E-A947-70E740481C1C}">
                <a14:useLocalDpi xmlns:a14="http://schemas.microsoft.com/office/drawing/2010/main" val="0"/>
              </a:ext>
            </a:extLst>
          </a:blip>
          <a:srcRect/>
          <a:stretch>
            <a:fillRect/>
          </a:stretch>
        </p:blipFill>
        <p:spPr bwMode="auto">
          <a:xfrm>
            <a:off x="0" y="0"/>
            <a:ext cx="295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468313" y="2044700"/>
            <a:ext cx="7704137" cy="2879725"/>
          </a:xfrm>
          <a:prstGeom prst="rect">
            <a:avLst/>
          </a:prstGeom>
        </p:spPr>
        <p:txBody>
          <a:bodyPr>
            <a:normAutofit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fontAlgn="auto">
              <a:lnSpc>
                <a:spcPct val="125000"/>
              </a:lnSpc>
              <a:spcAft>
                <a:spcPts val="0"/>
              </a:spcAft>
              <a:buClr>
                <a:schemeClr val="hlink"/>
              </a:buClr>
              <a:buSzPct val="120000"/>
              <a:buFont typeface="Wingdings" pitchFamily="2" charset="2"/>
              <a:buChar char="Ø"/>
              <a:defRPr/>
            </a:pPr>
            <a:r>
              <a:rPr lang="zh-CN" altLang="en-US" dirty="0">
                <a:latin typeface="+mn-ea"/>
              </a:rPr>
              <a:t>按</a:t>
            </a:r>
            <a:r>
              <a:rPr lang="en-US" altLang="zh-CN" dirty="0">
                <a:latin typeface="+mn-ea"/>
              </a:rPr>
              <a:t>IMF-WEO</a:t>
            </a:r>
            <a:r>
              <a:rPr lang="zh-CN" altLang="en-US" dirty="0">
                <a:latin typeface="+mn-ea"/>
              </a:rPr>
              <a:t>数据，</a:t>
            </a:r>
            <a:endParaRPr lang="en-US" altLang="zh-CN" dirty="0">
              <a:latin typeface="+mn-ea"/>
            </a:endParaRPr>
          </a:p>
          <a:p>
            <a:pPr algn="just" fontAlgn="auto">
              <a:lnSpc>
                <a:spcPct val="125000"/>
              </a:lnSpc>
              <a:spcAft>
                <a:spcPts val="0"/>
              </a:spcAft>
              <a:buClr>
                <a:schemeClr val="hlink"/>
              </a:buClr>
              <a:buSzPct val="120000"/>
              <a:buFont typeface="Wingdings" pitchFamily="2" charset="2"/>
              <a:buChar char="Ø"/>
              <a:defRPr/>
            </a:pPr>
            <a:r>
              <a:rPr lang="zh-CN" altLang="en-US" dirty="0">
                <a:latin typeface="+mn-ea"/>
              </a:rPr>
              <a:t>中国        </a:t>
            </a:r>
            <a:endParaRPr lang="en-US" altLang="zh-CN" dirty="0">
              <a:latin typeface="+mn-ea"/>
            </a:endParaRPr>
          </a:p>
          <a:p>
            <a:pPr marL="0" indent="0" algn="just" fontAlgn="auto">
              <a:lnSpc>
                <a:spcPct val="125000"/>
              </a:lnSpc>
              <a:spcAft>
                <a:spcPts val="0"/>
              </a:spcAft>
              <a:buClr>
                <a:schemeClr val="hlink"/>
              </a:buClr>
              <a:buSzPct val="120000"/>
              <a:buFont typeface="Arial" panose="020B0604020202020204" pitchFamily="34" charset="0"/>
              <a:buNone/>
              <a:defRPr/>
            </a:pPr>
            <a:r>
              <a:rPr lang="en-US" altLang="zh-CN" dirty="0">
                <a:latin typeface="+mn-ea"/>
              </a:rPr>
              <a:t>  1980 </a:t>
            </a:r>
            <a:r>
              <a:rPr lang="zh-CN" altLang="en-US" dirty="0">
                <a:latin typeface="+mn-ea"/>
              </a:rPr>
              <a:t>：</a:t>
            </a:r>
            <a:r>
              <a:rPr lang="en-US" altLang="zh-CN" dirty="0">
                <a:solidFill>
                  <a:srgbClr val="C00000"/>
                </a:solidFill>
                <a:latin typeface="+mn-ea"/>
              </a:rPr>
              <a:t>126</a:t>
            </a:r>
            <a:r>
              <a:rPr lang="en-US" altLang="zh-CN" dirty="0">
                <a:solidFill>
                  <a:srgbClr val="0000FF"/>
                </a:solidFill>
                <a:latin typeface="+mn-ea"/>
              </a:rPr>
              <a:t>/140</a:t>
            </a:r>
            <a:r>
              <a:rPr lang="zh-CN" altLang="en-US" dirty="0">
                <a:solidFill>
                  <a:srgbClr val="0000FF"/>
                </a:solidFill>
                <a:latin typeface="+mn-ea"/>
              </a:rPr>
              <a:t>，</a:t>
            </a:r>
            <a:r>
              <a:rPr lang="en-US" altLang="zh-CN" dirty="0">
                <a:latin typeface="+mn-ea"/>
              </a:rPr>
              <a:t> 2012:</a:t>
            </a:r>
            <a:r>
              <a:rPr lang="en-US" altLang="zh-CN" dirty="0">
                <a:solidFill>
                  <a:srgbClr val="C00000"/>
                </a:solidFill>
                <a:latin typeface="+mn-ea"/>
              </a:rPr>
              <a:t>90</a:t>
            </a:r>
            <a:r>
              <a:rPr lang="en-US" altLang="zh-CN" dirty="0">
                <a:latin typeface="+mn-ea"/>
              </a:rPr>
              <a:t>/192, 2017</a:t>
            </a:r>
            <a:r>
              <a:rPr lang="zh-CN" altLang="en-US" dirty="0">
                <a:latin typeface="+mn-ea"/>
              </a:rPr>
              <a:t>：</a:t>
            </a:r>
            <a:r>
              <a:rPr lang="en-US" altLang="zh-CN" dirty="0">
                <a:solidFill>
                  <a:srgbClr val="C00000"/>
                </a:solidFill>
                <a:latin typeface="+mn-ea"/>
              </a:rPr>
              <a:t>75</a:t>
            </a:r>
            <a:r>
              <a:rPr lang="en-US" altLang="zh-CN" dirty="0">
                <a:solidFill>
                  <a:srgbClr val="0000FF"/>
                </a:solidFill>
                <a:latin typeface="+mn-ea"/>
              </a:rPr>
              <a:t>/192</a:t>
            </a:r>
            <a:r>
              <a:rPr lang="zh-CN" altLang="en-US" dirty="0">
                <a:latin typeface="+mn-ea"/>
              </a:rPr>
              <a:t>。</a:t>
            </a:r>
            <a:endParaRPr lang="en-US" altLang="zh-CN" dirty="0">
              <a:latin typeface="+mn-ea"/>
            </a:endParaRPr>
          </a:p>
          <a:p>
            <a:pPr fontAlgn="auto">
              <a:lnSpc>
                <a:spcPct val="125000"/>
              </a:lnSpc>
              <a:spcAft>
                <a:spcPts val="0"/>
              </a:spcAft>
              <a:buClr>
                <a:schemeClr val="hlink"/>
              </a:buClr>
              <a:buSzPct val="120000"/>
              <a:buFont typeface="Wingdings" pitchFamily="2" charset="2"/>
              <a:buChar char="Ø"/>
              <a:defRPr/>
            </a:pPr>
            <a:r>
              <a:rPr lang="zh-CN" altLang="en-US" dirty="0">
                <a:latin typeface="+mn-ea"/>
              </a:rPr>
              <a:t>按</a:t>
            </a:r>
            <a:r>
              <a:rPr lang="en-US" altLang="zh-CN" dirty="0">
                <a:latin typeface="+mn-ea"/>
              </a:rPr>
              <a:t>WB-WDI</a:t>
            </a:r>
            <a:r>
              <a:rPr lang="zh-CN" altLang="en-US" dirty="0">
                <a:latin typeface="+mn-ea"/>
              </a:rPr>
              <a:t>数据，</a:t>
            </a:r>
            <a:endParaRPr lang="en-US" altLang="zh-CN" dirty="0">
              <a:latin typeface="+mn-ea"/>
            </a:endParaRPr>
          </a:p>
          <a:p>
            <a:pPr fontAlgn="auto">
              <a:lnSpc>
                <a:spcPct val="125000"/>
              </a:lnSpc>
              <a:spcAft>
                <a:spcPts val="0"/>
              </a:spcAft>
              <a:buClr>
                <a:schemeClr val="hlink"/>
              </a:buClr>
              <a:buSzPct val="120000"/>
              <a:buFont typeface="Wingdings" pitchFamily="2" charset="2"/>
              <a:buChar char="Ø"/>
              <a:defRPr/>
            </a:pPr>
            <a:r>
              <a:rPr lang="zh-CN" altLang="en-US" dirty="0">
                <a:latin typeface="+mn-ea"/>
              </a:rPr>
              <a:t>中国</a:t>
            </a:r>
            <a:endParaRPr lang="en-US" altLang="zh-CN" dirty="0">
              <a:latin typeface="+mn-ea"/>
            </a:endParaRPr>
          </a:p>
          <a:p>
            <a:pPr fontAlgn="auto">
              <a:lnSpc>
                <a:spcPct val="125000"/>
              </a:lnSpc>
              <a:spcAft>
                <a:spcPts val="0"/>
              </a:spcAft>
              <a:buClr>
                <a:schemeClr val="hlink"/>
              </a:buClr>
              <a:buSzPct val="120000"/>
              <a:buFont typeface="Wingdings" pitchFamily="2" charset="2"/>
              <a:buChar char="Ø"/>
              <a:defRPr/>
            </a:pPr>
            <a:r>
              <a:rPr lang="en-US" altLang="zh-CN" dirty="0">
                <a:latin typeface="+mn-ea"/>
              </a:rPr>
              <a:t>1978:</a:t>
            </a:r>
            <a:r>
              <a:rPr lang="en-US" altLang="zh-CN" dirty="0">
                <a:solidFill>
                  <a:srgbClr val="C00000"/>
                </a:solidFill>
                <a:latin typeface="+mn-ea"/>
              </a:rPr>
              <a:t>128</a:t>
            </a:r>
            <a:r>
              <a:rPr lang="en-US" altLang="zh-CN" dirty="0">
                <a:solidFill>
                  <a:srgbClr val="0000FF"/>
                </a:solidFill>
                <a:latin typeface="+mn-ea"/>
              </a:rPr>
              <a:t>/131</a:t>
            </a:r>
            <a:r>
              <a:rPr lang="zh-CN" altLang="en-US" dirty="0">
                <a:solidFill>
                  <a:srgbClr val="0000FF"/>
                </a:solidFill>
                <a:latin typeface="+mn-ea"/>
              </a:rPr>
              <a:t>，</a:t>
            </a:r>
            <a:r>
              <a:rPr lang="en-US" altLang="zh-CN" dirty="0">
                <a:latin typeface="+mn-ea"/>
              </a:rPr>
              <a:t>2017</a:t>
            </a:r>
            <a:r>
              <a:rPr lang="zh-CN" altLang="en-US" dirty="0">
                <a:solidFill>
                  <a:srgbClr val="0000FF"/>
                </a:solidFill>
                <a:latin typeface="+mn-ea"/>
              </a:rPr>
              <a:t>：</a:t>
            </a:r>
            <a:r>
              <a:rPr lang="en-US" altLang="zh-CN" dirty="0">
                <a:solidFill>
                  <a:srgbClr val="C00000"/>
                </a:solidFill>
                <a:latin typeface="+mn-ea"/>
              </a:rPr>
              <a:t>73</a:t>
            </a:r>
            <a:r>
              <a:rPr lang="en-US" altLang="zh-CN" dirty="0">
                <a:solidFill>
                  <a:srgbClr val="0000FF"/>
                </a:solidFill>
                <a:latin typeface="+mn-ea"/>
              </a:rPr>
              <a:t>/188</a:t>
            </a:r>
            <a:r>
              <a:rPr lang="zh-CN" altLang="en-US" dirty="0">
                <a:latin typeface="+mn-ea"/>
              </a:rPr>
              <a:t>。</a:t>
            </a:r>
            <a:endParaRPr lang="zh-CN" altLang="en-US" dirty="0">
              <a:solidFill>
                <a:srgbClr val="FF0000"/>
              </a:solidFill>
              <a:latin typeface="+mn-ea"/>
            </a:endParaRPr>
          </a:p>
        </p:txBody>
      </p:sp>
      <p:sp>
        <p:nvSpPr>
          <p:cNvPr id="2" name="矩形 1"/>
          <p:cNvSpPr/>
          <p:nvPr/>
        </p:nvSpPr>
        <p:spPr>
          <a:xfrm>
            <a:off x="827088" y="876300"/>
            <a:ext cx="4054475" cy="461963"/>
          </a:xfrm>
          <a:prstGeom prst="rect">
            <a:avLst/>
          </a:prstGeom>
        </p:spPr>
        <p:txBody>
          <a:bodyPr wrap="none">
            <a:spAutoFit/>
          </a:bodyPr>
          <a:lstStyle/>
          <a:p>
            <a:pPr>
              <a:defRPr/>
            </a:pPr>
            <a:r>
              <a:rPr lang="zh-CN" altLang="en-US" sz="2400" dirty="0">
                <a:latin typeface="+mj-ea"/>
              </a:rPr>
              <a:t>按美元汇率估算人均</a:t>
            </a:r>
            <a:r>
              <a:rPr lang="en-US" altLang="zh-CN" sz="2400" dirty="0">
                <a:latin typeface="+mj-ea"/>
              </a:rPr>
              <a:t>GDP</a:t>
            </a:r>
            <a:r>
              <a:rPr lang="zh-CN" altLang="en-US" sz="2400" dirty="0">
                <a:latin typeface="+mj-ea"/>
              </a:rPr>
              <a:t>排位</a:t>
            </a:r>
            <a:endParaRPr lang="zh-CN" altLang="en-US" sz="2400" dirty="0"/>
          </a:p>
        </p:txBody>
      </p:sp>
      <p:pic>
        <p:nvPicPr>
          <p:cNvPr id="6" name="图片 5"/>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2"/>
          <p:cNvSpPr>
            <a:spLocks noChangeArrowheads="1"/>
          </p:cNvSpPr>
          <p:nvPr/>
        </p:nvSpPr>
        <p:spPr bwMode="auto">
          <a:xfrm>
            <a:off x="471488" y="3213100"/>
            <a:ext cx="8759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a:latin typeface="华文中宋" panose="02010600040101010101" pitchFamily="2" charset="-122"/>
                <a:ea typeface="华文中宋" panose="02010600040101010101" pitchFamily="2" charset="-122"/>
              </a:rPr>
              <a:t>三、习近平新时代中国特色社会主义经济思想的主要内容</a:t>
            </a:r>
            <a:endParaRPr lang="en-US" altLang="zh-CN" sz="2400">
              <a:latin typeface="华文中宋" panose="02010600040101010101" pitchFamily="2" charset="-122"/>
              <a:ea typeface="华文中宋" panose="02010600040101010101" pitchFamily="2" charset="-122"/>
            </a:endParaRPr>
          </a:p>
        </p:txBody>
      </p:sp>
      <p:sp>
        <p:nvSpPr>
          <p:cNvPr id="9" name="矩形 2"/>
          <p:cNvSpPr>
            <a:spLocks noChangeArrowheads="1"/>
          </p:cNvSpPr>
          <p:nvPr/>
        </p:nvSpPr>
        <p:spPr bwMode="auto">
          <a:xfrm>
            <a:off x="319088" y="1254125"/>
            <a:ext cx="8912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a:latin typeface="华文中宋" panose="02010600040101010101" pitchFamily="2" charset="-122"/>
                <a:ea typeface="华文中宋" panose="02010600040101010101" pitchFamily="2" charset="-122"/>
              </a:rPr>
              <a:t> 一、理解习近平新时代中国特色社会主义经济思想的关键词</a:t>
            </a:r>
            <a:endParaRPr lang="en-US" altLang="zh-CN" sz="2400">
              <a:latin typeface="华文中宋" panose="02010600040101010101" pitchFamily="2" charset="-122"/>
              <a:ea typeface="华文中宋" panose="02010600040101010101" pitchFamily="2" charset="-122"/>
            </a:endParaRPr>
          </a:p>
        </p:txBody>
      </p:sp>
      <p:sp>
        <p:nvSpPr>
          <p:cNvPr id="10" name="矩形 2"/>
          <p:cNvSpPr>
            <a:spLocks noChangeArrowheads="1"/>
          </p:cNvSpPr>
          <p:nvPr/>
        </p:nvSpPr>
        <p:spPr bwMode="auto">
          <a:xfrm>
            <a:off x="423863" y="2190750"/>
            <a:ext cx="89392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a:latin typeface="华文中宋" panose="02010600040101010101" pitchFamily="2" charset="-122"/>
                <a:ea typeface="华文中宋" panose="02010600040101010101" pitchFamily="2" charset="-122"/>
              </a:rPr>
              <a:t>二、习近平新时代中国特色社会主义经济思想形成的历史条件</a:t>
            </a:r>
            <a:endParaRPr lang="en-US" altLang="zh-CN" sz="2400">
              <a:latin typeface="华文中宋" panose="02010600040101010101" pitchFamily="2" charset="-122"/>
              <a:ea typeface="华文中宋" panose="02010600040101010101" pitchFamily="2" charset="-122"/>
            </a:endParaRPr>
          </a:p>
        </p:txBody>
      </p:sp>
      <p:sp>
        <p:nvSpPr>
          <p:cNvPr id="11" name="矩形 2"/>
          <p:cNvSpPr>
            <a:spLocks noChangeArrowheads="1"/>
          </p:cNvSpPr>
          <p:nvPr/>
        </p:nvSpPr>
        <p:spPr bwMode="auto">
          <a:xfrm>
            <a:off x="471488" y="4113213"/>
            <a:ext cx="89392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a:latin typeface="华文中宋" panose="02010600040101010101" pitchFamily="2" charset="-122"/>
                <a:ea typeface="华文中宋" panose="02010600040101010101" pitchFamily="2" charset="-122"/>
              </a:rPr>
              <a:t>四、习近平新时代中国特色社会主义经济思想的贡献和意义</a:t>
            </a:r>
            <a:endParaRPr lang="en-US" altLang="zh-CN" sz="2400">
              <a:latin typeface="华文中宋" panose="02010600040101010101" pitchFamily="2" charset="-122"/>
              <a:ea typeface="华文中宋" panose="02010600040101010101"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a:spLocks noChangeArrowheads="1"/>
          </p:cNvSpPr>
          <p:nvPr/>
        </p:nvSpPr>
        <p:spPr bwMode="auto">
          <a:xfrm>
            <a:off x="368300" y="1490663"/>
            <a:ext cx="83804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1" tIns="41555" rIns="83111" bIns="41555">
            <a:spAutoFit/>
          </a:bodyPr>
          <a:lstStyle>
            <a:lvl1pPr marL="258763" indent="-258763">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a:lnSpc>
                <a:spcPct val="150000"/>
              </a:lnSpc>
              <a:spcAft>
                <a:spcPts val="550"/>
              </a:spcAft>
              <a:buFont typeface="Arial" panose="020B0604020202020204" pitchFamily="34" charset="0"/>
              <a:buChar char="•"/>
              <a:defRPr/>
            </a:pPr>
            <a:r>
              <a:rPr lang="zh-CN" altLang="en-US" sz="1500" b="0" dirty="0">
                <a:solidFill>
                  <a:srgbClr val="000000"/>
                </a:solidFill>
                <a:latin typeface="微软雅黑" panose="020B0503020204020204" pitchFamily="34" charset="-122"/>
                <a:ea typeface="微软雅黑" panose="020B0503020204020204" pitchFamily="34" charset="-122"/>
              </a:rPr>
              <a:t>中国已拥有联合国产业分类中所列的全部工业门类，形成了一个比较齐全的现代工业体系</a:t>
            </a:r>
            <a:endParaRPr lang="en-US" altLang="zh-CN" sz="1500" b="0" dirty="0">
              <a:solidFill>
                <a:srgbClr val="000000"/>
              </a:solidFill>
              <a:latin typeface="微软雅黑" panose="020B0503020204020204" pitchFamily="34" charset="-122"/>
              <a:ea typeface="微软雅黑" panose="020B0503020204020204" pitchFamily="34" charset="-122"/>
            </a:endParaRPr>
          </a:p>
          <a:p>
            <a:pPr marL="0" indent="0" algn="just">
              <a:lnSpc>
                <a:spcPct val="150000"/>
              </a:lnSpc>
              <a:spcAft>
                <a:spcPts val="550"/>
              </a:spcAft>
              <a:defRPr/>
            </a:pPr>
            <a:r>
              <a:rPr lang="zh-CN" altLang="en-US" sz="1500" b="0" dirty="0">
                <a:solidFill>
                  <a:srgbClr val="000000"/>
                </a:solidFill>
                <a:latin typeface="微软雅黑" panose="020B0503020204020204" pitchFamily="34" charset="-122"/>
                <a:ea typeface="微软雅黑" panose="020B0503020204020204" pitchFamily="34" charset="-122"/>
              </a:rPr>
              <a:t>      原油、成品钢材、化学纤维、彩色电视机、汽车等工业生产能力快速提高。中国有约</a:t>
            </a:r>
            <a:r>
              <a:rPr lang="en-US" altLang="zh-CN" sz="1500" b="0" dirty="0">
                <a:solidFill>
                  <a:srgbClr val="000000"/>
                </a:solidFill>
                <a:latin typeface="微软雅黑" panose="020B0503020204020204" pitchFamily="34" charset="-122"/>
                <a:ea typeface="微软雅黑" panose="020B0503020204020204" pitchFamily="34" charset="-122"/>
              </a:rPr>
              <a:t>200</a:t>
            </a:r>
            <a:r>
              <a:rPr lang="zh-CN" altLang="en-US" sz="1500" b="0" dirty="0">
                <a:solidFill>
                  <a:srgbClr val="000000"/>
                </a:solidFill>
                <a:latin typeface="微软雅黑" panose="020B0503020204020204" pitchFamily="34" charset="-122"/>
                <a:ea typeface="微软雅黑" panose="020B0503020204020204" pitchFamily="34" charset="-122"/>
              </a:rPr>
              <a:t>余种工业品产量位居世界第一，多数工业品在国际市场占有较大份额</a:t>
            </a:r>
            <a:endParaRPr lang="en-US" altLang="zh-CN" sz="1500" b="0" dirty="0">
              <a:solidFill>
                <a:srgbClr val="000000"/>
              </a:solidFill>
              <a:latin typeface="微软雅黑" panose="020B0503020204020204" pitchFamily="34" charset="-122"/>
              <a:ea typeface="微软雅黑" panose="020B0503020204020204" pitchFamily="34" charset="-122"/>
            </a:endParaRPr>
          </a:p>
        </p:txBody>
      </p:sp>
      <p:graphicFrame>
        <p:nvGraphicFramePr>
          <p:cNvPr id="3" name="图表 2"/>
          <p:cNvGraphicFramePr/>
          <p:nvPr/>
        </p:nvGraphicFramePr>
        <p:xfrm>
          <a:off x="289099" y="3569715"/>
          <a:ext cx="4302264" cy="28785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p:nvPr/>
        </p:nvGraphicFramePr>
        <p:xfrm>
          <a:off x="4677957" y="3394152"/>
          <a:ext cx="4190069" cy="3009441"/>
        </p:xfrm>
        <a:graphic>
          <a:graphicData uri="http://schemas.openxmlformats.org/drawingml/2006/chart">
            <c:chart xmlns:c="http://schemas.openxmlformats.org/drawingml/2006/chart" xmlns:r="http://schemas.openxmlformats.org/officeDocument/2006/relationships" r:id="rId3"/>
          </a:graphicData>
        </a:graphic>
      </p:graphicFrame>
      <p:sp>
        <p:nvSpPr>
          <p:cNvPr id="60421" name="文本框 19"/>
          <p:cNvSpPr txBox="1">
            <a:spLocks noChangeArrowheads="1"/>
          </p:cNvSpPr>
          <p:nvPr/>
        </p:nvSpPr>
        <p:spPr bwMode="auto">
          <a:xfrm>
            <a:off x="793750" y="3049588"/>
            <a:ext cx="3175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1" tIns="41555" rIns="83111" bIns="41555">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1600">
                <a:solidFill>
                  <a:srgbClr val="000000"/>
                </a:solidFill>
                <a:latin typeface="微软雅黑" panose="020B0503020204020204" pitchFamily="34" charset="-122"/>
                <a:ea typeface="微软雅黑" panose="020B0503020204020204" pitchFamily="34" charset="-122"/>
              </a:rPr>
              <a:t>中国工业经济飞速发展</a:t>
            </a:r>
          </a:p>
        </p:txBody>
      </p:sp>
      <p:sp>
        <p:nvSpPr>
          <p:cNvPr id="60422" name="文本框 19"/>
          <p:cNvSpPr txBox="1">
            <a:spLocks noChangeArrowheads="1"/>
          </p:cNvSpPr>
          <p:nvPr/>
        </p:nvSpPr>
        <p:spPr bwMode="auto">
          <a:xfrm>
            <a:off x="5186363" y="2998788"/>
            <a:ext cx="3175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1" tIns="41555" rIns="83111" bIns="41555">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1600">
                <a:solidFill>
                  <a:srgbClr val="000000"/>
                </a:solidFill>
                <a:latin typeface="微软雅黑" panose="020B0503020204020204" pitchFamily="34" charset="-122"/>
                <a:ea typeface="微软雅黑" panose="020B0503020204020204" pitchFamily="34" charset="-122"/>
              </a:rPr>
              <a:t>中国工业生产能力快速提升</a:t>
            </a:r>
          </a:p>
        </p:txBody>
      </p:sp>
      <p:cxnSp>
        <p:nvCxnSpPr>
          <p:cNvPr id="60423" name="直接连接符 9"/>
          <p:cNvCxnSpPr>
            <a:cxnSpLocks noChangeShapeType="1"/>
          </p:cNvCxnSpPr>
          <p:nvPr/>
        </p:nvCxnSpPr>
        <p:spPr bwMode="auto">
          <a:xfrm flipV="1">
            <a:off x="687388" y="2852738"/>
            <a:ext cx="7981950" cy="952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8" name="圆角矩形 7"/>
          <p:cNvSpPr/>
          <p:nvPr/>
        </p:nvSpPr>
        <p:spPr>
          <a:xfrm>
            <a:off x="971550" y="701675"/>
            <a:ext cx="7697788" cy="481013"/>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dirty="0">
                <a:solidFill>
                  <a:srgbClr val="000000"/>
                </a:solidFill>
                <a:latin typeface="华文新魏" panose="02010800040101010101" pitchFamily="2" charset="-122"/>
                <a:ea typeface="华文新魏" panose="02010800040101010101" pitchFamily="2" charset="-122"/>
              </a:rPr>
              <a:t>生产能力形成与提升</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50825" y="908050"/>
            <a:ext cx="864235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635375" y="404813"/>
            <a:ext cx="3325813" cy="369887"/>
          </a:xfrm>
          <a:prstGeom prst="rect">
            <a:avLst/>
          </a:prstGeom>
        </p:spPr>
        <p:txBody>
          <a:bodyPr wrap="none">
            <a:spAutoFit/>
          </a:bodyPr>
          <a:lstStyle/>
          <a:p>
            <a:pPr>
              <a:defRPr/>
            </a:pPr>
            <a:r>
              <a:rPr lang="zh-CN" altLang="en-US" dirty="0">
                <a:solidFill>
                  <a:srgbClr val="C00000"/>
                </a:solidFill>
                <a:latin typeface="+mj-ea"/>
              </a:rPr>
              <a:t>中国三大产业增加值占</a:t>
            </a:r>
            <a:r>
              <a:rPr lang="en-US" altLang="zh-CN" dirty="0">
                <a:solidFill>
                  <a:srgbClr val="C00000"/>
                </a:solidFill>
                <a:latin typeface="+mj-ea"/>
              </a:rPr>
              <a:t>GDP</a:t>
            </a:r>
            <a:r>
              <a:rPr lang="zh-CN" altLang="en-US" dirty="0">
                <a:solidFill>
                  <a:srgbClr val="C00000"/>
                </a:solidFill>
                <a:latin typeface="+mj-ea"/>
              </a:rPr>
              <a:t>比重</a:t>
            </a:r>
            <a:endParaRPr lang="zh-CN" altLang="en-US" dirty="0"/>
          </a:p>
        </p:txBody>
      </p:sp>
      <p:sp>
        <p:nvSpPr>
          <p:cNvPr id="4" name="矩形 3"/>
          <p:cNvSpPr/>
          <p:nvPr/>
        </p:nvSpPr>
        <p:spPr>
          <a:xfrm>
            <a:off x="539750" y="5735638"/>
            <a:ext cx="7777163" cy="438150"/>
          </a:xfrm>
          <a:prstGeom prst="rect">
            <a:avLst/>
          </a:prstGeom>
        </p:spPr>
        <p:txBody>
          <a:bodyPr>
            <a:spAutoFit/>
          </a:bodyPr>
          <a:lstStyle/>
          <a:p>
            <a:pPr algn="ctr" fontAlgn="auto">
              <a:lnSpc>
                <a:spcPct val="125000"/>
              </a:lnSpc>
              <a:spcAft>
                <a:spcPts val="0"/>
              </a:spcAft>
              <a:buClr>
                <a:schemeClr val="hlink"/>
              </a:buClr>
              <a:buSzPct val="120000"/>
              <a:buFont typeface="Wingdings" pitchFamily="2" charset="2"/>
              <a:buNone/>
              <a:defRPr/>
            </a:pPr>
            <a:r>
              <a:rPr lang="en-US" altLang="zh-CN" dirty="0">
                <a:latin typeface="+mn-ea"/>
              </a:rPr>
              <a:t>1952</a:t>
            </a:r>
            <a:r>
              <a:rPr lang="zh-CN" altLang="en-US" dirty="0">
                <a:latin typeface="+mn-ea"/>
              </a:rPr>
              <a:t>年：</a:t>
            </a:r>
            <a:r>
              <a:rPr lang="en-US" altLang="zh-CN" dirty="0">
                <a:latin typeface="+mn-ea"/>
              </a:rPr>
              <a:t>0.505</a:t>
            </a:r>
            <a:r>
              <a:rPr lang="zh-CN" altLang="en-US" dirty="0">
                <a:latin typeface="+mn-ea"/>
              </a:rPr>
              <a:t>、</a:t>
            </a:r>
            <a:r>
              <a:rPr lang="en-US" altLang="zh-CN" dirty="0">
                <a:latin typeface="+mn-ea"/>
              </a:rPr>
              <a:t>0.209</a:t>
            </a:r>
            <a:r>
              <a:rPr lang="zh-CN" altLang="en-US" dirty="0">
                <a:latin typeface="+mn-ea"/>
              </a:rPr>
              <a:t>、</a:t>
            </a:r>
            <a:r>
              <a:rPr lang="en-US" altLang="zh-CN" dirty="0">
                <a:latin typeface="+mn-ea"/>
              </a:rPr>
              <a:t>0.286</a:t>
            </a:r>
            <a:r>
              <a:rPr lang="zh-CN" altLang="en-US" dirty="0">
                <a:latin typeface="+mn-ea"/>
              </a:rPr>
              <a:t>； </a:t>
            </a:r>
            <a:r>
              <a:rPr lang="en-US" altLang="zh-CN" dirty="0">
                <a:latin typeface="+mn-ea"/>
              </a:rPr>
              <a:t>2017</a:t>
            </a:r>
            <a:r>
              <a:rPr lang="zh-CN" altLang="en-US" dirty="0">
                <a:latin typeface="+mn-ea"/>
              </a:rPr>
              <a:t>年：</a:t>
            </a:r>
            <a:r>
              <a:rPr lang="en-US" altLang="zh-CN" dirty="0">
                <a:latin typeface="+mn-ea"/>
              </a:rPr>
              <a:t>0.079</a:t>
            </a:r>
            <a:r>
              <a:rPr lang="zh-CN" altLang="en-US" dirty="0">
                <a:latin typeface="+mn-ea"/>
              </a:rPr>
              <a:t>、</a:t>
            </a:r>
            <a:r>
              <a:rPr lang="en-US" altLang="zh-CN" dirty="0">
                <a:latin typeface="+mn-ea"/>
              </a:rPr>
              <a:t>405</a:t>
            </a:r>
            <a:r>
              <a:rPr lang="zh-CN" altLang="en-US" dirty="0">
                <a:latin typeface="+mn-ea"/>
              </a:rPr>
              <a:t>、</a:t>
            </a:r>
            <a:r>
              <a:rPr lang="en-US" altLang="zh-CN" dirty="0">
                <a:latin typeface="+mn-ea"/>
              </a:rPr>
              <a:t>0.516</a:t>
            </a:r>
            <a:endParaRPr lang="zh-CN" altLang="en-US" dirty="0">
              <a:latin typeface="+mn-ea"/>
            </a:endParaRPr>
          </a:p>
        </p:txBody>
      </p:sp>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5" descr="pku.png"/>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75" y="0"/>
            <a:ext cx="483419" cy="48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5470" y="5599717"/>
            <a:ext cx="9144000" cy="1268760"/>
          </a:xfrm>
          <a:prstGeom prst="rect">
            <a:avLst/>
          </a:prstGeom>
          <a:effectLst>
            <a:glow rad="355600">
              <a:srgbClr val="C7EDCB">
                <a:alpha val="0"/>
              </a:srgbClr>
            </a:glow>
            <a:softEdge rad="419100"/>
          </a:effectLst>
        </p:spPr>
      </p:pic>
      <p:sp>
        <p:nvSpPr>
          <p:cNvPr id="4" name="圆角矩形 3"/>
          <p:cNvSpPr/>
          <p:nvPr/>
        </p:nvSpPr>
        <p:spPr>
          <a:xfrm>
            <a:off x="1116013" y="560388"/>
            <a:ext cx="3117850" cy="481012"/>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dirty="0">
                <a:solidFill>
                  <a:srgbClr val="000000"/>
                </a:solidFill>
                <a:latin typeface="华文行楷" panose="02010800040101010101" pitchFamily="2" charset="-122"/>
                <a:ea typeface="华文行楷" panose="02010800040101010101" pitchFamily="2" charset="-122"/>
              </a:rPr>
              <a:t>基础设施逐步完善</a:t>
            </a:r>
          </a:p>
        </p:txBody>
      </p:sp>
      <p:sp>
        <p:nvSpPr>
          <p:cNvPr id="6" name="矩形 116"/>
          <p:cNvSpPr>
            <a:spLocks noChangeArrowheads="1"/>
          </p:cNvSpPr>
          <p:nvPr/>
        </p:nvSpPr>
        <p:spPr bwMode="auto">
          <a:xfrm>
            <a:off x="611188" y="1495425"/>
            <a:ext cx="4217987"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80000"/>
              </a:lnSpc>
              <a:spcBef>
                <a:spcPct val="0"/>
              </a:spcBef>
              <a:defRPr/>
            </a:pP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高速公路里程  </a:t>
            </a:r>
            <a:r>
              <a:rPr lang="zh-CN" altLang="en-US" sz="1600" dirty="0">
                <a:solidFill>
                  <a:srgbClr val="C00000"/>
                </a:solidFill>
                <a:latin typeface="Helvetica" panose="020B0604020202020204" pitchFamily="34" charset="0"/>
                <a:ea typeface="微软雅黑" panose="020B0503020204020204" pitchFamily="34" charset="-122"/>
              </a:rPr>
              <a:t>13.1</a:t>
            </a: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万公里  世界第一</a:t>
            </a:r>
          </a:p>
          <a:p>
            <a:pPr eaLnBrk="1" hangingPunct="1">
              <a:lnSpc>
                <a:spcPct val="180000"/>
              </a:lnSpc>
              <a:spcBef>
                <a:spcPct val="0"/>
              </a:spcBef>
              <a:defRPr/>
            </a:pP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高铁里程  </a:t>
            </a:r>
            <a:r>
              <a:rPr lang="zh-CN" altLang="en-US" sz="1600" dirty="0">
                <a:solidFill>
                  <a:srgbClr val="C00000"/>
                </a:solidFill>
                <a:latin typeface="Helvetica" panose="020B0604020202020204" pitchFamily="34" charset="0"/>
                <a:ea typeface="微软雅黑" panose="020B0503020204020204" pitchFamily="34" charset="-122"/>
              </a:rPr>
              <a:t>2.2</a:t>
            </a: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万公里  世界第一</a:t>
            </a:r>
          </a:p>
          <a:p>
            <a:pPr eaLnBrk="1" hangingPunct="1">
              <a:lnSpc>
                <a:spcPct val="180000"/>
              </a:lnSpc>
              <a:spcBef>
                <a:spcPct val="0"/>
              </a:spcBef>
              <a:defRPr/>
            </a:pP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城市轨道交通  </a:t>
            </a:r>
            <a:r>
              <a:rPr lang="zh-CN" altLang="en-US" sz="1600" dirty="0">
                <a:solidFill>
                  <a:srgbClr val="C00000"/>
                </a:solidFill>
                <a:latin typeface="Helvetica" panose="020B0604020202020204" pitchFamily="34" charset="0"/>
                <a:ea typeface="微软雅黑" panose="020B0503020204020204" pitchFamily="34" charset="-122"/>
              </a:rPr>
              <a:t>4153</a:t>
            </a: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公里  世界第一</a:t>
            </a:r>
          </a:p>
          <a:p>
            <a:pPr eaLnBrk="1" hangingPunct="1">
              <a:lnSpc>
                <a:spcPct val="180000"/>
              </a:lnSpc>
              <a:spcBef>
                <a:spcPct val="0"/>
              </a:spcBef>
              <a:defRPr/>
            </a:pP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光缆线路  </a:t>
            </a:r>
            <a:r>
              <a:rPr lang="zh-CN" altLang="en-US" sz="1600" dirty="0">
                <a:solidFill>
                  <a:srgbClr val="C00000"/>
                </a:solidFill>
                <a:latin typeface="Helvetica" panose="020B0604020202020204" pitchFamily="34" charset="0"/>
                <a:ea typeface="微软雅黑" panose="020B0503020204020204" pitchFamily="34" charset="-122"/>
              </a:rPr>
              <a:t>3041</a:t>
            </a: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万公里  世界第一</a:t>
            </a:r>
          </a:p>
          <a:p>
            <a:pPr eaLnBrk="1" hangingPunct="1">
              <a:lnSpc>
                <a:spcPct val="180000"/>
              </a:lnSpc>
              <a:spcBef>
                <a:spcPct val="0"/>
              </a:spcBef>
              <a:defRPr/>
            </a:pP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世界前10斜拉桥  中国占</a:t>
            </a:r>
            <a:r>
              <a:rPr lang="zh-CN" altLang="en-US" sz="1600" dirty="0">
                <a:solidFill>
                  <a:srgbClr val="C00000"/>
                </a:solidFill>
                <a:latin typeface="Helvetica" panose="020B0604020202020204" pitchFamily="34" charset="0"/>
                <a:ea typeface="微软雅黑" panose="020B0503020204020204" pitchFamily="34" charset="-122"/>
              </a:rPr>
              <a:t>7</a:t>
            </a: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座</a:t>
            </a:r>
          </a:p>
          <a:p>
            <a:pPr eaLnBrk="1" hangingPunct="1">
              <a:lnSpc>
                <a:spcPct val="180000"/>
              </a:lnSpc>
              <a:spcBef>
                <a:spcPct val="0"/>
              </a:spcBef>
              <a:defRPr/>
            </a:pP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世界前10悬索桥  中国占</a:t>
            </a:r>
            <a:r>
              <a:rPr lang="zh-CN" altLang="en-US" sz="1600" dirty="0">
                <a:solidFill>
                  <a:srgbClr val="C00000"/>
                </a:solidFill>
                <a:latin typeface="Helvetica" panose="020B0604020202020204" pitchFamily="34" charset="0"/>
                <a:ea typeface="微软雅黑" panose="020B0503020204020204" pitchFamily="34" charset="-122"/>
              </a:rPr>
              <a:t>6</a:t>
            </a: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座</a:t>
            </a:r>
          </a:p>
          <a:p>
            <a:pPr eaLnBrk="1" hangingPunct="1">
              <a:lnSpc>
                <a:spcPct val="180000"/>
              </a:lnSpc>
              <a:spcBef>
                <a:spcPct val="0"/>
              </a:spcBef>
              <a:defRPr/>
            </a:pP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港口吞吐量世界前10  中国</a:t>
            </a:r>
            <a:r>
              <a:rPr lang="zh-CN" altLang="en-US" sz="1600" dirty="0">
                <a:solidFill>
                  <a:srgbClr val="C00000"/>
                </a:solidFill>
                <a:latin typeface="Helvetica" panose="020B0604020202020204" pitchFamily="34" charset="0"/>
                <a:ea typeface="微软雅黑" panose="020B0503020204020204" pitchFamily="34" charset="-122"/>
              </a:rPr>
              <a:t>7</a:t>
            </a:r>
            <a:r>
              <a:rPr lang="zh-CN" altLang="en-US" sz="1600" dirty="0">
                <a:solidFill>
                  <a:schemeClr val="tx1">
                    <a:lumMod val="85000"/>
                    <a:lumOff val="15000"/>
                  </a:schemeClr>
                </a:solidFill>
                <a:latin typeface="Helvetica" panose="020B0604020202020204" pitchFamily="34" charset="0"/>
                <a:ea typeface="微软雅黑" panose="020B0503020204020204" pitchFamily="34" charset="-122"/>
              </a:rPr>
              <a:t>席</a:t>
            </a:r>
          </a:p>
        </p:txBody>
      </p:sp>
      <p:pic>
        <p:nvPicPr>
          <p:cNvPr id="62470"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40450" y="2451100"/>
            <a:ext cx="2316163"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40450" y="588963"/>
            <a:ext cx="2192338"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35688" y="4210050"/>
            <a:ext cx="230505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a:grpSpLocks/>
          </p:cNvGrpSpPr>
          <p:nvPr/>
        </p:nvGrpSpPr>
        <p:grpSpPr bwMode="auto">
          <a:xfrm>
            <a:off x="3087688" y="5145088"/>
            <a:ext cx="2374900" cy="1392237"/>
            <a:chOff x="6374386" y="1827038"/>
            <a:chExt cx="5050852" cy="4122242"/>
          </a:xfrm>
        </p:grpSpPr>
        <p:sp>
          <p:nvSpPr>
            <p:cNvPr id="12" name="矩形 11">
              <a:extLst/>
            </p:cNvPr>
            <p:cNvSpPr/>
            <p:nvPr/>
          </p:nvSpPr>
          <p:spPr>
            <a:xfrm>
              <a:off x="6374386" y="4642571"/>
              <a:ext cx="5050852" cy="1306709"/>
            </a:xfrm>
            <a:prstGeom prst="rect">
              <a:avLst/>
            </a:prstGeom>
            <a:solidFill>
              <a:srgbClr val="314900"/>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3" name="图片 12">
              <a:extLst/>
            </p:cNvPr>
            <p:cNvPicPr>
              <a:picLocks noChangeAspect="1"/>
            </p:cNvPicPr>
            <p:nvPr/>
          </p:nvPicPr>
          <p:blipFill>
            <a:blip r:embed="rId8"/>
            <a:stretch>
              <a:fillRect/>
            </a:stretch>
          </p:blipFill>
          <p:spPr>
            <a:xfrm>
              <a:off x="6374386" y="1827038"/>
              <a:ext cx="5050852" cy="2834335"/>
            </a:xfrm>
            <a:prstGeom prst="rect">
              <a:avLst/>
            </a:prstGeom>
            <a:effectLst>
              <a:outerShdw blurRad="63500" sx="102000" sy="102000" algn="ctr" rotWithShape="0">
                <a:prstClr val="black">
                  <a:alpha val="10000"/>
                </a:prstClr>
              </a:outerShdw>
            </a:effectLst>
          </p:spPr>
        </p:pic>
        <p:sp>
          <p:nvSpPr>
            <p:cNvPr id="14" name="矩形 13">
              <a:extLst/>
            </p:cNvPr>
            <p:cNvSpPr/>
            <p:nvPr/>
          </p:nvSpPr>
          <p:spPr>
            <a:xfrm>
              <a:off x="6374386" y="4623770"/>
              <a:ext cx="5050852" cy="42305"/>
            </a:xfrm>
            <a:prstGeom prst="rect">
              <a:avLst/>
            </a:prstGeom>
            <a:solidFill>
              <a:srgbClr val="F5B5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2" presetClass="entr" presetSubtype="2"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2"/>
          <p:cNvSpPr>
            <a:spLocks noChangeArrowheads="1"/>
          </p:cNvSpPr>
          <p:nvPr/>
        </p:nvSpPr>
        <p:spPr bwMode="auto">
          <a:xfrm>
            <a:off x="147638" y="981075"/>
            <a:ext cx="85693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8763" indent="-258763"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spcAft>
                <a:spcPts val="550"/>
              </a:spcAft>
              <a:buClr>
                <a:schemeClr val="hlink"/>
              </a:buClr>
              <a:buSzPct val="70000"/>
            </a:pPr>
            <a:r>
              <a:rPr lang="zh-CN" altLang="en-US" sz="1800" b="0">
                <a:solidFill>
                  <a:srgbClr val="000000"/>
                </a:solidFill>
                <a:latin typeface="华文中宋" panose="02010600040101010101" pitchFamily="2" charset="-122"/>
                <a:ea typeface="华文中宋" panose="02010600040101010101" pitchFamily="2" charset="-122"/>
              </a:rPr>
              <a:t>创新驱动发展战略大力实施，创新型国家建设成果丰硕，天宫、蛟龙、天眼、悟空、墨子、大飞机等重大科技成果相继问世。   </a:t>
            </a:r>
          </a:p>
        </p:txBody>
      </p:sp>
      <p:pic>
        <p:nvPicPr>
          <p:cNvPr id="645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3863" y="2189163"/>
            <a:ext cx="2401887"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143125"/>
            <a:ext cx="273526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3788" y="2189163"/>
            <a:ext cx="25971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图片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863" y="4214813"/>
            <a:ext cx="240188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图片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1350" y="4165600"/>
            <a:ext cx="2719388"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03950" y="4229100"/>
            <a:ext cx="25368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1" name="矩形 2"/>
          <p:cNvSpPr>
            <a:spLocks noChangeArrowheads="1"/>
          </p:cNvSpPr>
          <p:nvPr/>
        </p:nvSpPr>
        <p:spPr bwMode="auto">
          <a:xfrm>
            <a:off x="179388" y="188913"/>
            <a:ext cx="26463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2400">
                <a:latin typeface="华文中宋" panose="02010600040101010101" pitchFamily="2" charset="-122"/>
                <a:ea typeface="华文中宋" panose="02010600040101010101" pitchFamily="2" charset="-122"/>
              </a:rPr>
              <a:t>科技实力不断提升</a:t>
            </a:r>
          </a:p>
        </p:txBody>
      </p:sp>
      <p:pic>
        <p:nvPicPr>
          <p:cNvPr id="11" name="图片 10"/>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spd="med">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6"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3" y="3263900"/>
            <a:ext cx="2736850"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400" y="765175"/>
            <a:ext cx="2879725"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6" descr="探秘全球最强超级计算机“神威·太湖之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744538"/>
            <a:ext cx="2809875"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2" descr="http://cms-bucket.nosdn.127.net/catchpic/0/06/065a0977a1dcd9bf15e0ca91b46e1a8e.jpg?imageView&amp;thumbnail=550x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7688" y="3298825"/>
            <a:ext cx="290195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4" descr="http://p0.ifengimg.com/pmop/2017/0720/1FDF522AB0794E01814B758C98A815377FABEB63_size21_w499_h296.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5213" y="727075"/>
            <a:ext cx="295275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0" descr="中国造出世界最大起重船：重达14万吨"/>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0450" y="3348038"/>
            <a:ext cx="3081338"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图片 5" descr="pku.png"/>
          <p:cNvPicPr>
            <a:picLocks noChangeAspect="1"/>
          </p:cNvPicPr>
          <p:nvPr/>
        </p:nvPicPr>
        <p:blipFill>
          <a:blip r:embed="rId8">
            <a:lum bright="48000"/>
            <a:grayscl/>
            <a:extLst>
              <a:ext uri="{28A0092B-C50C-407E-A947-70E740481C1C}">
                <a14:useLocalDpi xmlns:a14="http://schemas.microsoft.com/office/drawing/2010/main" val="0"/>
              </a:ext>
            </a:extLst>
          </a:blip>
          <a:srcRect/>
          <a:stretch>
            <a:fillRect/>
          </a:stretch>
        </p:blipFill>
        <p:spPr bwMode="auto">
          <a:xfrm>
            <a:off x="0" y="0"/>
            <a:ext cx="2603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rotWithShape="1">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txBox="1">
            <a:spLocks noGrp="1"/>
          </p:cNvSpPr>
          <p:nvPr/>
        </p:nvSpPr>
        <p:spPr bwMode="auto">
          <a:xfrm>
            <a:off x="67818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a:fld id="{A8F673B2-82D0-49F8-8616-C1B0835D97FF}" type="slidenum">
              <a:rPr lang="en-US" altLang="zh-CN" sz="1400">
                <a:latin typeface="Calibri" panose="020F0502020204030204" pitchFamily="34" charset="0"/>
              </a:rPr>
              <a:pPr algn="r"/>
              <a:t>55</a:t>
            </a:fld>
            <a:endParaRPr lang="en-US" altLang="zh-CN" sz="1400">
              <a:latin typeface="Calibri" panose="020F0502020204030204" pitchFamily="34" charset="0"/>
            </a:endParaRPr>
          </a:p>
        </p:txBody>
      </p:sp>
      <p:sp>
        <p:nvSpPr>
          <p:cNvPr id="66563" name="Rectangle 3"/>
          <p:cNvSpPr>
            <a:spLocks noGrp="1" noChangeArrowheads="1"/>
          </p:cNvSpPr>
          <p:nvPr>
            <p:ph type="title" idx="4294967295"/>
          </p:nvPr>
        </p:nvSpPr>
        <p:spPr>
          <a:xfrm>
            <a:off x="0" y="0"/>
            <a:ext cx="9144000" cy="1071563"/>
          </a:xfrm>
          <a:solidFill>
            <a:schemeClr val="bg1"/>
          </a:solidFill>
        </p:spPr>
        <p:txBody>
          <a:bodyPr/>
          <a:lstStyle/>
          <a:p>
            <a:r>
              <a:rPr lang="zh-CN" altLang="en-US" b="1">
                <a:solidFill>
                  <a:srgbClr val="C00000"/>
                </a:solidFill>
              </a:rPr>
              <a:t>“砥砺奋进的五年”展览成果集锦</a:t>
            </a:r>
          </a:p>
        </p:txBody>
      </p:sp>
      <p:pic>
        <p:nvPicPr>
          <p:cNvPr id="665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050"/>
            <a:ext cx="9144000"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5" descr="pku.png"/>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75" y="0"/>
            <a:ext cx="483419" cy="48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15470" y="5599717"/>
            <a:ext cx="9144000" cy="1268760"/>
          </a:xfrm>
          <a:prstGeom prst="rect">
            <a:avLst/>
          </a:prstGeom>
          <a:effectLst>
            <a:glow rad="355600">
              <a:srgbClr val="C7EDCB">
                <a:alpha val="0"/>
              </a:srgbClr>
            </a:glow>
            <a:softEdge rad="419100"/>
          </a:effectLst>
        </p:spPr>
      </p:pic>
      <p:sp>
        <p:nvSpPr>
          <p:cNvPr id="6" name="圆角矩形 5"/>
          <p:cNvSpPr/>
          <p:nvPr/>
        </p:nvSpPr>
        <p:spPr>
          <a:xfrm>
            <a:off x="755650" y="204788"/>
            <a:ext cx="2973388" cy="4810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dirty="0">
                <a:solidFill>
                  <a:srgbClr val="000000"/>
                </a:solidFill>
                <a:latin typeface="华文行楷" panose="02010800040101010101" pitchFamily="2" charset="-122"/>
                <a:ea typeface="华文行楷" panose="02010800040101010101" pitchFamily="2" charset="-122"/>
              </a:rPr>
              <a:t>对外开放不断扩大 </a:t>
            </a:r>
          </a:p>
        </p:txBody>
      </p:sp>
      <p:pic>
        <p:nvPicPr>
          <p:cNvPr id="3" name="图片 2">
            <a:extLst>
              <a:ext uri="{FF2B5EF4-FFF2-40B4-BE49-F238E27FC236}">
                <a16:creationId xmlns:a16="http://schemas.microsoft.com/office/drawing/2014/main" id="{267408BD-6586-7C46-BB60-9318BB447A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500" y="1282700"/>
            <a:ext cx="7493000" cy="4292600"/>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76338" y="796925"/>
            <a:ext cx="6767512" cy="481013"/>
          </a:xfrm>
          <a:prstGeom prst="roundRect">
            <a:avLst/>
          </a:prstGeom>
          <a:noFill/>
          <a:ln>
            <a:noFill/>
          </a:ln>
        </p:spPr>
        <p:style>
          <a:lnRef idx="0">
            <a:schemeClr val="accent4"/>
          </a:lnRef>
          <a:fillRef idx="3">
            <a:schemeClr val="accent4"/>
          </a:fillRef>
          <a:effectRef idx="3">
            <a:schemeClr val="accent4"/>
          </a:effectRef>
          <a:fontRef idx="minor">
            <a:schemeClr val="lt1"/>
          </a:fontRef>
        </p:style>
        <p:txBody>
          <a:bodyPr anchor="ctr"/>
          <a:lstStyle/>
          <a:p>
            <a:pPr algn="ctr">
              <a:defRPr/>
            </a:pPr>
            <a:r>
              <a:rPr lang="zh-CN" altLang="en-US" sz="2400" dirty="0">
                <a:solidFill>
                  <a:schemeClr val="tx1"/>
                </a:solidFill>
                <a:latin typeface="华文中宋" panose="02010600040101010101" pitchFamily="2" charset="-122"/>
                <a:ea typeface="华文中宋" panose="02010600040101010101" pitchFamily="2" charset="-122"/>
              </a:rPr>
              <a:t>民生事业不断发展   人民生活水平不断提高</a:t>
            </a:r>
          </a:p>
        </p:txBody>
      </p:sp>
      <p:sp>
        <p:nvSpPr>
          <p:cNvPr id="69635" name="矩形 2"/>
          <p:cNvSpPr>
            <a:spLocks noChangeArrowheads="1"/>
          </p:cNvSpPr>
          <p:nvPr/>
        </p:nvSpPr>
        <p:spPr bwMode="auto">
          <a:xfrm>
            <a:off x="274638" y="1849438"/>
            <a:ext cx="444182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8763" indent="-258763"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spcAft>
                <a:spcPts val="550"/>
              </a:spcAft>
              <a:buClr>
                <a:schemeClr val="hlink"/>
              </a:buClr>
              <a:buSzPct val="70000"/>
            </a:pPr>
            <a:r>
              <a:rPr lang="zh-CN" altLang="en-US" sz="2000">
                <a:solidFill>
                  <a:srgbClr val="000000"/>
                </a:solidFill>
                <a:latin typeface="华文中宋" panose="02010600040101010101" pitchFamily="2" charset="-122"/>
                <a:ea typeface="华文中宋" panose="02010600040101010101" pitchFamily="2" charset="-122"/>
              </a:rPr>
              <a:t>      </a:t>
            </a:r>
            <a:r>
              <a:rPr lang="zh-CN" altLang="en-US" sz="2000">
                <a:latin typeface="华文中宋" panose="02010600040101010101" pitchFamily="2" charset="-122"/>
                <a:ea typeface="华文中宋" panose="02010600040101010101" pitchFamily="2" charset="-122"/>
              </a:rPr>
              <a:t>人均国内生产总值从</a:t>
            </a:r>
            <a:r>
              <a:rPr lang="en-US" altLang="zh-CN" sz="2000">
                <a:latin typeface="华文中宋" panose="02010600040101010101" pitchFamily="2" charset="-122"/>
                <a:ea typeface="华文中宋" panose="02010600040101010101" pitchFamily="2" charset="-122"/>
              </a:rPr>
              <a:t>1978</a:t>
            </a:r>
            <a:r>
              <a:rPr lang="zh-CN" altLang="en-US" sz="2000">
                <a:latin typeface="华文中宋" panose="02010600040101010101" pitchFamily="2" charset="-122"/>
                <a:ea typeface="华文中宋" panose="02010600040101010101" pitchFamily="2" charset="-122"/>
              </a:rPr>
              <a:t>年的</a:t>
            </a:r>
            <a:r>
              <a:rPr lang="en-US" altLang="zh-CN" sz="2000">
                <a:latin typeface="华文中宋" panose="02010600040101010101" pitchFamily="2" charset="-122"/>
                <a:ea typeface="华文中宋" panose="02010600040101010101" pitchFamily="2" charset="-122"/>
              </a:rPr>
              <a:t>156</a:t>
            </a:r>
            <a:r>
              <a:rPr lang="zh-CN" altLang="en-US" sz="2000">
                <a:latin typeface="华文中宋" panose="02010600040101010101" pitchFamily="2" charset="-122"/>
                <a:ea typeface="华文中宋" panose="02010600040101010101" pitchFamily="2" charset="-122"/>
              </a:rPr>
              <a:t>美元增长到</a:t>
            </a:r>
            <a:r>
              <a:rPr lang="en-US" altLang="zh-CN" sz="2000">
                <a:latin typeface="华文中宋" panose="02010600040101010101" pitchFamily="2" charset="-122"/>
                <a:ea typeface="华文中宋" panose="02010600040101010101" pitchFamily="2" charset="-122"/>
              </a:rPr>
              <a:t>2017</a:t>
            </a:r>
            <a:r>
              <a:rPr lang="zh-CN" altLang="en-US" sz="2000">
                <a:latin typeface="华文中宋" panose="02010600040101010101" pitchFamily="2" charset="-122"/>
                <a:ea typeface="华文中宋" panose="02010600040101010101" pitchFamily="2" charset="-122"/>
              </a:rPr>
              <a:t>年的</a:t>
            </a:r>
            <a:r>
              <a:rPr lang="en-US" altLang="zh-CN" sz="2000">
                <a:latin typeface="华文中宋" panose="02010600040101010101" pitchFamily="2" charset="-122"/>
                <a:ea typeface="华文中宋" panose="02010600040101010101" pitchFamily="2" charset="-122"/>
              </a:rPr>
              <a:t>9000</a:t>
            </a:r>
            <a:r>
              <a:rPr lang="zh-CN" altLang="en-US" sz="2000">
                <a:latin typeface="华文中宋" panose="02010600040101010101" pitchFamily="2" charset="-122"/>
                <a:ea typeface="华文中宋" panose="02010600040101010101" pitchFamily="2" charset="-122"/>
              </a:rPr>
              <a:t>多美元，已经达到中等偏上收入国家水平，城镇居民人均可支配收入和农村居民人均可支配收入从</a:t>
            </a:r>
            <a:r>
              <a:rPr lang="en-US" altLang="zh-CN" sz="2000">
                <a:latin typeface="华文中宋" panose="02010600040101010101" pitchFamily="2" charset="-122"/>
                <a:ea typeface="华文中宋" panose="02010600040101010101" pitchFamily="2" charset="-122"/>
              </a:rPr>
              <a:t>1978</a:t>
            </a:r>
            <a:r>
              <a:rPr lang="zh-CN" altLang="en-US" sz="2000">
                <a:latin typeface="华文中宋" panose="02010600040101010101" pitchFamily="2" charset="-122"/>
                <a:ea typeface="华文中宋" panose="02010600040101010101" pitchFamily="2" charset="-122"/>
              </a:rPr>
              <a:t>年的</a:t>
            </a:r>
            <a:r>
              <a:rPr lang="en-US" altLang="zh-CN" sz="2000">
                <a:latin typeface="华文中宋" panose="02010600040101010101" pitchFamily="2" charset="-122"/>
                <a:ea typeface="华文中宋" panose="02010600040101010101" pitchFamily="2" charset="-122"/>
              </a:rPr>
              <a:t>343.4</a:t>
            </a:r>
            <a:r>
              <a:rPr lang="zh-CN" altLang="en-US" sz="2000">
                <a:latin typeface="华文中宋" panose="02010600040101010101" pitchFamily="2" charset="-122"/>
                <a:ea typeface="华文中宋" panose="02010600040101010101" pitchFamily="2" charset="-122"/>
              </a:rPr>
              <a:t>元和</a:t>
            </a:r>
            <a:r>
              <a:rPr lang="en-US" altLang="zh-CN" sz="2000">
                <a:latin typeface="华文中宋" panose="02010600040101010101" pitchFamily="2" charset="-122"/>
                <a:ea typeface="华文中宋" panose="02010600040101010101" pitchFamily="2" charset="-122"/>
              </a:rPr>
              <a:t>133.6</a:t>
            </a:r>
            <a:r>
              <a:rPr lang="zh-CN" altLang="en-US" sz="2000">
                <a:latin typeface="华文中宋" panose="02010600040101010101" pitchFamily="2" charset="-122"/>
                <a:ea typeface="华文中宋" panose="02010600040101010101" pitchFamily="2" charset="-122"/>
              </a:rPr>
              <a:t>元提高到</a:t>
            </a:r>
            <a:r>
              <a:rPr lang="en-US" altLang="zh-CN" sz="2000">
                <a:latin typeface="华文中宋" panose="02010600040101010101" pitchFamily="2" charset="-122"/>
                <a:ea typeface="华文中宋" panose="02010600040101010101" pitchFamily="2" charset="-122"/>
              </a:rPr>
              <a:t>2017</a:t>
            </a:r>
            <a:r>
              <a:rPr lang="zh-CN" altLang="en-US" sz="2000">
                <a:latin typeface="华文中宋" panose="02010600040101010101" pitchFamily="2" charset="-122"/>
                <a:ea typeface="华文中宋" panose="02010600040101010101" pitchFamily="2" charset="-122"/>
              </a:rPr>
              <a:t>年的</a:t>
            </a:r>
            <a:r>
              <a:rPr lang="en-US" altLang="zh-CN" sz="2000">
                <a:latin typeface="华文中宋" panose="02010600040101010101" pitchFamily="2" charset="-122"/>
                <a:ea typeface="华文中宋" panose="02010600040101010101" pitchFamily="2" charset="-122"/>
              </a:rPr>
              <a:t>33834</a:t>
            </a:r>
            <a:r>
              <a:rPr lang="zh-CN" altLang="en-US" sz="2000">
                <a:latin typeface="华文中宋" panose="02010600040101010101" pitchFamily="2" charset="-122"/>
                <a:ea typeface="华文中宋" panose="02010600040101010101" pitchFamily="2" charset="-122"/>
              </a:rPr>
              <a:t>元和</a:t>
            </a:r>
            <a:r>
              <a:rPr lang="en-US" altLang="zh-CN" sz="2400" b="0"/>
              <a:t>13432</a:t>
            </a:r>
            <a:r>
              <a:rPr lang="zh-CN" altLang="en-US" sz="2000">
                <a:latin typeface="华文中宋" panose="02010600040101010101" pitchFamily="2" charset="-122"/>
                <a:ea typeface="华文中宋" panose="02010600040101010101" pitchFamily="2" charset="-122"/>
              </a:rPr>
              <a:t>元</a:t>
            </a:r>
            <a:r>
              <a:rPr lang="zh-CN" altLang="en-US" sz="2000">
                <a:solidFill>
                  <a:srgbClr val="007635"/>
                </a:solidFill>
                <a:latin typeface="华文中宋" panose="02010600040101010101" pitchFamily="2" charset="-122"/>
                <a:ea typeface="华文中宋" panose="02010600040101010101" pitchFamily="2" charset="-122"/>
              </a:rPr>
              <a:t>。</a:t>
            </a:r>
          </a:p>
        </p:txBody>
      </p:sp>
      <p:pic>
        <p:nvPicPr>
          <p:cNvPr id="69636" name="图片 5" descr="pku.png"/>
          <p:cNvPicPr>
            <a:picLocks noChangeAspect="1"/>
          </p:cNvPicPr>
          <p:nvPr/>
        </p:nvPicPr>
        <p:blipFill>
          <a:blip r:embed="rId2">
            <a:lum bright="48000"/>
            <a:grayscl/>
            <a:extLst>
              <a:ext uri="{28A0092B-C50C-407E-A947-70E740481C1C}">
                <a14:useLocalDpi xmlns:a14="http://schemas.microsoft.com/office/drawing/2010/main" val="0"/>
              </a:ext>
            </a:extLst>
          </a:blip>
          <a:srcRect/>
          <a:stretch>
            <a:fillRect/>
          </a:stretch>
        </p:blipFill>
        <p:spPr bwMode="auto">
          <a:xfrm>
            <a:off x="0" y="0"/>
            <a:ext cx="46831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932040" y="2195108"/>
            <a:ext cx="3813959" cy="2885714"/>
          </a:xfrm>
          <a:prstGeom prst="rect">
            <a:avLst/>
          </a:prstGeom>
        </p:spPr>
      </p:pic>
      <p:sp>
        <p:nvSpPr>
          <p:cNvPr id="69638" name="椭圆 4"/>
          <p:cNvSpPr>
            <a:spLocks noChangeArrowheads="1"/>
          </p:cNvSpPr>
          <p:nvPr/>
        </p:nvSpPr>
        <p:spPr bwMode="auto">
          <a:xfrm>
            <a:off x="5724525" y="2195513"/>
            <a:ext cx="431800" cy="341312"/>
          </a:xfrm>
          <a:prstGeom prst="ellipse">
            <a:avLst/>
          </a:prstGeom>
          <a:blipFill dpi="0" rotWithShape="1">
            <a:blip r:embed="rId4"/>
            <a:srcRect/>
            <a:tile tx="0" ty="0" sx="100000" sy="100000" flip="none" algn="tl"/>
          </a:blipFill>
          <a:ln w="9525" algn="ctr">
            <a:solidFill>
              <a:schemeClr val="tx1"/>
            </a:solidFill>
            <a:round/>
            <a:headEnd/>
            <a:tailEnd/>
          </a:ln>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en-US">
              <a:solidFill>
                <a:srgbClr val="FFCC99"/>
              </a:solidFill>
            </a:endParaRPr>
          </a:p>
        </p:txBody>
      </p:sp>
      <p:pic>
        <p:nvPicPr>
          <p:cNvPr id="9" name="图片 8"/>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2"/>
          <p:cNvSpPr>
            <a:spLocks noChangeArrowheads="1"/>
          </p:cNvSpPr>
          <p:nvPr/>
        </p:nvSpPr>
        <p:spPr bwMode="auto">
          <a:xfrm>
            <a:off x="250825" y="908050"/>
            <a:ext cx="46799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8763" indent="-258763"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spcAft>
                <a:spcPts val="550"/>
              </a:spcAft>
              <a:buClr>
                <a:schemeClr val="hlink"/>
              </a:buClr>
              <a:buSzPct val="70000"/>
            </a:pPr>
            <a:r>
              <a:rPr lang="en-US" altLang="zh-CN" sz="1800">
                <a:latin typeface="华文中宋" panose="02010600040101010101" pitchFamily="2" charset="-122"/>
                <a:ea typeface="华文中宋" panose="02010600040101010101" pitchFamily="2" charset="-122"/>
              </a:rPr>
              <a:t>       1978    </a:t>
            </a:r>
            <a:r>
              <a:rPr lang="zh-CN" altLang="en-US" sz="1800">
                <a:latin typeface="华文中宋" panose="02010600040101010101" pitchFamily="2" charset="-122"/>
                <a:ea typeface="华文中宋" panose="02010600040101010101" pitchFamily="2" charset="-122"/>
              </a:rPr>
              <a:t>恩格尔系数   </a:t>
            </a:r>
            <a:r>
              <a:rPr lang="en-US" altLang="zh-CN" sz="1800">
                <a:latin typeface="华文中宋" panose="02010600040101010101" pitchFamily="2" charset="-122"/>
                <a:ea typeface="华文中宋" panose="02010600040101010101" pitchFamily="2" charset="-122"/>
              </a:rPr>
              <a:t>67.7%     57.5% </a:t>
            </a:r>
            <a:r>
              <a:rPr lang="zh-CN" altLang="en-US" sz="1800">
                <a:latin typeface="华文中宋" panose="02010600040101010101" pitchFamily="2" charset="-122"/>
                <a:ea typeface="华文中宋" panose="02010600040101010101" pitchFamily="2" charset="-122"/>
              </a:rPr>
              <a:t>，</a:t>
            </a:r>
            <a:r>
              <a:rPr lang="en-US" altLang="zh-CN" sz="1800">
                <a:latin typeface="华文中宋" panose="02010600040101010101" pitchFamily="2" charset="-122"/>
                <a:ea typeface="华文中宋" panose="02010600040101010101" pitchFamily="2" charset="-122"/>
              </a:rPr>
              <a:t>2017</a:t>
            </a:r>
            <a:r>
              <a:rPr lang="zh-CN" altLang="en-US" sz="1800">
                <a:latin typeface="华文中宋" panose="02010600040101010101" pitchFamily="2" charset="-122"/>
                <a:ea typeface="华文中宋" panose="02010600040101010101" pitchFamily="2" charset="-122"/>
              </a:rPr>
              <a:t>年全国居民恩格尔系数</a:t>
            </a:r>
            <a:r>
              <a:rPr lang="en-US" altLang="zh-CN" sz="1800">
                <a:latin typeface="华文中宋" panose="02010600040101010101" pitchFamily="2" charset="-122"/>
                <a:ea typeface="华文中宋" panose="02010600040101010101" pitchFamily="2" charset="-122"/>
              </a:rPr>
              <a:t>29.3%</a:t>
            </a:r>
            <a:r>
              <a:rPr lang="zh-CN" altLang="en-US" sz="1800">
                <a:latin typeface="华文中宋" panose="02010600040101010101" pitchFamily="2" charset="-122"/>
                <a:ea typeface="华文中宋" panose="02010600040101010101" pitchFamily="2" charset="-122"/>
              </a:rPr>
              <a:t>，城镇居民恩格尔系数</a:t>
            </a:r>
            <a:r>
              <a:rPr lang="en-US" altLang="zh-CN" sz="1800">
                <a:latin typeface="华文中宋" panose="02010600040101010101" pitchFamily="2" charset="-122"/>
                <a:ea typeface="华文中宋" panose="02010600040101010101" pitchFamily="2" charset="-122"/>
              </a:rPr>
              <a:t>28.6%</a:t>
            </a:r>
            <a:r>
              <a:rPr lang="zh-CN" altLang="en-US" sz="1800">
                <a:latin typeface="华文中宋" panose="02010600040101010101" pitchFamily="2" charset="-122"/>
                <a:ea typeface="华文中宋" panose="02010600040101010101" pitchFamily="2" charset="-122"/>
              </a:rPr>
              <a:t>，农村居民恩格尔系数从</a:t>
            </a:r>
            <a:r>
              <a:rPr lang="en-US" altLang="zh-CN" sz="1800">
                <a:latin typeface="华文中宋" panose="02010600040101010101" pitchFamily="2" charset="-122"/>
                <a:ea typeface="华文中宋" panose="02010600040101010101" pitchFamily="2" charset="-122"/>
              </a:rPr>
              <a:t>31.2%</a:t>
            </a:r>
          </a:p>
          <a:p>
            <a:pPr>
              <a:lnSpc>
                <a:spcPct val="150000"/>
              </a:lnSpc>
              <a:spcBef>
                <a:spcPct val="0"/>
              </a:spcBef>
              <a:spcAft>
                <a:spcPts val="550"/>
              </a:spcAft>
              <a:buClr>
                <a:schemeClr val="hlink"/>
              </a:buClr>
              <a:buSzPct val="70000"/>
            </a:pPr>
            <a:r>
              <a:rPr lang="zh-CN" altLang="en-US" sz="1800">
                <a:latin typeface="华文中宋" panose="02010600040101010101" pitchFamily="2" charset="-122"/>
                <a:ea typeface="华文中宋" panose="02010600040101010101" pitchFamily="2" charset="-122"/>
              </a:rPr>
              <a:t>      联合国粮农组织恩格尔系数的划分标准：</a:t>
            </a:r>
            <a:r>
              <a:rPr lang="en-US" altLang="zh-CN" sz="1800">
                <a:latin typeface="华文中宋" panose="02010600040101010101" pitchFamily="2" charset="-122"/>
                <a:ea typeface="华文中宋" panose="02010600040101010101" pitchFamily="2" charset="-122"/>
              </a:rPr>
              <a:t>59%</a:t>
            </a:r>
            <a:r>
              <a:rPr lang="zh-CN" altLang="en-US" sz="1800">
                <a:latin typeface="华文中宋" panose="02010600040101010101" pitchFamily="2" charset="-122"/>
                <a:ea typeface="华文中宋" panose="02010600040101010101" pitchFamily="2" charset="-122"/>
              </a:rPr>
              <a:t>以上为绝对贫困；</a:t>
            </a:r>
            <a:r>
              <a:rPr lang="en-US" altLang="zh-CN" sz="1800">
                <a:latin typeface="华文中宋" panose="02010600040101010101" pitchFamily="2" charset="-122"/>
                <a:ea typeface="华文中宋" panose="02010600040101010101" pitchFamily="2" charset="-122"/>
              </a:rPr>
              <a:t>50%——59%</a:t>
            </a:r>
            <a:r>
              <a:rPr lang="zh-CN" altLang="en-US" sz="1800">
                <a:latin typeface="华文中宋" panose="02010600040101010101" pitchFamily="2" charset="-122"/>
                <a:ea typeface="华文中宋" panose="02010600040101010101" pitchFamily="2" charset="-122"/>
              </a:rPr>
              <a:t>为温饱</a:t>
            </a:r>
            <a:r>
              <a:rPr lang="en-US" altLang="zh-CN" sz="1800">
                <a:latin typeface="华文中宋" panose="02010600040101010101" pitchFamily="2" charset="-122"/>
                <a:ea typeface="华文中宋" panose="02010600040101010101" pitchFamily="2" charset="-122"/>
              </a:rPr>
              <a:t>;40%——49%</a:t>
            </a:r>
            <a:r>
              <a:rPr lang="zh-CN" altLang="en-US" sz="1800">
                <a:latin typeface="华文中宋" panose="02010600040101010101" pitchFamily="2" charset="-122"/>
                <a:ea typeface="华文中宋" panose="02010600040101010101" pitchFamily="2" charset="-122"/>
              </a:rPr>
              <a:t>为小康；</a:t>
            </a:r>
            <a:r>
              <a:rPr lang="en-US" altLang="zh-CN" sz="1800">
                <a:latin typeface="华文中宋" panose="02010600040101010101" pitchFamily="2" charset="-122"/>
                <a:ea typeface="华文中宋" panose="02010600040101010101" pitchFamily="2" charset="-122"/>
              </a:rPr>
              <a:t>30%——39%</a:t>
            </a:r>
            <a:r>
              <a:rPr lang="zh-CN" altLang="en-US" sz="1800">
                <a:latin typeface="华文中宋" panose="02010600040101010101" pitchFamily="2" charset="-122"/>
                <a:ea typeface="华文中宋" panose="02010600040101010101" pitchFamily="2" charset="-122"/>
              </a:rPr>
              <a:t>为富裕；</a:t>
            </a:r>
            <a:r>
              <a:rPr lang="en-US" altLang="zh-CN" sz="1800">
                <a:latin typeface="华文中宋" panose="02010600040101010101" pitchFamily="2" charset="-122"/>
                <a:ea typeface="华文中宋" panose="02010600040101010101" pitchFamily="2" charset="-122"/>
              </a:rPr>
              <a:t>30%</a:t>
            </a:r>
            <a:r>
              <a:rPr lang="zh-CN" altLang="en-US" sz="1800">
                <a:latin typeface="华文中宋" panose="02010600040101010101" pitchFamily="2" charset="-122"/>
                <a:ea typeface="华文中宋" panose="02010600040101010101" pitchFamily="2" charset="-122"/>
              </a:rPr>
              <a:t>以下为最富裕。</a:t>
            </a:r>
          </a:p>
          <a:p>
            <a:pPr>
              <a:lnSpc>
                <a:spcPct val="150000"/>
              </a:lnSpc>
              <a:spcBef>
                <a:spcPct val="0"/>
              </a:spcBef>
              <a:spcAft>
                <a:spcPts val="550"/>
              </a:spcAft>
              <a:buClr>
                <a:schemeClr val="hlink"/>
              </a:buClr>
              <a:buSzPct val="70000"/>
            </a:pPr>
            <a:endParaRPr lang="zh-CN" altLang="en-US" sz="1200">
              <a:solidFill>
                <a:srgbClr val="000000"/>
              </a:solidFill>
              <a:latin typeface="华文中宋" panose="02010600040101010101" pitchFamily="2" charset="-122"/>
              <a:ea typeface="华文中宋" panose="02010600040101010101" pitchFamily="2" charset="-122"/>
            </a:endParaRPr>
          </a:p>
        </p:txBody>
      </p:sp>
      <p:pic>
        <p:nvPicPr>
          <p:cNvPr id="25603" name="图片 2"/>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76056" y="1055295"/>
            <a:ext cx="3863975"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图片 5" descr="pku.png"/>
          <p:cNvPicPr>
            <a:picLocks noChangeAspect="1"/>
          </p:cNvPicPr>
          <p:nvPr/>
        </p:nvPicPr>
        <p:blipFill>
          <a:blip r:embed="rId3" cstate="print">
            <a:lum bright="48000"/>
            <a:grayscl/>
            <a:extLst>
              <a:ext uri="{28A0092B-C50C-407E-A947-70E740481C1C}">
                <a14:useLocalDpi xmlns:a14="http://schemas.microsoft.com/office/drawing/2010/main" val="0"/>
              </a:ext>
            </a:extLst>
          </a:blip>
          <a:srcRect/>
          <a:stretch>
            <a:fillRect/>
          </a:stretch>
        </p:blipFill>
        <p:spPr bwMode="auto">
          <a:xfrm>
            <a:off x="0" y="0"/>
            <a:ext cx="39528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spd="med">
    <p:blinds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矩形 1"/>
          <p:cNvSpPr>
            <a:spLocks noChangeArrowheads="1"/>
          </p:cNvSpPr>
          <p:nvPr/>
        </p:nvSpPr>
        <p:spPr bwMode="auto">
          <a:xfrm>
            <a:off x="-107950" y="392113"/>
            <a:ext cx="5876925"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a:solidFill>
                  <a:srgbClr val="007635"/>
                </a:solidFill>
                <a:latin typeface="华文中宋" panose="02010600040101010101" pitchFamily="2" charset="-122"/>
                <a:ea typeface="华文中宋" panose="02010600040101010101" pitchFamily="2" charset="-122"/>
              </a:rPr>
              <a:t>        国家财政性教育经费占</a:t>
            </a:r>
            <a:r>
              <a:rPr lang="en-US" altLang="zh-CN" sz="2000">
                <a:solidFill>
                  <a:srgbClr val="007635"/>
                </a:solidFill>
                <a:latin typeface="华文中宋" panose="02010600040101010101" pitchFamily="2" charset="-122"/>
                <a:ea typeface="华文中宋" panose="02010600040101010101" pitchFamily="2" charset="-122"/>
              </a:rPr>
              <a:t>GDP</a:t>
            </a:r>
            <a:r>
              <a:rPr lang="zh-CN" altLang="en-US" sz="2000">
                <a:solidFill>
                  <a:srgbClr val="007635"/>
                </a:solidFill>
                <a:latin typeface="华文中宋" panose="02010600040101010101" pitchFamily="2" charset="-122"/>
                <a:ea typeface="华文中宋" panose="02010600040101010101" pitchFamily="2" charset="-122"/>
              </a:rPr>
              <a:t>比重</a:t>
            </a:r>
            <a:r>
              <a:rPr lang="en-US" altLang="zh-CN" sz="2000">
                <a:solidFill>
                  <a:srgbClr val="007635"/>
                </a:solidFill>
                <a:latin typeface="华文中宋" panose="02010600040101010101" pitchFamily="2" charset="-122"/>
                <a:ea typeface="华文中宋" panose="02010600040101010101" pitchFamily="2" charset="-122"/>
              </a:rPr>
              <a:t>4%</a:t>
            </a:r>
            <a:r>
              <a:rPr lang="zh-CN" altLang="en-US" sz="2000">
                <a:solidFill>
                  <a:srgbClr val="007635"/>
                </a:solidFill>
                <a:latin typeface="华文中宋" panose="02010600040101010101" pitchFamily="2" charset="-122"/>
                <a:ea typeface="华文中宋" panose="02010600040101010101" pitchFamily="2" charset="-122"/>
              </a:rPr>
              <a:t>以上。</a:t>
            </a:r>
            <a:r>
              <a:rPr lang="en-US" altLang="zh-CN" sz="2000">
                <a:solidFill>
                  <a:srgbClr val="007635"/>
                </a:solidFill>
                <a:latin typeface="华文中宋" panose="02010600040101010101" pitchFamily="2" charset="-122"/>
                <a:ea typeface="华文中宋" panose="02010600040101010101" pitchFamily="2" charset="-122"/>
              </a:rPr>
              <a:t> </a:t>
            </a:r>
            <a:endParaRPr lang="zh-CN" altLang="en-US" sz="2000">
              <a:solidFill>
                <a:srgbClr val="007635"/>
              </a:solidFill>
              <a:latin typeface="华文中宋" panose="02010600040101010101" pitchFamily="2" charset="-122"/>
              <a:ea typeface="华文中宋" panose="02010600040101010101" pitchFamily="2" charset="-122"/>
            </a:endParaRPr>
          </a:p>
          <a:p>
            <a:pPr>
              <a:lnSpc>
                <a:spcPct val="150000"/>
              </a:lnSpc>
              <a:spcAft>
                <a:spcPts val="550"/>
              </a:spcAft>
              <a:buClr>
                <a:schemeClr val="hlink"/>
              </a:buClr>
              <a:buSzPct val="70000"/>
              <a:buFont typeface="Arial" panose="020B0604020202020204" pitchFamily="34" charset="0"/>
              <a:buChar char="•"/>
            </a:pPr>
            <a:r>
              <a:rPr lang="zh-CN" altLang="en-US" sz="2000">
                <a:solidFill>
                  <a:srgbClr val="007635"/>
                </a:solidFill>
                <a:latin typeface="华文中宋" panose="02010600040101010101" pitchFamily="2" charset="-122"/>
                <a:ea typeface="华文中宋" panose="02010600040101010101" pitchFamily="2" charset="-122"/>
              </a:rPr>
              <a:t>    大学粗入学率达到</a:t>
            </a:r>
            <a:r>
              <a:rPr lang="en-US" altLang="zh-CN" sz="2000">
                <a:solidFill>
                  <a:srgbClr val="007635"/>
                </a:solidFill>
                <a:latin typeface="华文中宋" panose="02010600040101010101" pitchFamily="2" charset="-122"/>
                <a:ea typeface="华文中宋" panose="02010600040101010101" pitchFamily="2" charset="-122"/>
              </a:rPr>
              <a:t>42.7%</a:t>
            </a:r>
            <a:r>
              <a:rPr lang="zh-CN" altLang="en-US" sz="2000">
                <a:solidFill>
                  <a:srgbClr val="007635"/>
                </a:solidFill>
                <a:latin typeface="华文中宋" panose="02010600040101010101" pitchFamily="2" charset="-122"/>
                <a:ea typeface="华文中宋" panose="02010600040101010101" pitchFamily="2" charset="-122"/>
              </a:rPr>
              <a:t>，基本达到中等偏上收入国家的水平，比中等收入国家高</a:t>
            </a:r>
            <a:r>
              <a:rPr lang="en-US" altLang="zh-CN" sz="2000">
                <a:solidFill>
                  <a:srgbClr val="007635"/>
                </a:solidFill>
                <a:latin typeface="华文中宋" panose="02010600040101010101" pitchFamily="2" charset="-122"/>
                <a:ea typeface="华文中宋" panose="02010600040101010101" pitchFamily="2" charset="-122"/>
              </a:rPr>
              <a:t>11.7%</a:t>
            </a:r>
            <a:r>
              <a:rPr lang="zh-CN" altLang="en-US" sz="2000">
                <a:solidFill>
                  <a:srgbClr val="007635"/>
                </a:solidFill>
                <a:latin typeface="华文中宋" panose="02010600040101010101" pitchFamily="2" charset="-122"/>
                <a:ea typeface="华文中宋" panose="02010600040101010101" pitchFamily="2" charset="-122"/>
              </a:rPr>
              <a:t> 。</a:t>
            </a:r>
          </a:p>
          <a:p>
            <a:pPr>
              <a:lnSpc>
                <a:spcPct val="150000"/>
              </a:lnSpc>
              <a:spcAft>
                <a:spcPts val="550"/>
              </a:spcAft>
              <a:buClr>
                <a:schemeClr val="hlink"/>
              </a:buClr>
              <a:buSzPct val="70000"/>
              <a:buFont typeface="Arial" panose="020B0604020202020204" pitchFamily="34" charset="0"/>
              <a:buChar char="•"/>
            </a:pPr>
            <a:r>
              <a:rPr lang="zh-CN" altLang="en-US">
                <a:solidFill>
                  <a:srgbClr val="007635"/>
                </a:solidFill>
                <a:latin typeface="华文中宋" panose="02010600040101010101" pitchFamily="2" charset="-122"/>
                <a:ea typeface="华文中宋" panose="02010600040101010101" pitchFamily="2" charset="-122"/>
              </a:rPr>
              <a:t> </a:t>
            </a:r>
          </a:p>
        </p:txBody>
      </p:sp>
      <p:pic>
        <p:nvPicPr>
          <p:cNvPr id="40963" name="图片 3"/>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03913" y="260648"/>
            <a:ext cx="324008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50837" y="2852936"/>
            <a:ext cx="8316416" cy="357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图片 5" descr="pku.png"/>
          <p:cNvPicPr>
            <a:picLocks noChangeAspect="1"/>
          </p:cNvPicPr>
          <p:nvPr/>
        </p:nvPicPr>
        <p:blipFill>
          <a:blip r:embed="rId4">
            <a:lum bright="48000"/>
            <a:grayscl/>
            <a:extLst>
              <a:ext uri="{28A0092B-C50C-407E-A947-70E740481C1C}">
                <a14:useLocalDpi xmlns:a14="http://schemas.microsoft.com/office/drawing/2010/main" val="0"/>
              </a:ext>
            </a:extLst>
          </a:blip>
          <a:srcRect/>
          <a:stretch>
            <a:fillRect/>
          </a:stretch>
        </p:blipFill>
        <p:spPr bwMode="auto">
          <a:xfrm>
            <a:off x="-12700" y="20638"/>
            <a:ext cx="5111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2"/>
          <p:cNvSpPr>
            <a:spLocks noChangeArrowheads="1"/>
          </p:cNvSpPr>
          <p:nvPr/>
        </p:nvSpPr>
        <p:spPr bwMode="auto">
          <a:xfrm>
            <a:off x="287338" y="571500"/>
            <a:ext cx="85439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a:latin typeface="华文中宋" panose="02010600040101010101" pitchFamily="2" charset="-122"/>
                <a:ea typeface="华文中宋" panose="02010600040101010101" pitchFamily="2" charset="-122"/>
              </a:rPr>
              <a:t> </a:t>
            </a:r>
            <a:r>
              <a:rPr lang="zh-CN" altLang="en-US" sz="2800">
                <a:latin typeface="华文中宋" panose="02010600040101010101" pitchFamily="2" charset="-122"/>
                <a:ea typeface="华文中宋" panose="02010600040101010101" pitchFamily="2" charset="-122"/>
              </a:rPr>
              <a:t>一、理解习近平新时代中国特色社会主义经济思想</a:t>
            </a:r>
            <a:endParaRPr lang="en-US" altLang="zh-CN" sz="2800">
              <a:latin typeface="华文中宋" panose="02010600040101010101" pitchFamily="2" charset="-122"/>
              <a:ea typeface="华文中宋" panose="02010600040101010101" pitchFamily="2" charset="-122"/>
            </a:endParaRPr>
          </a:p>
        </p:txBody>
      </p:sp>
      <p:sp>
        <p:nvSpPr>
          <p:cNvPr id="7" name="矩形 6"/>
          <p:cNvSpPr>
            <a:spLocks noChangeArrowheads="1"/>
          </p:cNvSpPr>
          <p:nvPr/>
        </p:nvSpPr>
        <p:spPr bwMode="auto">
          <a:xfrm>
            <a:off x="4583113" y="3335338"/>
            <a:ext cx="133667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4000">
                <a:latin typeface="华文新魏" panose="02010800040101010101" pitchFamily="2" charset="-122"/>
                <a:ea typeface="华文新魏" panose="02010800040101010101" pitchFamily="2" charset="-122"/>
              </a:rPr>
              <a:t>规律 </a:t>
            </a:r>
          </a:p>
        </p:txBody>
      </p:sp>
      <p:sp>
        <p:nvSpPr>
          <p:cNvPr id="8" name="矩形 7"/>
          <p:cNvSpPr>
            <a:spLocks noChangeArrowheads="1"/>
          </p:cNvSpPr>
          <p:nvPr/>
        </p:nvSpPr>
        <p:spPr bwMode="auto">
          <a:xfrm>
            <a:off x="2771775" y="3359150"/>
            <a:ext cx="1211263"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4000">
                <a:latin typeface="华文新魏" panose="02010800040101010101" pitchFamily="2" charset="-122"/>
                <a:ea typeface="华文新魏" panose="02010800040101010101" pitchFamily="2" charset="-122"/>
              </a:rPr>
              <a:t>实践</a:t>
            </a:r>
          </a:p>
        </p:txBody>
      </p:sp>
      <p:sp>
        <p:nvSpPr>
          <p:cNvPr id="12295" name="矩形 1"/>
          <p:cNvSpPr>
            <a:spLocks noChangeArrowheads="1"/>
          </p:cNvSpPr>
          <p:nvPr/>
        </p:nvSpPr>
        <p:spPr bwMode="auto">
          <a:xfrm>
            <a:off x="3422650" y="1968500"/>
            <a:ext cx="17240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4000">
                <a:solidFill>
                  <a:srgbClr val="FF0000"/>
                </a:solidFill>
                <a:latin typeface="华文行楷" panose="02010800040101010101" pitchFamily="2" charset="-122"/>
                <a:ea typeface="华文行楷" panose="02010800040101010101" pitchFamily="2" charset="-122"/>
              </a:rPr>
              <a:t>关键词</a:t>
            </a:r>
            <a:endParaRPr lang="en-US" altLang="zh-CN" sz="4000">
              <a:solidFill>
                <a:srgbClr val="FF0000"/>
              </a:solidFill>
              <a:latin typeface="华文行楷" panose="02010800040101010101" pitchFamily="2" charset="-122"/>
              <a:ea typeface="华文行楷" panose="02010800040101010101" pitchFamily="2" charset="-122"/>
            </a:endParaRPr>
          </a:p>
        </p:txBody>
      </p:sp>
      <p:sp>
        <p:nvSpPr>
          <p:cNvPr id="9" name="矩形 8"/>
          <p:cNvSpPr>
            <a:spLocks noChangeArrowheads="1"/>
          </p:cNvSpPr>
          <p:nvPr/>
        </p:nvSpPr>
        <p:spPr bwMode="auto">
          <a:xfrm>
            <a:off x="3422650" y="4797425"/>
            <a:ext cx="1682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3600">
                <a:latin typeface="华文新魏" panose="02010800040101010101" pitchFamily="2" charset="-122"/>
                <a:ea typeface="华文新魏" panose="02010800040101010101" pitchFamily="2" charset="-122"/>
              </a:rPr>
              <a:t>系统化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2"/>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76056" y="510937"/>
            <a:ext cx="3744416" cy="2102048"/>
          </a:xfrm>
          <a:prstGeom prst="rect">
            <a:avLst/>
          </a:prstGeom>
          <a:solidFill>
            <a:schemeClr val="accent6"/>
          </a:solidFill>
          <a:ln>
            <a:noFill/>
          </a:ln>
        </p:spPr>
      </p:pic>
      <p:sp>
        <p:nvSpPr>
          <p:cNvPr id="72707" name="矩形 3"/>
          <p:cNvSpPr>
            <a:spLocks noChangeArrowheads="1"/>
          </p:cNvSpPr>
          <p:nvPr/>
        </p:nvSpPr>
        <p:spPr bwMode="auto">
          <a:xfrm>
            <a:off x="342900" y="438150"/>
            <a:ext cx="4516438"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8763" indent="-258763"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spcAft>
                <a:spcPts val="550"/>
              </a:spcAft>
              <a:buClr>
                <a:schemeClr val="hlink"/>
              </a:buClr>
              <a:buSzPct val="70000"/>
            </a:pPr>
            <a:r>
              <a:rPr lang="en-US" altLang="zh-CN" sz="1800">
                <a:latin typeface="华文中宋" panose="02010600040101010101" pitchFamily="2" charset="-122"/>
                <a:ea typeface="华文中宋" panose="02010600040101010101" pitchFamily="2" charset="-122"/>
              </a:rPr>
              <a:t>     </a:t>
            </a:r>
            <a:r>
              <a:rPr lang="en-US" altLang="zh-CN" sz="1800">
                <a:solidFill>
                  <a:srgbClr val="007635"/>
                </a:solidFill>
                <a:latin typeface="华文中宋" panose="02010600040101010101" pitchFamily="2" charset="-122"/>
                <a:ea typeface="华文中宋" panose="02010600040101010101" pitchFamily="2" charset="-122"/>
              </a:rPr>
              <a:t>2017</a:t>
            </a:r>
            <a:r>
              <a:rPr lang="zh-CN" altLang="en-US" sz="1800">
                <a:solidFill>
                  <a:srgbClr val="007635"/>
                </a:solidFill>
                <a:latin typeface="华文中宋" panose="02010600040101010101" pitchFamily="2" charset="-122"/>
                <a:ea typeface="华文中宋" panose="02010600040101010101" pitchFamily="2" charset="-122"/>
              </a:rPr>
              <a:t>年，婴儿死亡率降低到</a:t>
            </a:r>
            <a:r>
              <a:rPr lang="en-US" altLang="zh-CN" sz="1800">
                <a:solidFill>
                  <a:srgbClr val="007635"/>
                </a:solidFill>
                <a:latin typeface="华文中宋" panose="02010600040101010101" pitchFamily="2" charset="-122"/>
                <a:ea typeface="华文中宋" panose="02010600040101010101" pitchFamily="2" charset="-122"/>
              </a:rPr>
              <a:t>8.0‰</a:t>
            </a:r>
            <a:r>
              <a:rPr lang="zh-CN" altLang="en-US" sz="1800">
                <a:solidFill>
                  <a:srgbClr val="007635"/>
                </a:solidFill>
                <a:latin typeface="华文中宋" panose="02010600040101010101" pitchFamily="2" charset="-122"/>
                <a:ea typeface="华文中宋" panose="02010600040101010101" pitchFamily="2" charset="-122"/>
              </a:rPr>
              <a:t>，远远低于世界平均水平，也显著低于中等偏上收入国家平均水平。</a:t>
            </a:r>
            <a:r>
              <a:rPr lang="en-US" altLang="zh-CN" sz="1800">
                <a:solidFill>
                  <a:srgbClr val="007635"/>
                </a:solidFill>
                <a:latin typeface="华文中宋" panose="02010600040101010101" pitchFamily="2" charset="-122"/>
                <a:ea typeface="华文中宋" panose="02010600040101010101" pitchFamily="2" charset="-122"/>
              </a:rPr>
              <a:t>2016</a:t>
            </a:r>
            <a:r>
              <a:rPr lang="zh-CN" altLang="en-US" sz="1800">
                <a:solidFill>
                  <a:srgbClr val="007635"/>
                </a:solidFill>
                <a:latin typeface="华文中宋" panose="02010600040101010101" pitchFamily="2" charset="-122"/>
                <a:ea typeface="华文中宋" panose="02010600040101010101" pitchFamily="2" charset="-122"/>
              </a:rPr>
              <a:t>年，我国预期寿命达到</a:t>
            </a:r>
            <a:r>
              <a:rPr lang="en-US" altLang="zh-CN" sz="1800">
                <a:solidFill>
                  <a:srgbClr val="007635"/>
                </a:solidFill>
                <a:latin typeface="华文中宋" panose="02010600040101010101" pitchFamily="2" charset="-122"/>
                <a:ea typeface="华文中宋" panose="02010600040101010101" pitchFamily="2" charset="-122"/>
              </a:rPr>
              <a:t>76.25</a:t>
            </a:r>
            <a:r>
              <a:rPr lang="zh-CN" altLang="en-US" sz="1800">
                <a:solidFill>
                  <a:srgbClr val="007635"/>
                </a:solidFill>
                <a:latin typeface="华文中宋" panose="02010600040101010101" pitchFamily="2" charset="-122"/>
                <a:ea typeface="华文中宋" panose="02010600040101010101" pitchFamily="2" charset="-122"/>
              </a:rPr>
              <a:t>岁。</a:t>
            </a:r>
          </a:p>
        </p:txBody>
      </p:sp>
      <p:pic>
        <p:nvPicPr>
          <p:cNvPr id="72708" name="图片 5" descr="pku.png"/>
          <p:cNvPicPr>
            <a:picLocks noChangeAspect="1"/>
          </p:cNvPicPr>
          <p:nvPr/>
        </p:nvPicPr>
        <p:blipFill>
          <a:blip r:embed="rId3">
            <a:lum bright="48000"/>
            <a:grayscl/>
            <a:extLst>
              <a:ext uri="{28A0092B-C50C-407E-A947-70E740481C1C}">
                <a14:useLocalDpi xmlns:a14="http://schemas.microsoft.com/office/drawing/2010/main" val="0"/>
              </a:ext>
            </a:extLst>
          </a:blip>
          <a:srcRect/>
          <a:stretch>
            <a:fillRect/>
          </a:stretch>
        </p:blipFill>
        <p:spPr bwMode="auto">
          <a:xfrm>
            <a:off x="0" y="0"/>
            <a:ext cx="5397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4">
            <a:duotone>
              <a:prstClr val="black"/>
              <a:srgbClr val="007635">
                <a:tint val="45000"/>
                <a:satMod val="400000"/>
              </a:srgbClr>
            </a:duotone>
            <a:extLst>
              <a:ext uri="{28A0092B-C50C-407E-A947-70E740481C1C}">
                <a14:useLocalDpi xmlns:a14="http://schemas.microsoft.com/office/drawing/2010/main" val="0"/>
              </a:ext>
            </a:extLst>
          </a:blip>
          <a:srcRect/>
          <a:stretch/>
        </p:blipFill>
        <p:spPr>
          <a:xfrm>
            <a:off x="-119069" y="3573016"/>
            <a:ext cx="9144000" cy="1268760"/>
          </a:xfrm>
          <a:prstGeom prst="rect">
            <a:avLst/>
          </a:prstGeom>
          <a:effectLst>
            <a:glow rad="355600">
              <a:srgbClr val="C7EDCB">
                <a:alpha val="0"/>
              </a:srgbClr>
            </a:glow>
            <a:softEdge rad="419100"/>
          </a:effectLst>
        </p:spPr>
      </p:pic>
      <p:sp>
        <p:nvSpPr>
          <p:cNvPr id="8" name="Rectangle 3"/>
          <p:cNvSpPr txBox="1">
            <a:spLocks noChangeArrowheads="1"/>
          </p:cNvSpPr>
          <p:nvPr/>
        </p:nvSpPr>
        <p:spPr>
          <a:xfrm>
            <a:off x="466725" y="20638"/>
            <a:ext cx="8569325" cy="352425"/>
          </a:xfrm>
          <a:prstGeom prst="rect">
            <a:avLst/>
          </a:prstGeom>
          <a:solidFill>
            <a:schemeClr val="bg1">
              <a:alpha val="50195"/>
            </a:schemeClr>
          </a:solidFill>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buFont typeface="Arial" panose="020B0604020202020204" pitchFamily="34" charset="0"/>
              <a:buNone/>
              <a:defRPr/>
            </a:pPr>
            <a:r>
              <a:rPr lang="zh-CN" altLang="en-US" sz="2000">
                <a:latin typeface="+mn-ea"/>
              </a:rPr>
              <a:t>印 </a:t>
            </a:r>
            <a:r>
              <a:rPr lang="en-US" altLang="zh-CN" sz="2000">
                <a:latin typeface="+mn-ea"/>
              </a:rPr>
              <a:t>32.0</a:t>
            </a:r>
            <a:r>
              <a:rPr lang="zh-CN" altLang="en-US" sz="2000">
                <a:latin typeface="+mn-ea"/>
              </a:rPr>
              <a:t> ，南 </a:t>
            </a:r>
            <a:r>
              <a:rPr lang="en-US" altLang="zh-CN" sz="2000">
                <a:latin typeface="+mn-ea"/>
              </a:rPr>
              <a:t>28.8,</a:t>
            </a:r>
            <a:r>
              <a:rPr lang="zh-CN" altLang="en-US" sz="2000">
                <a:latin typeface="+mn-ea"/>
              </a:rPr>
              <a:t>巴 </a:t>
            </a:r>
            <a:r>
              <a:rPr lang="en-US" altLang="zh-CN" sz="2000">
                <a:latin typeface="+mn-ea"/>
              </a:rPr>
              <a:t>13.2,</a:t>
            </a:r>
            <a:r>
              <a:rPr lang="zh-CN" altLang="en-US" sz="2000">
                <a:latin typeface="+mn-ea"/>
              </a:rPr>
              <a:t>中 </a:t>
            </a:r>
            <a:r>
              <a:rPr lang="en-US" altLang="zh-CN" sz="2000">
                <a:latin typeface="+mn-ea"/>
              </a:rPr>
              <a:t>8.0,</a:t>
            </a:r>
            <a:r>
              <a:rPr lang="zh-CN" altLang="en-US" sz="2000">
                <a:latin typeface="+mn-ea"/>
              </a:rPr>
              <a:t>俄 </a:t>
            </a:r>
            <a:r>
              <a:rPr lang="en-US" altLang="zh-CN" sz="2000">
                <a:latin typeface="+mn-ea"/>
              </a:rPr>
              <a:t>6.5,</a:t>
            </a:r>
            <a:r>
              <a:rPr lang="zh-CN" altLang="en-US" sz="2000">
                <a:latin typeface="+mn-ea"/>
              </a:rPr>
              <a:t>美</a:t>
            </a:r>
            <a:r>
              <a:rPr lang="en-US" altLang="zh-CN" sz="2000">
                <a:latin typeface="+mn-ea"/>
              </a:rPr>
              <a:t>5.7,</a:t>
            </a:r>
            <a:r>
              <a:rPr lang="zh-CN" altLang="en-US" sz="2000">
                <a:latin typeface="+mn-ea"/>
              </a:rPr>
              <a:t>日 </a:t>
            </a:r>
            <a:r>
              <a:rPr lang="en-US" altLang="zh-CN" sz="2000">
                <a:latin typeface="+mn-ea"/>
              </a:rPr>
              <a:t>1.9 </a:t>
            </a:r>
            <a:r>
              <a:rPr lang="zh-CN" altLang="en-US" sz="2000">
                <a:latin typeface="+mn-ea"/>
              </a:rPr>
              <a:t> </a:t>
            </a:r>
            <a:r>
              <a:rPr lang="en-US" altLang="zh-CN" sz="2000">
                <a:latin typeface="+mn-ea"/>
              </a:rPr>
              <a:t>---WB</a:t>
            </a:r>
            <a:endParaRPr lang="zh-CN" altLang="en-US" sz="2000" dirty="0">
              <a:latin typeface="+mn-ea"/>
            </a:endParaRPr>
          </a:p>
        </p:txBody>
      </p:sp>
      <p:pic>
        <p:nvPicPr>
          <p:cNvPr id="9" name="图片 8"/>
          <p:cNvPicPr>
            <a:picLocks noChangeAspect="1"/>
          </p:cNvPicPr>
          <p:nvPr/>
        </p:nvPicPr>
        <p:blipFill>
          <a:blip r:embed="rId5">
            <a:duotone>
              <a:schemeClr val="accent5">
                <a:shade val="45000"/>
                <a:satMod val="135000"/>
              </a:schemeClr>
              <a:prstClr val="white"/>
            </a:duotone>
          </a:blip>
          <a:stretch>
            <a:fillRect/>
          </a:stretch>
        </p:blipFill>
        <p:spPr>
          <a:xfrm>
            <a:off x="152722" y="2694988"/>
            <a:ext cx="8667750" cy="3557379"/>
          </a:xfrm>
          <a:prstGeom prst="rect">
            <a:avLst/>
          </a:prstGeom>
        </p:spPr>
      </p:pic>
      <p:pic>
        <p:nvPicPr>
          <p:cNvPr id="10" name="图片 9"/>
          <p:cNvPicPr>
            <a:picLocks noChangeAspect="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spTree>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矩形 2"/>
          <p:cNvSpPr>
            <a:spLocks noChangeArrowheads="1"/>
          </p:cNvSpPr>
          <p:nvPr/>
        </p:nvSpPr>
        <p:spPr bwMode="auto">
          <a:xfrm>
            <a:off x="4716463" y="1773238"/>
            <a:ext cx="38163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a:latin typeface="华文中宋" panose="02010600040101010101" pitchFamily="2" charset="-122"/>
                <a:ea typeface="华文中宋" panose="02010600040101010101" pitchFamily="2" charset="-122"/>
              </a:rPr>
              <a:t>       </a:t>
            </a:r>
            <a:r>
              <a:rPr lang="zh-CN" altLang="zh-CN" sz="2400">
                <a:latin typeface="华文中宋" panose="02010600040101010101" pitchFamily="2" charset="-122"/>
                <a:ea typeface="华文中宋" panose="02010600040101010101" pitchFamily="2" charset="-122"/>
              </a:rPr>
              <a:t>经过长期努力，中国特色社会主义进入了新时代，这是我国发展新的历史方位。</a:t>
            </a:r>
          </a:p>
        </p:txBody>
      </p:sp>
      <p:pic>
        <p:nvPicPr>
          <p:cNvPr id="7373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765175"/>
            <a:ext cx="4283075" cy="462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矩形 3"/>
          <p:cNvSpPr>
            <a:spLocks noChangeArrowheads="1"/>
          </p:cNvSpPr>
          <p:nvPr/>
        </p:nvSpPr>
        <p:spPr bwMode="auto">
          <a:xfrm>
            <a:off x="971550" y="692150"/>
            <a:ext cx="45164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spcAft>
                <a:spcPts val="550"/>
              </a:spcAft>
              <a:buClr>
                <a:schemeClr val="hlink"/>
              </a:buClr>
              <a:buSzPct val="70000"/>
              <a:buFont typeface="Arial" panose="020B0604020202020204" pitchFamily="34" charset="0"/>
              <a:buNone/>
            </a:pPr>
            <a:r>
              <a:rPr lang="en-US" altLang="zh-CN" sz="2400">
                <a:latin typeface="华文中宋" panose="02010600040101010101" pitchFamily="2" charset="-122"/>
                <a:ea typeface="华文中宋" panose="02010600040101010101" pitchFamily="2" charset="-122"/>
              </a:rPr>
              <a:t>2  </a:t>
            </a:r>
            <a:r>
              <a:rPr lang="zh-CN" altLang="en-US" sz="2400">
                <a:latin typeface="华文中宋" panose="02010600040101010101" pitchFamily="2" charset="-122"/>
                <a:ea typeface="华文中宋" panose="02010600040101010101" pitchFamily="2" charset="-122"/>
              </a:rPr>
              <a:t>中国经济进入了新时代</a:t>
            </a:r>
            <a:endParaRPr lang="en-US" altLang="zh-CN" sz="2400">
              <a:solidFill>
                <a:srgbClr val="007635"/>
              </a:solidFill>
              <a:latin typeface="华文中宋" panose="02010600040101010101" pitchFamily="2" charset="-122"/>
              <a:ea typeface="华文中宋" panose="02010600040101010101" pitchFamily="2" charset="-122"/>
            </a:endParaRPr>
          </a:p>
        </p:txBody>
      </p:sp>
      <p:grpSp>
        <p:nvGrpSpPr>
          <p:cNvPr id="6" name="组合 5"/>
          <p:cNvGrpSpPr>
            <a:grpSpLocks/>
          </p:cNvGrpSpPr>
          <p:nvPr/>
        </p:nvGrpSpPr>
        <p:grpSpPr bwMode="auto">
          <a:xfrm>
            <a:off x="446088" y="1897063"/>
            <a:ext cx="2960687" cy="2840037"/>
            <a:chOff x="436643" y="1630280"/>
            <a:chExt cx="4316501" cy="2840637"/>
          </a:xfrm>
        </p:grpSpPr>
        <p:sp>
          <p:nvSpPr>
            <p:cNvPr id="7" name="KSO_Shape"/>
            <p:cNvSpPr/>
            <p:nvPr/>
          </p:nvSpPr>
          <p:spPr>
            <a:xfrm rot="20700000">
              <a:off x="2540503" y="3153014"/>
              <a:ext cx="2212641" cy="1116249"/>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558ED5"/>
                </a:gs>
                <a:gs pos="100000">
                  <a:srgbClr val="7031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100">
                <a:solidFill>
                  <a:srgbClr val="FFFFFF"/>
                </a:solidFill>
              </a:endParaRPr>
            </a:p>
          </p:txBody>
        </p:sp>
        <p:sp>
          <p:nvSpPr>
            <p:cNvPr id="8" name="KSO_Shape"/>
            <p:cNvSpPr/>
            <p:nvPr/>
          </p:nvSpPr>
          <p:spPr>
            <a:xfrm rot="13500000">
              <a:off x="1582285" y="1600216"/>
              <a:ext cx="1749795" cy="1809922"/>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92D050"/>
                </a:gs>
                <a:gs pos="100000">
                  <a:srgbClr val="1AB1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100">
                <a:solidFill>
                  <a:srgbClr val="FFFFFF"/>
                </a:solidFill>
              </a:endParaRPr>
            </a:p>
          </p:txBody>
        </p:sp>
        <p:sp>
          <p:nvSpPr>
            <p:cNvPr id="9" name="KSO_Shape"/>
            <p:cNvSpPr/>
            <p:nvPr/>
          </p:nvSpPr>
          <p:spPr>
            <a:xfrm rot="6300000">
              <a:off x="759003" y="2719505"/>
              <a:ext cx="1429052" cy="2073772"/>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FF1000"/>
                </a:gs>
                <a:gs pos="100000">
                  <a:srgbClr val="FFB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100">
                <a:solidFill>
                  <a:srgbClr val="FFFFFF"/>
                </a:solidFill>
              </a:endParaRPr>
            </a:p>
          </p:txBody>
        </p:sp>
        <p:sp>
          <p:nvSpPr>
            <p:cNvPr id="10" name="矩形 9">
              <a:extLst/>
            </p:cNvPr>
            <p:cNvSpPr/>
            <p:nvPr/>
          </p:nvSpPr>
          <p:spPr>
            <a:xfrm>
              <a:off x="1829959" y="2960886"/>
              <a:ext cx="1335453" cy="682769"/>
            </a:xfrm>
            <a:prstGeom prst="rect">
              <a:avLst/>
            </a:prstGeom>
          </p:spPr>
          <p:txBody>
            <a:bodyPr wrap="none">
              <a:spAutoFit/>
            </a:bodyPr>
            <a:lstStyle/>
            <a:p>
              <a:pPr algn="ctr" defTabSz="1422400">
                <a:lnSpc>
                  <a:spcPct val="120000"/>
                </a:lnSpc>
                <a:spcAft>
                  <a:spcPts val="0"/>
                </a:spcAft>
                <a:defRPr/>
              </a:pPr>
              <a:r>
                <a:rPr lang="zh-CN" altLang="en-US" sz="1600" spc="300" dirty="0">
                  <a:solidFill>
                    <a:schemeClr val="tx1">
                      <a:lumMod val="85000"/>
                      <a:lumOff val="15000"/>
                    </a:schemeClr>
                  </a:solidFill>
                  <a:latin typeface="微软雅黑" panose="020B0503020204020204" pitchFamily="34" charset="-122"/>
                  <a:ea typeface="微软雅黑" panose="020B0503020204020204" pitchFamily="34" charset="-122"/>
                </a:rPr>
                <a:t>高质量</a:t>
              </a:r>
              <a:endParaRPr lang="en-US" altLang="zh-CN" sz="1600" spc="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defTabSz="1422400">
                <a:lnSpc>
                  <a:spcPct val="120000"/>
                </a:lnSpc>
                <a:spcAft>
                  <a:spcPts val="0"/>
                </a:spcAft>
                <a:defRPr/>
              </a:pPr>
              <a:r>
                <a:rPr lang="zh-CN" altLang="en-US" sz="1600" spc="300" dirty="0">
                  <a:solidFill>
                    <a:schemeClr val="tx1">
                      <a:lumMod val="85000"/>
                      <a:lumOff val="15000"/>
                    </a:schemeClr>
                  </a:solidFill>
                  <a:latin typeface="微软雅黑" panose="020B0503020204020204" pitchFamily="34" charset="-122"/>
                  <a:ea typeface="微软雅黑" panose="020B0503020204020204" pitchFamily="34" charset="-122"/>
                </a:rPr>
                <a:t>发展</a:t>
              </a:r>
            </a:p>
          </p:txBody>
        </p:sp>
      </p:grpSp>
      <p:cxnSp>
        <p:nvCxnSpPr>
          <p:cNvPr id="11" name="直接箭头连接符 10">
            <a:extLst/>
          </p:cNvPr>
          <p:cNvCxnSpPr>
            <a:cxnSpLocks/>
          </p:cNvCxnSpPr>
          <p:nvPr/>
        </p:nvCxnSpPr>
        <p:spPr>
          <a:xfrm>
            <a:off x="3524250" y="1786707"/>
            <a:ext cx="0" cy="3960000"/>
          </a:xfrm>
          <a:prstGeom prst="straightConnector1">
            <a:avLst/>
          </a:prstGeom>
          <a:ln w="15875">
            <a:gradFill>
              <a:gsLst>
                <a:gs pos="0">
                  <a:srgbClr val="FF0400"/>
                </a:gs>
                <a:gs pos="50000">
                  <a:srgbClr val="558ED5"/>
                </a:gs>
                <a:gs pos="100000">
                  <a:srgbClr val="92D051"/>
                </a:gs>
              </a:gsLst>
              <a:lin ang="5400000" scaled="1"/>
            </a:gra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nvGrpSpPr>
          <p:cNvPr id="12" name="组合 11"/>
          <p:cNvGrpSpPr>
            <a:grpSpLocks/>
          </p:cNvGrpSpPr>
          <p:nvPr/>
        </p:nvGrpSpPr>
        <p:grpSpPr bwMode="auto">
          <a:xfrm>
            <a:off x="4243388" y="4057650"/>
            <a:ext cx="4448175" cy="1439863"/>
            <a:chOff x="4952902" y="3910769"/>
            <a:chExt cx="6480000" cy="1440000"/>
          </a:xfrm>
        </p:grpSpPr>
        <p:sp>
          <p:nvSpPr>
            <p:cNvPr id="13" name="右箭头 12"/>
            <p:cNvSpPr/>
            <p:nvPr/>
          </p:nvSpPr>
          <p:spPr>
            <a:xfrm>
              <a:off x="4952902" y="3910769"/>
              <a:ext cx="6480000" cy="1440000"/>
            </a:xfrm>
            <a:prstGeom prst="rightArrow">
              <a:avLst/>
            </a:prstGeom>
            <a:gradFill>
              <a:gsLst>
                <a:gs pos="0">
                  <a:srgbClr val="92D050"/>
                </a:gs>
                <a:gs pos="100000">
                  <a:srgbClr val="1AB1D4"/>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4" name="TextBox 87">
              <a:extLst/>
            </p:cNvPr>
            <p:cNvSpPr txBox="1"/>
            <p:nvPr/>
          </p:nvSpPr>
          <p:spPr bwMode="auto">
            <a:xfrm>
              <a:off x="5389989" y="4398178"/>
              <a:ext cx="4500385" cy="308004"/>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体现新发展理念</a:t>
              </a:r>
            </a:p>
          </p:txBody>
        </p:sp>
      </p:grpSp>
      <p:grpSp>
        <p:nvGrpSpPr>
          <p:cNvPr id="15" name="组合 14"/>
          <p:cNvGrpSpPr>
            <a:grpSpLocks/>
          </p:cNvGrpSpPr>
          <p:nvPr/>
        </p:nvGrpSpPr>
        <p:grpSpPr bwMode="auto">
          <a:xfrm>
            <a:off x="3648075" y="1779588"/>
            <a:ext cx="4446588" cy="1439862"/>
            <a:chOff x="4356700" y="1633670"/>
            <a:chExt cx="6480000" cy="1440000"/>
          </a:xfrm>
        </p:grpSpPr>
        <p:sp>
          <p:nvSpPr>
            <p:cNvPr id="16" name="右箭头 15"/>
            <p:cNvSpPr/>
            <p:nvPr/>
          </p:nvSpPr>
          <p:spPr>
            <a:xfrm>
              <a:off x="4356700" y="1633670"/>
              <a:ext cx="6480000" cy="1440000"/>
            </a:xfrm>
            <a:prstGeom prst="rightArrow">
              <a:avLst/>
            </a:prstGeom>
            <a:gradFill>
              <a:gsLst>
                <a:gs pos="0">
                  <a:srgbClr val="FF0000"/>
                </a:gs>
                <a:gs pos="100000">
                  <a:srgbClr val="FFC000"/>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7" name="TextBox 87">
              <a:extLst/>
            </p:cNvPr>
            <p:cNvSpPr txBox="1"/>
            <p:nvPr/>
          </p:nvSpPr>
          <p:spPr bwMode="auto">
            <a:xfrm>
              <a:off x="4793945" y="2121079"/>
              <a:ext cx="4499677" cy="308005"/>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坚持以提高发展质量和效益为中心</a:t>
              </a:r>
            </a:p>
          </p:txBody>
        </p:sp>
      </p:grpSp>
      <p:grpSp>
        <p:nvGrpSpPr>
          <p:cNvPr id="18" name="组合 17"/>
          <p:cNvGrpSpPr>
            <a:grpSpLocks/>
          </p:cNvGrpSpPr>
          <p:nvPr/>
        </p:nvGrpSpPr>
        <p:grpSpPr bwMode="auto">
          <a:xfrm>
            <a:off x="3940175" y="2919413"/>
            <a:ext cx="4448175" cy="1439862"/>
            <a:chOff x="4649777" y="2772615"/>
            <a:chExt cx="6480000" cy="1440000"/>
          </a:xfrm>
        </p:grpSpPr>
        <p:sp>
          <p:nvSpPr>
            <p:cNvPr id="19" name="右箭头 18"/>
            <p:cNvSpPr/>
            <p:nvPr/>
          </p:nvSpPr>
          <p:spPr>
            <a:xfrm>
              <a:off x="4649777" y="2772615"/>
              <a:ext cx="6480000" cy="1440000"/>
            </a:xfrm>
            <a:prstGeom prst="rightArrow">
              <a:avLst/>
            </a:prstGeom>
            <a:gradFill>
              <a:gsLst>
                <a:gs pos="0">
                  <a:schemeClr val="tx2">
                    <a:lumMod val="60000"/>
                    <a:lumOff val="40000"/>
                  </a:schemeClr>
                </a:gs>
                <a:gs pos="100000">
                  <a:srgbClr val="7030A0"/>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20" name="TextBox 87">
              <a:extLst/>
            </p:cNvPr>
            <p:cNvSpPr txBox="1"/>
            <p:nvPr/>
          </p:nvSpPr>
          <p:spPr bwMode="auto">
            <a:xfrm>
              <a:off x="5086866" y="3260024"/>
              <a:ext cx="5543383" cy="308005"/>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defRPr/>
              </a:pP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为了更好满足人民日益增长的美好生活需要</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nodeType="afterGroup">
                            <p:stCondLst>
                              <p:cond delay="1000"/>
                            </p:stCondLst>
                            <p:childTnLst>
                              <p:par>
                                <p:cTn id="12" presetID="2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par>
                          <p:cTn id="15" fill="hold" nodeType="afterGroup">
                            <p:stCondLst>
                              <p:cond delay="1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nodeType="afterGroup">
                            <p:stCondLst>
                              <p:cond delay="2000"/>
                            </p:stCondLst>
                            <p:childTnLst>
                              <p:par>
                                <p:cTn id="20" presetID="22" presetClass="entr" presetSubtype="8"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nodeType="afterGroup">
                            <p:stCondLst>
                              <p:cond delay="2500"/>
                            </p:stCondLst>
                            <p:childTnLst>
                              <p:par>
                                <p:cTn id="24" presetID="2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p:cNvPr>
          <p:cNvSpPr txBox="1"/>
          <p:nvPr/>
        </p:nvSpPr>
        <p:spPr>
          <a:xfrm>
            <a:off x="1908175" y="549275"/>
            <a:ext cx="5526088" cy="768350"/>
          </a:xfrm>
          <a:prstGeom prst="rect">
            <a:avLst/>
          </a:prstGeom>
          <a:noFill/>
        </p:spPr>
        <p:txBody>
          <a:bodyPr>
            <a:spAutoFit/>
          </a:bodyPr>
          <a:lstStyle/>
          <a:p>
            <a:pPr marL="342900" indent="-342900">
              <a:buFont typeface="Wingdings" panose="05000000000000000000" pitchFamily="2" charset="2"/>
              <a:buChar char="Ø"/>
              <a:defRPr/>
            </a:pPr>
            <a:r>
              <a:rPr lang="zh-CN" altLang="en-US" sz="2200" kern="0" spc="120" dirty="0">
                <a:solidFill>
                  <a:schemeClr val="bg1"/>
                </a:solidFill>
                <a:latin typeface="+mn-lt"/>
                <a:ea typeface="+mn-ea"/>
                <a:cs typeface="+mn-ea"/>
                <a:sym typeface="+mn-lt"/>
              </a:rPr>
              <a:t>推动高质量发展是</a:t>
            </a:r>
            <a:r>
              <a:rPr lang="zh-CN" altLang="zh-CN" sz="2200" kern="0" spc="120" dirty="0">
                <a:solidFill>
                  <a:schemeClr val="bg1"/>
                </a:solidFill>
                <a:latin typeface="+mn-lt"/>
                <a:ea typeface="+mn-ea"/>
                <a:cs typeface="+mn-ea"/>
                <a:sym typeface="+mn-lt"/>
              </a:rPr>
              <a:t>保持经济持续健康</a:t>
            </a:r>
            <a:r>
              <a:rPr lang="zh-CN" altLang="en-US" sz="2200" kern="0" spc="120" dirty="0">
                <a:solidFill>
                  <a:schemeClr val="bg1"/>
                </a:solidFill>
                <a:latin typeface="+mn-lt"/>
                <a:ea typeface="+mn-ea"/>
                <a:cs typeface="+mn-ea"/>
                <a:sym typeface="+mn-lt"/>
              </a:rPr>
              <a:t>发展的必然要求</a:t>
            </a:r>
            <a:endParaRPr lang="zh-CN" altLang="zh-CN" sz="2200" kern="0" spc="120" dirty="0">
              <a:solidFill>
                <a:schemeClr val="bg1"/>
              </a:solidFill>
              <a:latin typeface="+mn-lt"/>
              <a:ea typeface="+mn-ea"/>
              <a:cs typeface="+mn-ea"/>
              <a:sym typeface="+mn-lt"/>
            </a:endParaRPr>
          </a:p>
        </p:txBody>
      </p:sp>
      <p:grpSp>
        <p:nvGrpSpPr>
          <p:cNvPr id="13" name="组合 12"/>
          <p:cNvGrpSpPr>
            <a:grpSpLocks/>
          </p:cNvGrpSpPr>
          <p:nvPr/>
        </p:nvGrpSpPr>
        <p:grpSpPr bwMode="auto">
          <a:xfrm>
            <a:off x="539750" y="1706563"/>
            <a:ext cx="3543300" cy="3908425"/>
            <a:chOff x="1067338" y="2002679"/>
            <a:chExt cx="4835821" cy="4061755"/>
          </a:xfrm>
        </p:grpSpPr>
        <p:pic>
          <p:nvPicPr>
            <p:cNvPr id="14" name="图片 13">
              <a:extLst/>
            </p:cNvPr>
            <p:cNvPicPr>
              <a:picLocks noChangeAspect="1"/>
            </p:cNvPicPr>
            <p:nvPr/>
          </p:nvPicPr>
          <p:blipFill rotWithShape="1">
            <a:blip r:embed="rId4"/>
            <a:srcRect l="-1" t="-1" r="-29" b="-28"/>
            <a:stretch/>
          </p:blipFill>
          <p:spPr>
            <a:xfrm>
              <a:off x="1067338" y="2002679"/>
              <a:ext cx="4835821" cy="3240165"/>
            </a:xfrm>
            <a:prstGeom prst="rect">
              <a:avLst/>
            </a:prstGeom>
            <a:effectLst>
              <a:outerShdw blurRad="50800" dist="38100" dir="2700000" algn="tl" rotWithShape="0">
                <a:schemeClr val="tx1">
                  <a:lumMod val="85000"/>
                  <a:lumOff val="15000"/>
                  <a:alpha val="40000"/>
                </a:schemeClr>
              </a:outerShdw>
            </a:effectLst>
          </p:spPr>
        </p:pic>
        <p:sp>
          <p:nvSpPr>
            <p:cNvPr id="15" name="矩形 14">
              <a:extLst/>
            </p:cNvPr>
            <p:cNvSpPr/>
            <p:nvPr/>
          </p:nvSpPr>
          <p:spPr>
            <a:xfrm>
              <a:off x="1656650" y="5421020"/>
              <a:ext cx="3880357" cy="643414"/>
            </a:xfrm>
            <a:prstGeom prst="rect">
              <a:avLst/>
            </a:prstGeom>
          </p:spPr>
          <p:txBody>
            <a:bodyPr>
              <a:spAutoFit/>
            </a:bodyPr>
            <a:lstStyle/>
            <a:p>
              <a:pPr algn="ctr">
                <a:lnSpc>
                  <a:spcPct val="150000"/>
                </a:lnSpc>
                <a:defRPr/>
              </a:pPr>
              <a:r>
                <a:rPr lang="zh-CN" altLang="zh-CN" sz="1100" dirty="0">
                  <a:solidFill>
                    <a:schemeClr val="tx1">
                      <a:lumMod val="85000"/>
                      <a:lumOff val="15000"/>
                    </a:schemeClr>
                  </a:solidFill>
                  <a:latin typeface="+mn-ea"/>
                  <a:ea typeface="+mn-ea"/>
                  <a:cs typeface="+mn-ea"/>
                  <a:sym typeface="+mn-lt"/>
                </a:rPr>
                <a:t>粗放型经济发展方式</a:t>
              </a:r>
              <a:r>
                <a:rPr lang="zh-CN" altLang="en-US" sz="1100" dirty="0">
                  <a:solidFill>
                    <a:schemeClr val="tx1">
                      <a:lumMod val="85000"/>
                      <a:lumOff val="15000"/>
                    </a:schemeClr>
                  </a:solidFill>
                  <a:latin typeface="+mn-ea"/>
                  <a:ea typeface="+mn-ea"/>
                  <a:cs typeface="+mn-ea"/>
                  <a:sym typeface="+mn-lt"/>
                </a:rPr>
                <a:t>不可持续</a:t>
              </a:r>
              <a:endParaRPr lang="en-US" altLang="zh-CN" sz="1100" dirty="0">
                <a:solidFill>
                  <a:schemeClr val="tx1">
                    <a:lumMod val="85000"/>
                    <a:lumOff val="15000"/>
                  </a:schemeClr>
                </a:solidFill>
                <a:latin typeface="+mn-ea"/>
                <a:ea typeface="+mn-ea"/>
                <a:cs typeface="+mn-ea"/>
                <a:sym typeface="+mn-lt"/>
              </a:endParaRPr>
            </a:p>
            <a:p>
              <a:pPr algn="ctr">
                <a:lnSpc>
                  <a:spcPct val="150000"/>
                </a:lnSpc>
                <a:defRPr/>
              </a:pPr>
              <a:r>
                <a:rPr lang="zh-CN" altLang="zh-CN" sz="1100" dirty="0">
                  <a:solidFill>
                    <a:schemeClr val="tx1">
                      <a:lumMod val="85000"/>
                      <a:lumOff val="15000"/>
                    </a:schemeClr>
                  </a:solidFill>
                  <a:latin typeface="+mn-ea"/>
                  <a:ea typeface="+mn-ea"/>
                  <a:cs typeface="+mn-ea"/>
                  <a:sym typeface="+mn-lt"/>
                </a:rPr>
                <a:t>国内条件不支持</a:t>
              </a:r>
              <a:r>
                <a:rPr lang="zh-CN" altLang="en-US" sz="1100" dirty="0">
                  <a:solidFill>
                    <a:schemeClr val="tx1">
                      <a:lumMod val="85000"/>
                      <a:lumOff val="15000"/>
                    </a:schemeClr>
                  </a:solidFill>
                  <a:latin typeface="+mn-ea"/>
                  <a:ea typeface="+mn-ea"/>
                  <a:cs typeface="+mn-ea"/>
                  <a:sym typeface="+mn-lt"/>
                </a:rPr>
                <a:t>　国际条件不支持</a:t>
              </a:r>
              <a:endParaRPr lang="zh-CN" altLang="en-US" sz="1100" dirty="0">
                <a:solidFill>
                  <a:schemeClr val="tx1">
                    <a:lumMod val="85000"/>
                    <a:lumOff val="15000"/>
                  </a:schemeClr>
                </a:solidFill>
                <a:latin typeface="+mn-ea"/>
                <a:ea typeface="+mn-ea"/>
              </a:endParaRPr>
            </a:p>
          </p:txBody>
        </p:sp>
      </p:grpSp>
      <p:grpSp>
        <p:nvGrpSpPr>
          <p:cNvPr id="16" name="组合 15"/>
          <p:cNvGrpSpPr>
            <a:grpSpLocks/>
          </p:cNvGrpSpPr>
          <p:nvPr/>
        </p:nvGrpSpPr>
        <p:grpSpPr bwMode="auto">
          <a:xfrm>
            <a:off x="4538663" y="1706563"/>
            <a:ext cx="4032250" cy="3778250"/>
            <a:chOff x="6311401" y="2002679"/>
            <a:chExt cx="4836997" cy="3968579"/>
          </a:xfrm>
        </p:grpSpPr>
        <p:sp>
          <p:nvSpPr>
            <p:cNvPr id="17" name="矩形 16">
              <a:extLst/>
            </p:cNvPr>
            <p:cNvSpPr/>
            <p:nvPr/>
          </p:nvSpPr>
          <p:spPr>
            <a:xfrm>
              <a:off x="6311401" y="5337619"/>
              <a:ext cx="4836997" cy="633639"/>
            </a:xfrm>
            <a:prstGeom prst="rect">
              <a:avLst/>
            </a:prstGeom>
          </p:spPr>
          <p:txBody>
            <a:bodyPr>
              <a:spAutoFit/>
            </a:bodyPr>
            <a:lstStyle/>
            <a:p>
              <a:pPr algn="ctr">
                <a:lnSpc>
                  <a:spcPct val="150000"/>
                </a:lnSpc>
                <a:defRPr/>
              </a:pPr>
              <a:r>
                <a:rPr lang="zh-CN" altLang="en-US" sz="1200" dirty="0">
                  <a:solidFill>
                    <a:schemeClr val="tx1">
                      <a:lumMod val="85000"/>
                      <a:lumOff val="15000"/>
                    </a:schemeClr>
                  </a:solidFill>
                  <a:latin typeface="+mn-ea"/>
                  <a:ea typeface="+mn-ea"/>
                  <a:cs typeface="+mn-ea"/>
                  <a:sym typeface="+mn-lt"/>
                </a:rPr>
                <a:t>我国</a:t>
              </a:r>
              <a:r>
                <a:rPr lang="en-US" altLang="zh-CN" sz="1200" dirty="0">
                  <a:solidFill>
                    <a:schemeClr val="tx1">
                      <a:lumMod val="85000"/>
                      <a:lumOff val="15000"/>
                    </a:schemeClr>
                  </a:solidFill>
                  <a:latin typeface="+mn-ea"/>
                  <a:ea typeface="+mn-ea"/>
                  <a:cs typeface="+mn-ea"/>
                  <a:sym typeface="+mn-lt"/>
                </a:rPr>
                <a:t>1</a:t>
              </a:r>
              <a:r>
                <a:rPr lang="zh-CN" altLang="en-US" sz="1200" dirty="0">
                  <a:solidFill>
                    <a:schemeClr val="tx1">
                      <a:lumMod val="85000"/>
                      <a:lumOff val="15000"/>
                    </a:schemeClr>
                  </a:solidFill>
                  <a:latin typeface="+mn-ea"/>
                  <a:ea typeface="+mn-ea"/>
                  <a:cs typeface="+mn-ea"/>
                  <a:sym typeface="+mn-lt"/>
                </a:rPr>
                <a:t>年经济增量相当于</a:t>
              </a:r>
              <a:r>
                <a:rPr lang="en-US" altLang="zh-CN" sz="1200" dirty="0">
                  <a:solidFill>
                    <a:schemeClr val="tx1">
                      <a:lumMod val="85000"/>
                      <a:lumOff val="15000"/>
                    </a:schemeClr>
                  </a:solidFill>
                  <a:latin typeface="+mn-ea"/>
                  <a:ea typeface="+mn-ea"/>
                  <a:cs typeface="+mn-ea"/>
                  <a:sym typeface="+mn-lt"/>
                </a:rPr>
                <a:t>1</a:t>
              </a:r>
              <a:r>
                <a:rPr lang="zh-CN" altLang="en-US" sz="1200" dirty="0">
                  <a:solidFill>
                    <a:schemeClr val="tx1">
                      <a:lumMod val="85000"/>
                      <a:lumOff val="15000"/>
                    </a:schemeClr>
                  </a:solidFill>
                  <a:latin typeface="+mn-ea"/>
                  <a:ea typeface="+mn-ea"/>
                  <a:cs typeface="+mn-ea"/>
                  <a:sym typeface="+mn-lt"/>
                </a:rPr>
                <a:t>个中等发达国家经济规模</a:t>
              </a:r>
              <a:endParaRPr lang="en-US" altLang="zh-CN" sz="1200" dirty="0">
                <a:solidFill>
                  <a:schemeClr val="tx1">
                    <a:lumMod val="85000"/>
                    <a:lumOff val="15000"/>
                  </a:schemeClr>
                </a:solidFill>
                <a:latin typeface="+mn-ea"/>
                <a:ea typeface="+mn-ea"/>
                <a:cs typeface="+mn-ea"/>
                <a:sym typeface="+mn-lt"/>
              </a:endParaRPr>
            </a:p>
            <a:p>
              <a:pPr algn="ctr">
                <a:lnSpc>
                  <a:spcPct val="150000"/>
                </a:lnSpc>
                <a:defRPr/>
              </a:pPr>
              <a:r>
                <a:rPr lang="zh-CN" altLang="en-US" sz="1200" dirty="0">
                  <a:solidFill>
                    <a:schemeClr val="tx1">
                      <a:lumMod val="85000"/>
                      <a:lumOff val="15000"/>
                    </a:schemeClr>
                  </a:solidFill>
                  <a:latin typeface="+mn-ea"/>
                  <a:ea typeface="+mn-ea"/>
                  <a:cs typeface="+mn-ea"/>
                  <a:sym typeface="+mn-lt"/>
                </a:rPr>
                <a:t>经济每增长</a:t>
              </a:r>
              <a:r>
                <a:rPr lang="en-US" altLang="zh-CN" sz="1200" dirty="0">
                  <a:solidFill>
                    <a:schemeClr val="tx1">
                      <a:lumMod val="85000"/>
                      <a:lumOff val="15000"/>
                    </a:schemeClr>
                  </a:solidFill>
                  <a:latin typeface="+mn-ea"/>
                  <a:ea typeface="+mn-ea"/>
                  <a:cs typeface="+mn-ea"/>
                  <a:sym typeface="+mn-lt"/>
                </a:rPr>
                <a:t>1</a:t>
              </a:r>
              <a:r>
                <a:rPr lang="zh-CN" altLang="en-US" sz="1200" dirty="0">
                  <a:solidFill>
                    <a:schemeClr val="tx1">
                      <a:lumMod val="85000"/>
                      <a:lumOff val="15000"/>
                    </a:schemeClr>
                  </a:solidFill>
                  <a:latin typeface="+mn-ea"/>
                  <a:ea typeface="+mn-ea"/>
                  <a:cs typeface="+mn-ea"/>
                  <a:sym typeface="+mn-lt"/>
                </a:rPr>
                <a:t>个百分点，资源环境消耗成倍增加</a:t>
              </a:r>
            </a:p>
          </p:txBody>
        </p:sp>
        <p:pic>
          <p:nvPicPr>
            <p:cNvPr id="18" name="图片 17">
              <a:extLst/>
            </p:cNvPr>
            <p:cNvPicPr>
              <a:picLocks noChangeAspect="1"/>
            </p:cNvPicPr>
            <p:nvPr/>
          </p:nvPicPr>
          <p:blipFill rotWithShape="1">
            <a:blip r:embed="rId5"/>
            <a:srcRect r="559"/>
            <a:stretch/>
          </p:blipFill>
          <p:spPr>
            <a:xfrm>
              <a:off x="6313305" y="2002679"/>
              <a:ext cx="4835093" cy="3239894"/>
            </a:xfrm>
            <a:prstGeom prst="rect">
              <a:avLst/>
            </a:prstGeom>
            <a:effectLst>
              <a:outerShdw blurRad="50800" dist="38100" dir="2700000" algn="tl" rotWithShape="0">
                <a:schemeClr val="tx1">
                  <a:lumMod val="85000"/>
                  <a:lumOff val="15000"/>
                  <a:alpha val="40000"/>
                </a:schemeClr>
              </a:outerShdw>
            </a:effectLst>
          </p:spPr>
        </p:pic>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1050"/>
                            </p:stCondLst>
                            <p:childTnLst>
                              <p:par>
                                <p:cTn id="9" presetID="42"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2050"/>
                            </p:stCondLst>
                            <p:childTnLst>
                              <p:par>
                                <p:cTn id="15" presetID="42"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a:grpSpLocks/>
          </p:cNvGrpSpPr>
          <p:nvPr/>
        </p:nvGrpSpPr>
        <p:grpSpPr bwMode="auto">
          <a:xfrm>
            <a:off x="974725" y="3946525"/>
            <a:ext cx="7540625" cy="2070100"/>
            <a:chOff x="1065123" y="4164200"/>
            <a:chExt cx="10080000" cy="1800000"/>
          </a:xfrm>
        </p:grpSpPr>
        <p:sp>
          <p:nvSpPr>
            <p:cNvPr id="7" name="圆角矩形 29">
              <a:extLst/>
            </p:cNvPr>
            <p:cNvSpPr/>
            <p:nvPr/>
          </p:nvSpPr>
          <p:spPr bwMode="auto">
            <a:xfrm>
              <a:off x="1065123" y="4164200"/>
              <a:ext cx="10080000" cy="1800000"/>
            </a:xfrm>
            <a:prstGeom prst="roundRect">
              <a:avLst/>
            </a:prstGeom>
            <a:solidFill>
              <a:schemeClr val="accent1">
                <a:lumMod val="40000"/>
                <a:lumOff val="60000"/>
              </a:schemeClr>
            </a:solidFill>
            <a:ln>
              <a:solidFill>
                <a:schemeClr val="bg1">
                  <a:lumMod val="95000"/>
                </a:schemeClr>
              </a:solid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8" name="矩形 146">
              <a:extLst/>
            </p:cNvPr>
            <p:cNvSpPr>
              <a:spLocks noChangeArrowheads="1"/>
            </p:cNvSpPr>
            <p:nvPr/>
          </p:nvSpPr>
          <p:spPr bwMode="auto">
            <a:xfrm>
              <a:off x="1735708" y="4520335"/>
              <a:ext cx="8662434" cy="94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eaLnBrk="1" hangingPunct="1">
                <a:lnSpc>
                  <a:spcPct val="120000"/>
                </a:lnSpc>
                <a:spcBef>
                  <a:spcPct val="0"/>
                </a:spcBef>
                <a:buFont typeface="Arial" panose="020B0604020202020204" pitchFamily="34" charset="0"/>
                <a:buNone/>
                <a:defRPr/>
              </a:pPr>
              <a:r>
                <a:rPr lang="zh-CN" altLang="en-US" sz="1800" dirty="0">
                  <a:solidFill>
                    <a:schemeClr val="tx1">
                      <a:lumMod val="85000"/>
                      <a:lumOff val="15000"/>
                    </a:schemeClr>
                  </a:solidFill>
                  <a:latin typeface="Helvetica" panose="020B0604020202020204" pitchFamily="34" charset="0"/>
                  <a:ea typeface="微软雅黑" panose="020B0503020204020204" pitchFamily="34" charset="-122"/>
                </a:rPr>
                <a:t>　　中国特色社会主义进入新时代，我国社会主要矛盾已经转化为人民日益增长的美好生活需要和不平衡不充分的发展之间的矛盾。</a:t>
              </a:r>
            </a:p>
          </p:txBody>
        </p:sp>
        <p:sp>
          <p:nvSpPr>
            <p:cNvPr id="76819" name="图片 122"/>
            <p:cNvSpPr>
              <a:spLocks noChangeAspect="1"/>
            </p:cNvSpPr>
            <p:nvPr/>
          </p:nvSpPr>
          <p:spPr bwMode="auto">
            <a:xfrm>
              <a:off x="8801514" y="4192030"/>
              <a:ext cx="1903956" cy="169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6820" name="图片 2"/>
            <p:cNvSpPr>
              <a:spLocks noChangeAspect="1"/>
            </p:cNvSpPr>
            <p:nvPr/>
          </p:nvSpPr>
          <p:spPr bwMode="auto">
            <a:xfrm>
              <a:off x="1554933" y="4600635"/>
              <a:ext cx="831601" cy="86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13" name="组合 12"/>
          <p:cNvGrpSpPr>
            <a:grpSpLocks/>
          </p:cNvGrpSpPr>
          <p:nvPr/>
        </p:nvGrpSpPr>
        <p:grpSpPr bwMode="auto">
          <a:xfrm>
            <a:off x="344488" y="2235200"/>
            <a:ext cx="3325812" cy="1076325"/>
            <a:chOff x="742401" y="-998050"/>
            <a:chExt cx="3543925" cy="3179601"/>
          </a:xfrm>
        </p:grpSpPr>
        <p:sp>
          <p:nvSpPr>
            <p:cNvPr id="14" name="MH_Other_1">
              <a:extLst/>
            </p:cNvPr>
            <p:cNvSpPr/>
            <p:nvPr>
              <p:custDataLst>
                <p:tags r:id="rId6"/>
              </p:custDataLst>
            </p:nvPr>
          </p:nvSpPr>
          <p:spPr>
            <a:xfrm rot="20112925">
              <a:off x="742401" y="-998050"/>
              <a:ext cx="2880813" cy="1946217"/>
            </a:xfrm>
            <a:custGeom>
              <a:avLst/>
              <a:gdLst>
                <a:gd name="connsiteX0" fmla="*/ 853215 w 2552700"/>
                <a:gd name="connsiteY0" fmla="*/ 0 h 1706430"/>
                <a:gd name="connsiteX1" fmla="*/ 1185325 w 2552700"/>
                <a:gd name="connsiteY1" fmla="*/ 67050 h 1706430"/>
                <a:gd name="connsiteX2" fmla="*/ 1219200 w 2552700"/>
                <a:gd name="connsiteY2" fmla="*/ 85437 h 1706430"/>
                <a:gd name="connsiteX3" fmla="*/ 1219200 w 2552700"/>
                <a:gd name="connsiteY3" fmla="*/ 85277 h 1706430"/>
                <a:gd name="connsiteX4" fmla="*/ 2328606 w 2552700"/>
                <a:gd name="connsiteY4" fmla="*/ 601483 h 1706430"/>
                <a:gd name="connsiteX5" fmla="*/ 2328606 w 2552700"/>
                <a:gd name="connsiteY5" fmla="*/ 1104947 h 1706430"/>
                <a:gd name="connsiteX6" fmla="*/ 1219200 w 2552700"/>
                <a:gd name="connsiteY6" fmla="*/ 1621153 h 1706430"/>
                <a:gd name="connsiteX7" fmla="*/ 1219200 w 2552700"/>
                <a:gd name="connsiteY7" fmla="*/ 1620994 h 1706430"/>
                <a:gd name="connsiteX8" fmla="*/ 1185325 w 2552700"/>
                <a:gd name="connsiteY8" fmla="*/ 1639380 h 1706430"/>
                <a:gd name="connsiteX9" fmla="*/ 853215 w 2552700"/>
                <a:gd name="connsiteY9" fmla="*/ 1706430 h 1706430"/>
                <a:gd name="connsiteX10" fmla="*/ 0 w 2552700"/>
                <a:gd name="connsiteY10" fmla="*/ 853215 h 1706430"/>
                <a:gd name="connsiteX11" fmla="*/ 853215 w 2552700"/>
                <a:gd name="connsiteY11" fmla="*/ 0 h 170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2700" h="1706430">
                  <a:moveTo>
                    <a:pt x="853215" y="0"/>
                  </a:moveTo>
                  <a:cubicBezTo>
                    <a:pt x="971019" y="0"/>
                    <a:pt x="1083248" y="23875"/>
                    <a:pt x="1185325" y="67050"/>
                  </a:cubicBezTo>
                  <a:lnTo>
                    <a:pt x="1219200" y="85437"/>
                  </a:lnTo>
                  <a:lnTo>
                    <a:pt x="1219200" y="85277"/>
                  </a:lnTo>
                  <a:lnTo>
                    <a:pt x="2328606" y="601483"/>
                  </a:lnTo>
                  <a:cubicBezTo>
                    <a:pt x="2627398" y="740511"/>
                    <a:pt x="2627398" y="965919"/>
                    <a:pt x="2328606" y="1104947"/>
                  </a:cubicBezTo>
                  <a:lnTo>
                    <a:pt x="1219200" y="1621153"/>
                  </a:lnTo>
                  <a:lnTo>
                    <a:pt x="1219200" y="1620994"/>
                  </a:lnTo>
                  <a:lnTo>
                    <a:pt x="1185325" y="1639380"/>
                  </a:lnTo>
                  <a:cubicBezTo>
                    <a:pt x="1083248" y="1682555"/>
                    <a:pt x="971019" y="1706430"/>
                    <a:pt x="853215" y="1706430"/>
                  </a:cubicBezTo>
                  <a:cubicBezTo>
                    <a:pt x="381997" y="1706430"/>
                    <a:pt x="0" y="1324433"/>
                    <a:pt x="0" y="853215"/>
                  </a:cubicBezTo>
                  <a:cubicBezTo>
                    <a:pt x="0" y="381997"/>
                    <a:pt x="381997" y="0"/>
                    <a:pt x="853215" y="0"/>
                  </a:cubicBezTo>
                  <a:close/>
                </a:path>
              </a:pathLst>
            </a:custGeom>
            <a:solidFill>
              <a:srgbClr val="C00000"/>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dirty="0">
                <a:solidFill>
                  <a:srgbClr val="FFFFFF"/>
                </a:solidFill>
                <a:latin typeface="Calibri" panose="020F0502020204030204"/>
              </a:endParaRPr>
            </a:p>
          </p:txBody>
        </p:sp>
        <p:sp>
          <p:nvSpPr>
            <p:cNvPr id="15" name="MH_SubTitle_1">
              <a:extLst/>
            </p:cNvPr>
            <p:cNvSpPr/>
            <p:nvPr>
              <p:custDataLst>
                <p:tags r:id="rId7"/>
              </p:custDataLst>
            </p:nvPr>
          </p:nvSpPr>
          <p:spPr>
            <a:xfrm>
              <a:off x="1319240" y="-632255"/>
              <a:ext cx="2161879" cy="1725801"/>
            </a:xfrm>
            <a:prstGeom prst="ellipse">
              <a:avLst/>
            </a:prstGeom>
            <a:solidFill>
              <a:srgbClr val="FFFFF5"/>
            </a:solidFill>
            <a:ln w="12700" cap="flat" cmpd="sng" algn="ctr">
              <a:noFill/>
              <a:prstDash val="solid"/>
              <a:miter lim="800000"/>
            </a:ln>
            <a:effectLst/>
          </p:spPr>
          <p:txBody>
            <a:bodyPr anchor="ctr"/>
            <a:lstStyle/>
            <a:p>
              <a:pPr algn="ctr">
                <a:defRPr/>
              </a:pPr>
              <a:r>
                <a:rPr lang="zh-CN" altLang="en-US" sz="2600" dirty="0">
                  <a:latin typeface="华文中宋" panose="02010600040101010101" pitchFamily="2" charset="-122"/>
                  <a:ea typeface="华文中宋" panose="02010600040101010101" pitchFamily="2" charset="-122"/>
                  <a:cs typeface="+mn-ea"/>
                  <a:sym typeface="+mn-lt"/>
                </a:rPr>
                <a:t>发展</a:t>
              </a:r>
              <a:endParaRPr lang="en-US" altLang="zh-CN" sz="2600" dirty="0">
                <a:latin typeface="华文中宋" panose="02010600040101010101" pitchFamily="2" charset="-122"/>
                <a:ea typeface="华文中宋" panose="02010600040101010101" pitchFamily="2" charset="-122"/>
                <a:cs typeface="+mn-ea"/>
                <a:sym typeface="+mn-lt"/>
              </a:endParaRPr>
            </a:p>
            <a:p>
              <a:pPr algn="ctr">
                <a:defRPr/>
              </a:pPr>
              <a:r>
                <a:rPr lang="zh-CN" altLang="en-US" sz="2600" dirty="0">
                  <a:latin typeface="华文中宋" panose="02010600040101010101" pitchFamily="2" charset="-122"/>
                  <a:ea typeface="华文中宋" panose="02010600040101010101" pitchFamily="2" charset="-122"/>
                  <a:cs typeface="+mn-ea"/>
                  <a:sym typeface="+mn-lt"/>
                </a:rPr>
                <a:t>不平衡不充分</a:t>
              </a:r>
            </a:p>
          </p:txBody>
        </p:sp>
        <p:sp>
          <p:nvSpPr>
            <p:cNvPr id="16" name="MH_Other_2">
              <a:extLst/>
            </p:cNvPr>
            <p:cNvSpPr/>
            <p:nvPr>
              <p:custDataLst>
                <p:tags r:id="rId8"/>
              </p:custDataLst>
            </p:nvPr>
          </p:nvSpPr>
          <p:spPr>
            <a:xfrm>
              <a:off x="3975070" y="1872032"/>
              <a:ext cx="311256" cy="309519"/>
            </a:xfrm>
            <a:prstGeom prst="ellipse">
              <a:avLst/>
            </a:prstGeom>
            <a:solidFill>
              <a:srgbClr val="FFFFF5"/>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dirty="0">
                <a:solidFill>
                  <a:srgbClr val="2EB7B7"/>
                </a:solidFill>
                <a:latin typeface="Calibri" panose="020F0502020204030204"/>
              </a:endParaRPr>
            </a:p>
          </p:txBody>
        </p:sp>
      </p:grpSp>
      <p:sp>
        <p:nvSpPr>
          <p:cNvPr id="17" name="MH_Other_1">
            <a:extLst/>
          </p:cNvPr>
          <p:cNvSpPr/>
          <p:nvPr>
            <p:custDataLst>
              <p:tags r:id="rId1"/>
            </p:custDataLst>
          </p:nvPr>
        </p:nvSpPr>
        <p:spPr>
          <a:xfrm rot="16200000">
            <a:off x="4454525" y="876300"/>
            <a:ext cx="209550" cy="2673350"/>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gradFill flip="none" rotWithShape="1">
            <a:gsLst>
              <a:gs pos="0">
                <a:srgbClr val="E46C0A"/>
              </a:gs>
              <a:gs pos="100000">
                <a:srgbClr val="C00000">
                  <a:alpha val="0"/>
                </a:srgbClr>
              </a:gs>
            </a:gsLst>
            <a:lin ang="16200000" scaled="1"/>
            <a:tileRect/>
          </a:gradFill>
          <a:ln w="12700" cap="flat" cmpd="sng" algn="ctr">
            <a:noFill/>
            <a:prstDash val="solid"/>
            <a:miter lim="800000"/>
          </a:ln>
          <a:effectLst/>
        </p:spPr>
        <p:txBody>
          <a:bodyPr anchor="ctr">
            <a:normAutofit/>
          </a:bodyPr>
          <a:lstStyle/>
          <a:p>
            <a:pPr algn="ctr">
              <a:defRPr/>
            </a:pPr>
            <a:endParaRPr lang="zh-CN" altLang="en-US" kern="0">
              <a:solidFill>
                <a:prstClr val="white"/>
              </a:solidFill>
              <a:latin typeface="Calibri" panose="020F0502020204030204"/>
            </a:endParaRPr>
          </a:p>
        </p:txBody>
      </p:sp>
      <p:sp>
        <p:nvSpPr>
          <p:cNvPr id="18" name="文本框 17">
            <a:extLst/>
          </p:cNvPr>
          <p:cNvSpPr txBox="1"/>
          <p:nvPr/>
        </p:nvSpPr>
        <p:spPr>
          <a:xfrm>
            <a:off x="1331913" y="395288"/>
            <a:ext cx="5867400" cy="769937"/>
          </a:xfrm>
          <a:prstGeom prst="rect">
            <a:avLst/>
          </a:prstGeom>
          <a:noFill/>
        </p:spPr>
        <p:txBody>
          <a:bodyPr>
            <a:spAutoFit/>
          </a:bodyPr>
          <a:lstStyle/>
          <a:p>
            <a:pPr marL="342900" indent="-342900">
              <a:buFont typeface="Wingdings" panose="05000000000000000000" pitchFamily="2" charset="2"/>
              <a:buChar char="Ø"/>
              <a:defRPr/>
            </a:pPr>
            <a:r>
              <a:rPr lang="zh-CN" altLang="en-US" sz="2200" kern="0" spc="120" dirty="0">
                <a:solidFill>
                  <a:srgbClr val="C00000"/>
                </a:solidFill>
                <a:latin typeface="+mn-lt"/>
                <a:ea typeface="+mn-ea"/>
                <a:cs typeface="+mn-ea"/>
                <a:sym typeface="+mn-lt"/>
              </a:rPr>
              <a:t>推动高质量发展是适应我国社会主要矛盾变化的必然要求</a:t>
            </a:r>
          </a:p>
        </p:txBody>
      </p:sp>
      <p:grpSp>
        <p:nvGrpSpPr>
          <p:cNvPr id="19" name="组合 18"/>
          <p:cNvGrpSpPr>
            <a:grpSpLocks/>
          </p:cNvGrpSpPr>
          <p:nvPr/>
        </p:nvGrpSpPr>
        <p:grpSpPr bwMode="auto">
          <a:xfrm>
            <a:off x="5986463" y="2108200"/>
            <a:ext cx="2500312" cy="1200150"/>
            <a:chOff x="7588243" y="2341421"/>
            <a:chExt cx="3069205" cy="3516122"/>
          </a:xfrm>
        </p:grpSpPr>
        <p:sp>
          <p:nvSpPr>
            <p:cNvPr id="20" name="MH_Other_1">
              <a:extLst/>
            </p:cNvPr>
            <p:cNvSpPr/>
            <p:nvPr>
              <p:custDataLst>
                <p:tags r:id="rId3"/>
              </p:custDataLst>
            </p:nvPr>
          </p:nvSpPr>
          <p:spPr>
            <a:xfrm rot="9312925">
              <a:off x="7588243" y="3369284"/>
              <a:ext cx="2880182" cy="1944099"/>
            </a:xfrm>
            <a:custGeom>
              <a:avLst/>
              <a:gdLst>
                <a:gd name="connsiteX0" fmla="*/ 853215 w 2552700"/>
                <a:gd name="connsiteY0" fmla="*/ 0 h 1706430"/>
                <a:gd name="connsiteX1" fmla="*/ 1185325 w 2552700"/>
                <a:gd name="connsiteY1" fmla="*/ 67050 h 1706430"/>
                <a:gd name="connsiteX2" fmla="*/ 1219200 w 2552700"/>
                <a:gd name="connsiteY2" fmla="*/ 85437 h 1706430"/>
                <a:gd name="connsiteX3" fmla="*/ 1219200 w 2552700"/>
                <a:gd name="connsiteY3" fmla="*/ 85277 h 1706430"/>
                <a:gd name="connsiteX4" fmla="*/ 2328606 w 2552700"/>
                <a:gd name="connsiteY4" fmla="*/ 601483 h 1706430"/>
                <a:gd name="connsiteX5" fmla="*/ 2328606 w 2552700"/>
                <a:gd name="connsiteY5" fmla="*/ 1104947 h 1706430"/>
                <a:gd name="connsiteX6" fmla="*/ 1219200 w 2552700"/>
                <a:gd name="connsiteY6" fmla="*/ 1621153 h 1706430"/>
                <a:gd name="connsiteX7" fmla="*/ 1219200 w 2552700"/>
                <a:gd name="connsiteY7" fmla="*/ 1620994 h 1706430"/>
                <a:gd name="connsiteX8" fmla="*/ 1185325 w 2552700"/>
                <a:gd name="connsiteY8" fmla="*/ 1639380 h 1706430"/>
                <a:gd name="connsiteX9" fmla="*/ 853215 w 2552700"/>
                <a:gd name="connsiteY9" fmla="*/ 1706430 h 1706430"/>
                <a:gd name="connsiteX10" fmla="*/ 0 w 2552700"/>
                <a:gd name="connsiteY10" fmla="*/ 853215 h 1706430"/>
                <a:gd name="connsiteX11" fmla="*/ 853215 w 2552700"/>
                <a:gd name="connsiteY11" fmla="*/ 0 h 170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2700" h="1706430">
                  <a:moveTo>
                    <a:pt x="853215" y="0"/>
                  </a:moveTo>
                  <a:cubicBezTo>
                    <a:pt x="971019" y="0"/>
                    <a:pt x="1083248" y="23875"/>
                    <a:pt x="1185325" y="67050"/>
                  </a:cubicBezTo>
                  <a:lnTo>
                    <a:pt x="1219200" y="85437"/>
                  </a:lnTo>
                  <a:lnTo>
                    <a:pt x="1219200" y="85277"/>
                  </a:lnTo>
                  <a:lnTo>
                    <a:pt x="2328606" y="601483"/>
                  </a:lnTo>
                  <a:cubicBezTo>
                    <a:pt x="2627398" y="740511"/>
                    <a:pt x="2627398" y="965919"/>
                    <a:pt x="2328606" y="1104947"/>
                  </a:cubicBezTo>
                  <a:lnTo>
                    <a:pt x="1219200" y="1621153"/>
                  </a:lnTo>
                  <a:lnTo>
                    <a:pt x="1219200" y="1620994"/>
                  </a:lnTo>
                  <a:lnTo>
                    <a:pt x="1185325" y="1639380"/>
                  </a:lnTo>
                  <a:cubicBezTo>
                    <a:pt x="1083248" y="1682555"/>
                    <a:pt x="971019" y="1706430"/>
                    <a:pt x="853215" y="1706430"/>
                  </a:cubicBezTo>
                  <a:cubicBezTo>
                    <a:pt x="381997" y="1706430"/>
                    <a:pt x="0" y="1324433"/>
                    <a:pt x="0" y="853215"/>
                  </a:cubicBezTo>
                  <a:cubicBezTo>
                    <a:pt x="0" y="381997"/>
                    <a:pt x="381997" y="0"/>
                    <a:pt x="853215" y="0"/>
                  </a:cubicBezTo>
                  <a:close/>
                </a:path>
              </a:pathLst>
            </a:custGeom>
            <a:solidFill>
              <a:schemeClr val="accent6">
                <a:lumMod val="75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dirty="0">
                <a:solidFill>
                  <a:srgbClr val="FFFFFF"/>
                </a:solidFill>
                <a:latin typeface="Calibri" panose="020F0502020204030204"/>
              </a:endParaRPr>
            </a:p>
          </p:txBody>
        </p:sp>
        <p:sp>
          <p:nvSpPr>
            <p:cNvPr id="21" name="MH_SubTitle_1">
              <a:extLst/>
            </p:cNvPr>
            <p:cNvSpPr/>
            <p:nvPr>
              <p:custDataLst>
                <p:tags r:id="rId4"/>
              </p:custDataLst>
            </p:nvPr>
          </p:nvSpPr>
          <p:spPr>
            <a:xfrm>
              <a:off x="8398903" y="3080924"/>
              <a:ext cx="2227366" cy="1725503"/>
            </a:xfrm>
            <a:prstGeom prst="ellipse">
              <a:avLst/>
            </a:prstGeom>
            <a:solidFill>
              <a:srgbClr val="FFFFF5"/>
            </a:solidFill>
            <a:ln w="12700" cap="flat" cmpd="sng" algn="ctr">
              <a:noFill/>
              <a:prstDash val="solid"/>
              <a:miter lim="800000"/>
            </a:ln>
            <a:effectLst/>
          </p:spPr>
          <p:txBody>
            <a:bodyPr anchor="ctr"/>
            <a:lstStyle/>
            <a:p>
              <a:pPr algn="ctr">
                <a:defRPr/>
              </a:pPr>
              <a:endParaRPr lang="zh-CN" altLang="en-US" sz="2400" dirty="0">
                <a:solidFill>
                  <a:srgbClr val="C00000"/>
                </a:solidFill>
                <a:latin typeface="+mn-ea"/>
                <a:ea typeface="+mn-ea"/>
                <a:cs typeface="+mn-ea"/>
                <a:sym typeface="+mn-lt"/>
              </a:endParaRPr>
            </a:p>
          </p:txBody>
        </p:sp>
        <p:sp>
          <p:nvSpPr>
            <p:cNvPr id="22" name="MH_Other_2">
              <a:extLst/>
            </p:cNvPr>
            <p:cNvSpPr/>
            <p:nvPr>
              <p:custDataLst>
                <p:tags r:id="rId5"/>
              </p:custDataLst>
            </p:nvPr>
          </p:nvSpPr>
          <p:spPr>
            <a:xfrm rot="10800000">
              <a:off x="7785061" y="3318122"/>
              <a:ext cx="311792" cy="311615"/>
            </a:xfrm>
            <a:prstGeom prst="ellipse">
              <a:avLst/>
            </a:prstGeom>
            <a:solidFill>
              <a:srgbClr val="FFFFF5"/>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dirty="0">
                <a:solidFill>
                  <a:srgbClr val="2EB7B7"/>
                </a:solidFill>
                <a:latin typeface="Calibri" panose="020F0502020204030204"/>
              </a:endParaRPr>
            </a:p>
          </p:txBody>
        </p:sp>
        <p:sp>
          <p:nvSpPr>
            <p:cNvPr id="23" name="文本框 22">
              <a:extLst/>
            </p:cNvPr>
            <p:cNvSpPr txBox="1"/>
            <p:nvPr/>
          </p:nvSpPr>
          <p:spPr>
            <a:xfrm>
              <a:off x="8718490" y="2341421"/>
              <a:ext cx="1938958" cy="3516122"/>
            </a:xfrm>
            <a:prstGeom prst="rect">
              <a:avLst/>
            </a:prstGeom>
            <a:noFill/>
          </p:spPr>
          <p:txBody>
            <a:bodyPr>
              <a:spAutoFit/>
            </a:bodyPr>
            <a:lstStyle/>
            <a:p>
              <a:pPr algn="ctr" eaLnBrk="1" fontAlgn="auto" hangingPunct="1">
                <a:spcBef>
                  <a:spcPts val="0"/>
                </a:spcBef>
                <a:spcAft>
                  <a:spcPts val="0"/>
                </a:spcAft>
                <a:defRPr/>
              </a:pPr>
              <a:r>
                <a:rPr lang="zh-CN" altLang="en-US" sz="2400" kern="0" dirty="0">
                  <a:latin typeface="微软雅黑" panose="020B0503020204020204" pitchFamily="34" charset="-122"/>
                  <a:ea typeface="微软雅黑" panose="020B0503020204020204" pitchFamily="34" charset="-122"/>
                </a:rPr>
                <a:t>发展</a:t>
              </a:r>
              <a:endParaRPr lang="en-US" altLang="zh-CN" sz="2400"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2400" kern="0" dirty="0">
                  <a:latin typeface="微软雅黑" panose="020B0503020204020204" pitchFamily="34" charset="-122"/>
                  <a:ea typeface="微软雅黑" panose="020B0503020204020204" pitchFamily="34" charset="-122"/>
                </a:rPr>
                <a:t>质量不高的表现</a:t>
              </a:r>
            </a:p>
          </p:txBody>
        </p:sp>
      </p:grpSp>
      <p:sp>
        <p:nvSpPr>
          <p:cNvPr id="24" name="MH_Other_1">
            <a:extLst/>
          </p:cNvPr>
          <p:cNvSpPr/>
          <p:nvPr>
            <p:custDataLst>
              <p:tags r:id="rId2"/>
            </p:custDataLst>
          </p:nvPr>
        </p:nvSpPr>
        <p:spPr>
          <a:xfrm rot="5400000">
            <a:off x="4545806" y="1615282"/>
            <a:ext cx="207963" cy="2673350"/>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gradFill flip="none" rotWithShape="1">
            <a:gsLst>
              <a:gs pos="0">
                <a:srgbClr val="E46C0A">
                  <a:alpha val="0"/>
                </a:srgbClr>
              </a:gs>
              <a:gs pos="100000">
                <a:srgbClr val="C00000"/>
              </a:gs>
            </a:gsLst>
            <a:lin ang="5400000" scaled="0"/>
            <a:tileRect/>
          </a:gradFill>
          <a:ln w="12700" cap="flat" cmpd="sng" algn="ctr">
            <a:noFill/>
            <a:prstDash val="solid"/>
            <a:miter lim="800000"/>
          </a:ln>
          <a:effectLst/>
        </p:spPr>
        <p:txBody>
          <a:bodyPr anchor="ctr">
            <a:normAutofit/>
          </a:bodyPr>
          <a:lstStyle/>
          <a:p>
            <a:pPr algn="ctr">
              <a:defRPr/>
            </a:pPr>
            <a:endParaRPr lang="zh-CN" altLang="en-US" kern="0">
              <a:solidFill>
                <a:prstClr val="white"/>
              </a:solidFill>
              <a:latin typeface="Calibri" panose="020F0502020204030204"/>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1050"/>
                            </p:stCondLst>
                            <p:childTnLst>
                              <p:par>
                                <p:cTn id="9" presetID="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550"/>
                            </p:stCondLst>
                            <p:childTnLst>
                              <p:par>
                                <p:cTn id="18" presetID="22" presetClass="entr" presetSubtype="8"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nodeType="afterGroup">
                            <p:stCondLst>
                              <p:cond delay="2050"/>
                            </p:stCondLst>
                            <p:childTnLst>
                              <p:par>
                                <p:cTn id="22" presetID="22" presetClass="entr" presetSubtype="2"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right)">
                                      <p:cBhvr>
                                        <p:cTn id="24" dur="500"/>
                                        <p:tgtEl>
                                          <p:spTgt spid="24"/>
                                        </p:tgtEl>
                                      </p:cBhvr>
                                    </p:animEffect>
                                  </p:childTnLst>
                                </p:cTn>
                              </p:par>
                            </p:childTnLst>
                          </p:cTn>
                        </p:par>
                        <p:par>
                          <p:cTn id="25" fill="hold" nodeType="afterGroup">
                            <p:stCondLst>
                              <p:cond delay="255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p:cNvPr>
          <p:cNvSpPr/>
          <p:nvPr/>
        </p:nvSpPr>
        <p:spPr>
          <a:xfrm>
            <a:off x="5435600" y="663575"/>
            <a:ext cx="2979738" cy="4662488"/>
          </a:xfrm>
          <a:prstGeom prst="rect">
            <a:avLst/>
          </a:prstGeom>
        </p:spPr>
        <p:txBody>
          <a:bodyPr>
            <a:spAutoFit/>
          </a:bodyPr>
          <a:lstStyle/>
          <a:p>
            <a:pPr algn="just" eaLnBrk="1" hangingPunct="1">
              <a:lnSpc>
                <a:spcPct val="150000"/>
              </a:lnSpc>
              <a:spcAft>
                <a:spcPts val="0"/>
              </a:spcAft>
              <a:defRPr/>
            </a:pPr>
            <a:r>
              <a:rPr lang="zh-CN" altLang="en-US" dirty="0">
                <a:solidFill>
                  <a:schemeClr val="tx1">
                    <a:lumMod val="85000"/>
                    <a:lumOff val="15000"/>
                  </a:schemeClr>
                </a:solidFill>
                <a:latin typeface="+mn-ea"/>
                <a:ea typeface="+mn-ea"/>
                <a:cs typeface="+mn-ea"/>
                <a:sym typeface="+mn-lt"/>
              </a:rPr>
              <a:t>　　</a:t>
            </a:r>
            <a:r>
              <a:rPr lang="en-US" altLang="zh-CN" dirty="0">
                <a:solidFill>
                  <a:schemeClr val="tx1">
                    <a:lumMod val="85000"/>
                    <a:lumOff val="15000"/>
                  </a:schemeClr>
                </a:solidFill>
                <a:latin typeface="+mn-ea"/>
                <a:ea typeface="+mn-ea"/>
                <a:cs typeface="+mn-ea"/>
                <a:sym typeface="+mn-lt"/>
              </a:rPr>
              <a:t>20</a:t>
            </a:r>
            <a:r>
              <a:rPr lang="zh-CN" altLang="en-US" dirty="0">
                <a:solidFill>
                  <a:schemeClr val="tx1">
                    <a:lumMod val="85000"/>
                    <a:lumOff val="15000"/>
                  </a:schemeClr>
                </a:solidFill>
                <a:latin typeface="+mn-ea"/>
                <a:ea typeface="+mn-ea"/>
                <a:cs typeface="+mn-ea"/>
                <a:sym typeface="+mn-lt"/>
              </a:rPr>
              <a:t>世纪</a:t>
            </a:r>
            <a:r>
              <a:rPr lang="en-US" altLang="zh-CN" dirty="0">
                <a:solidFill>
                  <a:schemeClr val="tx1">
                    <a:lumMod val="85000"/>
                    <a:lumOff val="15000"/>
                  </a:schemeClr>
                </a:solidFill>
                <a:latin typeface="+mn-ea"/>
                <a:ea typeface="+mn-ea"/>
                <a:cs typeface="+mn-ea"/>
                <a:sym typeface="+mn-lt"/>
              </a:rPr>
              <a:t>60</a:t>
            </a:r>
            <a:r>
              <a:rPr lang="zh-CN" altLang="en-US" dirty="0">
                <a:solidFill>
                  <a:schemeClr val="tx1">
                    <a:lumMod val="85000"/>
                    <a:lumOff val="15000"/>
                  </a:schemeClr>
                </a:solidFill>
                <a:latin typeface="+mn-ea"/>
                <a:ea typeface="+mn-ea"/>
                <a:cs typeface="+mn-ea"/>
                <a:sym typeface="+mn-lt"/>
              </a:rPr>
              <a:t>年代以来，全球</a:t>
            </a:r>
            <a:r>
              <a:rPr lang="en-US" altLang="zh-CN" dirty="0">
                <a:solidFill>
                  <a:schemeClr val="tx1">
                    <a:lumMod val="85000"/>
                    <a:lumOff val="15000"/>
                  </a:schemeClr>
                </a:solidFill>
                <a:latin typeface="+mn-ea"/>
                <a:ea typeface="+mn-ea"/>
                <a:cs typeface="+mn-ea"/>
                <a:sym typeface="+mn-lt"/>
              </a:rPr>
              <a:t>100</a:t>
            </a:r>
            <a:r>
              <a:rPr lang="zh-CN" altLang="en-US" dirty="0">
                <a:solidFill>
                  <a:schemeClr val="tx1">
                    <a:lumMod val="85000"/>
                    <a:lumOff val="15000"/>
                  </a:schemeClr>
                </a:solidFill>
                <a:latin typeface="+mn-ea"/>
                <a:ea typeface="+mn-ea"/>
                <a:cs typeface="+mn-ea"/>
                <a:sym typeface="+mn-lt"/>
              </a:rPr>
              <a:t>多个中等收入经济体中只有十几个成为高收入经济体。</a:t>
            </a:r>
          </a:p>
          <a:p>
            <a:pPr algn="just" eaLnBrk="1" hangingPunct="1">
              <a:lnSpc>
                <a:spcPct val="150000"/>
              </a:lnSpc>
              <a:spcAft>
                <a:spcPts val="0"/>
              </a:spcAft>
              <a:defRPr/>
            </a:pPr>
            <a:r>
              <a:rPr lang="zh-CN" altLang="en-US" dirty="0">
                <a:solidFill>
                  <a:schemeClr val="tx1">
                    <a:lumMod val="85000"/>
                    <a:lumOff val="15000"/>
                  </a:schemeClr>
                </a:solidFill>
                <a:latin typeface="+mn-ea"/>
                <a:ea typeface="+mn-ea"/>
                <a:cs typeface="+mn-ea"/>
                <a:sym typeface="+mn-lt"/>
              </a:rPr>
              <a:t>　　那些取得成功的国家和地区，就是在经历高速增长阶段后实现了经济发展从量的扩张转向质的提高。 </a:t>
            </a:r>
            <a:endParaRPr lang="en-US" altLang="zh-CN" dirty="0">
              <a:solidFill>
                <a:schemeClr val="tx1">
                  <a:lumMod val="85000"/>
                  <a:lumOff val="15000"/>
                </a:schemeClr>
              </a:solidFill>
              <a:latin typeface="+mn-ea"/>
              <a:ea typeface="+mn-ea"/>
              <a:cs typeface="+mn-ea"/>
              <a:sym typeface="+mn-lt"/>
            </a:endParaRPr>
          </a:p>
          <a:p>
            <a:pPr algn="just" eaLnBrk="1" hangingPunct="1">
              <a:lnSpc>
                <a:spcPct val="150000"/>
              </a:lnSpc>
              <a:spcAft>
                <a:spcPts val="0"/>
              </a:spcAft>
              <a:defRPr/>
            </a:pPr>
            <a:r>
              <a:rPr lang="zh-CN" altLang="en-US" dirty="0">
                <a:solidFill>
                  <a:schemeClr val="tx1">
                    <a:lumMod val="85000"/>
                    <a:lumOff val="15000"/>
                  </a:schemeClr>
                </a:solidFill>
                <a:latin typeface="+mn-ea"/>
                <a:ea typeface="+mn-ea"/>
                <a:cs typeface="+mn-ea"/>
                <a:sym typeface="+mn-lt"/>
              </a:rPr>
              <a:t>　　那些徘徊不前甚至倒退的国家和地区，就是没有实现这种根本性转变。</a:t>
            </a:r>
          </a:p>
        </p:txBody>
      </p:sp>
      <p:sp>
        <p:nvSpPr>
          <p:cNvPr id="2" name="矩形 1"/>
          <p:cNvSpPr/>
          <p:nvPr/>
        </p:nvSpPr>
        <p:spPr>
          <a:xfrm>
            <a:off x="519113" y="949325"/>
            <a:ext cx="4572000" cy="646113"/>
          </a:xfrm>
          <a:prstGeom prst="rect">
            <a:avLst/>
          </a:prstGeom>
        </p:spPr>
        <p:txBody>
          <a:bodyPr>
            <a:spAutoFit/>
          </a:bodyPr>
          <a:lstStyle/>
          <a:p>
            <a:pPr marL="257175" indent="-257175" algn="ctr">
              <a:buFont typeface="Wingdings" panose="05000000000000000000" pitchFamily="2" charset="2"/>
              <a:buChar char="Ø"/>
              <a:defRPr/>
            </a:pPr>
            <a:r>
              <a:rPr lang="zh-CN" altLang="en-US" kern="0" spc="90" dirty="0">
                <a:solidFill>
                  <a:srgbClr val="C00000"/>
                </a:solidFill>
                <a:cs typeface="+mn-ea"/>
                <a:sym typeface="+mn-lt"/>
              </a:rPr>
              <a:t>推动高质量发展是遵循经济规律发展的必然要求</a:t>
            </a:r>
          </a:p>
        </p:txBody>
      </p:sp>
      <p:pic>
        <p:nvPicPr>
          <p:cNvPr id="11" name="图片 10">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6537"/>
          <a:stretch/>
        </p:blipFill>
        <p:spPr>
          <a:xfrm>
            <a:off x="387004" y="2128254"/>
            <a:ext cx="4836218" cy="3197809"/>
          </a:xfrm>
          <a:prstGeom prst="rect">
            <a:avLst/>
          </a:prstGeom>
          <a:ln>
            <a:solidFill>
              <a:schemeClr val="bg1">
                <a:lumMod val="95000"/>
              </a:schemeClr>
            </a:solidFill>
          </a:ln>
          <a:effectLst>
            <a:outerShdw blurRad="50800" dist="38100" dir="2700000" algn="tl" rotWithShape="0">
              <a:schemeClr val="tx1">
                <a:lumMod val="85000"/>
                <a:lumOff val="15000"/>
                <a:alpha val="40000"/>
              </a:schemeClr>
            </a:outerShdw>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KSO_Shape"/>
          <p:cNvSpPr/>
          <p:nvPr/>
        </p:nvSpPr>
        <p:spPr>
          <a:xfrm>
            <a:off x="3127375" y="2781300"/>
            <a:ext cx="3278188" cy="2274888"/>
          </a:xfrm>
          <a:custGeom>
            <a:avLst/>
            <a:gdLst/>
            <a:ahLst/>
            <a:cxnLst/>
            <a:rect l="l" t="t" r="r" b="b"/>
            <a:pathLst>
              <a:path w="801878" h="692519">
                <a:moveTo>
                  <a:pt x="409945" y="0"/>
                </a:moveTo>
                <a:cubicBezTo>
                  <a:pt x="438516" y="279320"/>
                  <a:pt x="585358" y="523617"/>
                  <a:pt x="801878" y="678893"/>
                </a:cubicBezTo>
                <a:cubicBezTo>
                  <a:pt x="683463" y="627007"/>
                  <a:pt x="552608" y="598449"/>
                  <a:pt x="415082" y="598449"/>
                </a:cubicBezTo>
                <a:cubicBezTo>
                  <a:pt x="266403" y="598449"/>
                  <a:pt x="125520" y="631827"/>
                  <a:pt x="0" y="692519"/>
                </a:cubicBezTo>
                <a:cubicBezTo>
                  <a:pt x="226112" y="537440"/>
                  <a:pt x="380565" y="287238"/>
                  <a:pt x="40994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7" name="组合 6"/>
          <p:cNvGrpSpPr>
            <a:grpSpLocks/>
          </p:cNvGrpSpPr>
          <p:nvPr/>
        </p:nvGrpSpPr>
        <p:grpSpPr bwMode="auto">
          <a:xfrm>
            <a:off x="3492500" y="1963738"/>
            <a:ext cx="2547938" cy="631825"/>
            <a:chOff x="4822998" y="1799747"/>
            <a:chExt cx="2546996" cy="631480"/>
          </a:xfrm>
        </p:grpSpPr>
        <p:sp>
          <p:nvSpPr>
            <p:cNvPr id="78868" name="TextBox 30"/>
            <p:cNvSpPr txBox="1">
              <a:spLocks noChangeArrowheads="1"/>
            </p:cNvSpPr>
            <p:nvPr/>
          </p:nvSpPr>
          <p:spPr bwMode="auto">
            <a:xfrm>
              <a:off x="4890153" y="1971808"/>
              <a:ext cx="2240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C00000"/>
                  </a:solidFill>
                  <a:latin typeface="Arial" panose="020B0604020202020204" pitchFamily="34" charset="0"/>
                  <a:cs typeface="Arial" panose="020B0604020202020204" pitchFamily="34" charset="0"/>
                </a:rPr>
                <a:t>防范化解重大风险</a:t>
              </a:r>
            </a:p>
          </p:txBody>
        </p:sp>
        <p:grpSp>
          <p:nvGrpSpPr>
            <p:cNvPr id="78869" name="组合 8"/>
            <p:cNvGrpSpPr>
              <a:grpSpLocks/>
            </p:cNvGrpSpPr>
            <p:nvPr/>
          </p:nvGrpSpPr>
          <p:grpSpPr bwMode="auto">
            <a:xfrm>
              <a:off x="4822998" y="1799747"/>
              <a:ext cx="2546996" cy="631480"/>
              <a:chOff x="4812950" y="1759555"/>
              <a:chExt cx="2546996" cy="631480"/>
            </a:xfrm>
          </p:grpSpPr>
          <p:sp>
            <p:nvSpPr>
              <p:cNvPr id="10" name="矩形 9"/>
              <p:cNvSpPr/>
              <p:nvPr/>
            </p:nvSpPr>
            <p:spPr>
              <a:xfrm>
                <a:off x="4812950" y="1759555"/>
                <a:ext cx="2520018" cy="57594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4839928" y="1815087"/>
                <a:ext cx="2520018" cy="575948"/>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12" name="组合 11"/>
          <p:cNvGrpSpPr>
            <a:grpSpLocks/>
          </p:cNvGrpSpPr>
          <p:nvPr/>
        </p:nvGrpSpPr>
        <p:grpSpPr bwMode="auto">
          <a:xfrm>
            <a:off x="609600" y="4678363"/>
            <a:ext cx="2571750" cy="622300"/>
            <a:chOff x="1368041" y="5087021"/>
            <a:chExt cx="2570799" cy="622022"/>
          </a:xfrm>
        </p:grpSpPr>
        <p:grpSp>
          <p:nvGrpSpPr>
            <p:cNvPr id="78864" name="组合 12"/>
            <p:cNvGrpSpPr>
              <a:grpSpLocks/>
            </p:cNvGrpSpPr>
            <p:nvPr/>
          </p:nvGrpSpPr>
          <p:grpSpPr bwMode="auto">
            <a:xfrm>
              <a:off x="1368041" y="5087021"/>
              <a:ext cx="2570799" cy="622022"/>
              <a:chOff x="4812950" y="1759555"/>
              <a:chExt cx="2570799" cy="622022"/>
            </a:xfrm>
          </p:grpSpPr>
          <p:sp>
            <p:nvSpPr>
              <p:cNvPr id="15" name="矩形 14"/>
              <p:cNvSpPr/>
              <p:nvPr/>
            </p:nvSpPr>
            <p:spPr>
              <a:xfrm>
                <a:off x="4812950" y="1759555"/>
                <a:ext cx="2520018" cy="57600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4863731" y="1805571"/>
                <a:ext cx="2520018" cy="576006"/>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78865" name="TextBox 34"/>
            <p:cNvSpPr txBox="1">
              <a:spLocks noChangeArrowheads="1"/>
            </p:cNvSpPr>
            <p:nvPr/>
          </p:nvSpPr>
          <p:spPr bwMode="auto">
            <a:xfrm>
              <a:off x="2030264" y="519797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C00000"/>
                  </a:solidFill>
                  <a:latin typeface="Arial" panose="020B0604020202020204" pitchFamily="34" charset="0"/>
                  <a:cs typeface="Arial" panose="020B0604020202020204" pitchFamily="34" charset="0"/>
                </a:rPr>
                <a:t>精准脱贫</a:t>
              </a:r>
            </a:p>
          </p:txBody>
        </p:sp>
      </p:grpSp>
      <p:grpSp>
        <p:nvGrpSpPr>
          <p:cNvPr id="17" name="组合 16"/>
          <p:cNvGrpSpPr>
            <a:grpSpLocks/>
          </p:cNvGrpSpPr>
          <p:nvPr/>
        </p:nvGrpSpPr>
        <p:grpSpPr bwMode="auto">
          <a:xfrm>
            <a:off x="6354763" y="4649788"/>
            <a:ext cx="2570162" cy="622300"/>
            <a:chOff x="8264622" y="5087021"/>
            <a:chExt cx="2570799" cy="622022"/>
          </a:xfrm>
        </p:grpSpPr>
        <p:grpSp>
          <p:nvGrpSpPr>
            <p:cNvPr id="78860" name="组合 17"/>
            <p:cNvGrpSpPr>
              <a:grpSpLocks/>
            </p:cNvGrpSpPr>
            <p:nvPr/>
          </p:nvGrpSpPr>
          <p:grpSpPr bwMode="auto">
            <a:xfrm>
              <a:off x="8264622" y="5087021"/>
              <a:ext cx="2570799" cy="622022"/>
              <a:chOff x="4812950" y="1759555"/>
              <a:chExt cx="2570799" cy="622022"/>
            </a:xfrm>
          </p:grpSpPr>
          <p:sp>
            <p:nvSpPr>
              <p:cNvPr id="20" name="矩形 19"/>
              <p:cNvSpPr/>
              <p:nvPr/>
            </p:nvSpPr>
            <p:spPr>
              <a:xfrm>
                <a:off x="4812950" y="1759555"/>
                <a:ext cx="2519986" cy="57600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矩形 20"/>
              <p:cNvSpPr/>
              <p:nvPr/>
            </p:nvSpPr>
            <p:spPr>
              <a:xfrm>
                <a:off x="4863763" y="1805571"/>
                <a:ext cx="2519986" cy="576006"/>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78861" name="TextBox 36"/>
            <p:cNvSpPr txBox="1">
              <a:spLocks noChangeArrowheads="1"/>
            </p:cNvSpPr>
            <p:nvPr/>
          </p:nvSpPr>
          <p:spPr bwMode="auto">
            <a:xfrm>
              <a:off x="8970127" y="519797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C00000"/>
                  </a:solidFill>
                  <a:latin typeface="Arial" panose="020B0604020202020204" pitchFamily="34" charset="0"/>
                  <a:cs typeface="Arial" panose="020B0604020202020204" pitchFamily="34" charset="0"/>
                </a:rPr>
                <a:t>污染防治</a:t>
              </a:r>
            </a:p>
          </p:txBody>
        </p:sp>
      </p:grpSp>
      <p:sp>
        <p:nvSpPr>
          <p:cNvPr id="22" name="弧形 21"/>
          <p:cNvSpPr/>
          <p:nvPr/>
        </p:nvSpPr>
        <p:spPr>
          <a:xfrm rot="19332408" flipH="1">
            <a:off x="5595938" y="1817688"/>
            <a:ext cx="1304925" cy="3563937"/>
          </a:xfrm>
          <a:prstGeom prst="arc">
            <a:avLst>
              <a:gd name="adj1" fmla="val 17022159"/>
              <a:gd name="adj2" fmla="val 4184610"/>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弧形 22"/>
          <p:cNvSpPr/>
          <p:nvPr/>
        </p:nvSpPr>
        <p:spPr>
          <a:xfrm rot="2267592">
            <a:off x="2814638" y="1817688"/>
            <a:ext cx="1304925" cy="3563937"/>
          </a:xfrm>
          <a:prstGeom prst="arc">
            <a:avLst>
              <a:gd name="adj1" fmla="val 17022159"/>
              <a:gd name="adj2" fmla="val 4184610"/>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4" name="弧形 23"/>
          <p:cNvSpPr/>
          <p:nvPr/>
        </p:nvSpPr>
        <p:spPr>
          <a:xfrm rot="16200000">
            <a:off x="4196556" y="3452019"/>
            <a:ext cx="1304925" cy="3563938"/>
          </a:xfrm>
          <a:prstGeom prst="arc">
            <a:avLst>
              <a:gd name="adj1" fmla="val 17346743"/>
              <a:gd name="adj2" fmla="val 4184610"/>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5" name="文本框 24">
            <a:extLst/>
          </p:cNvPr>
          <p:cNvSpPr txBox="1"/>
          <p:nvPr/>
        </p:nvSpPr>
        <p:spPr>
          <a:xfrm>
            <a:off x="900113" y="908050"/>
            <a:ext cx="7897812" cy="769938"/>
          </a:xfrm>
          <a:prstGeom prst="rect">
            <a:avLst/>
          </a:prstGeom>
          <a:noFill/>
        </p:spPr>
        <p:txBody>
          <a:bodyPr>
            <a:spAutoFit/>
          </a:bodyPr>
          <a:lstStyle/>
          <a:p>
            <a:pPr marL="342900" indent="-342900" algn="ctr">
              <a:buFont typeface="Wingdings" panose="05000000000000000000" pitchFamily="2" charset="2"/>
              <a:buChar char="Ø"/>
              <a:defRPr/>
            </a:pPr>
            <a:r>
              <a:rPr lang="zh-CN" altLang="en-US" sz="2200" kern="0" spc="120" dirty="0">
                <a:solidFill>
                  <a:srgbClr val="C00000"/>
                </a:solidFill>
                <a:latin typeface="+mn-lt"/>
                <a:ea typeface="+mn-ea"/>
                <a:cs typeface="+mn-ea"/>
                <a:sym typeface="+mn-lt"/>
              </a:rPr>
              <a:t>非常规的我国经济发展现阶段特有的关口</a:t>
            </a:r>
          </a:p>
          <a:p>
            <a:pPr marL="342900" indent="-342900" algn="ctr">
              <a:buFont typeface="Wingdings" panose="05000000000000000000" pitchFamily="2" charset="2"/>
              <a:buChar char="Ø"/>
              <a:defRPr/>
            </a:pPr>
            <a:endParaRPr lang="zh-CN" altLang="en-US" sz="2200" kern="0" spc="120" dirty="0">
              <a:solidFill>
                <a:srgbClr val="C00000"/>
              </a:solidFill>
              <a:latin typeface="+mn-lt"/>
              <a:ea typeface="+mn-ea"/>
              <a:cs typeface="+mn-ea"/>
              <a:sym typeface="+mn-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nodeType="afterGroup">
                            <p:stCondLst>
                              <p:cond delay="10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20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nodeType="afterGroup">
                            <p:stCondLst>
                              <p:cond delay="2500"/>
                            </p:stCondLst>
                            <p:childTnLst>
                              <p:par>
                                <p:cTn id="19" presetID="22" presetClass="entr" presetSubtype="1"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childTnLst>
                          </p:cTn>
                        </p:par>
                        <p:par>
                          <p:cTn id="22" fill="hold" nodeType="afterGroup">
                            <p:stCondLst>
                              <p:cond delay="30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nodeType="afterGroup">
                            <p:stCondLst>
                              <p:cond delay="3500"/>
                            </p:stCondLst>
                            <p:childTnLst>
                              <p:par>
                                <p:cTn id="27" presetID="22" presetClass="entr" presetSubtype="8"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nodeType="afterGroup">
                            <p:stCondLst>
                              <p:cond delay="40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nodeType="afterGroup">
                            <p:stCondLst>
                              <p:cond delay="4500"/>
                            </p:stCondLst>
                            <p:childTnLst>
                              <p:par>
                                <p:cTn id="35" presetID="22" presetClass="entr" presetSubtype="4"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a:grpSpLocks/>
          </p:cNvGrpSpPr>
          <p:nvPr/>
        </p:nvGrpSpPr>
        <p:grpSpPr bwMode="auto">
          <a:xfrm>
            <a:off x="101600" y="2016125"/>
            <a:ext cx="3387725" cy="3051175"/>
            <a:chOff x="1145306" y="2084448"/>
            <a:chExt cx="3105149" cy="3050256"/>
          </a:xfrm>
        </p:grpSpPr>
        <p:grpSp>
          <p:nvGrpSpPr>
            <p:cNvPr id="79904" name="组合 6"/>
            <p:cNvGrpSpPr>
              <a:grpSpLocks/>
            </p:cNvGrpSpPr>
            <p:nvPr/>
          </p:nvGrpSpPr>
          <p:grpSpPr bwMode="auto">
            <a:xfrm>
              <a:off x="1145306" y="2084448"/>
              <a:ext cx="3105149" cy="622022"/>
              <a:chOff x="1145306" y="2087552"/>
              <a:chExt cx="3105149" cy="622022"/>
            </a:xfrm>
          </p:grpSpPr>
          <p:sp>
            <p:nvSpPr>
              <p:cNvPr id="79915" name="TextBox 30"/>
              <p:cNvSpPr txBox="1">
                <a:spLocks noChangeArrowheads="1"/>
              </p:cNvSpPr>
              <p:nvPr/>
            </p:nvSpPr>
            <p:spPr bwMode="auto">
              <a:xfrm>
                <a:off x="1206663" y="2187157"/>
                <a:ext cx="29824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C00000"/>
                    </a:solidFill>
                    <a:latin typeface="Arial" panose="020B0604020202020204" pitchFamily="34" charset="0"/>
                    <a:cs typeface="Arial" panose="020B0604020202020204" pitchFamily="34" charset="0"/>
                  </a:rPr>
                  <a:t>大力转变经济发展方式</a:t>
                </a:r>
              </a:p>
            </p:txBody>
          </p:sp>
          <p:grpSp>
            <p:nvGrpSpPr>
              <p:cNvPr id="79916" name="组合 18"/>
              <p:cNvGrpSpPr>
                <a:grpSpLocks/>
              </p:cNvGrpSpPr>
              <p:nvPr/>
            </p:nvGrpSpPr>
            <p:grpSpPr bwMode="auto">
              <a:xfrm>
                <a:off x="1145306" y="2087552"/>
                <a:ext cx="3105149" cy="622022"/>
                <a:chOff x="4812950" y="1759555"/>
                <a:chExt cx="2570799" cy="622022"/>
              </a:xfrm>
            </p:grpSpPr>
            <p:sp>
              <p:nvSpPr>
                <p:cNvPr id="20" name="矩形 19"/>
                <p:cNvSpPr/>
                <p:nvPr/>
              </p:nvSpPr>
              <p:spPr>
                <a:xfrm>
                  <a:off x="4812950" y="1759555"/>
                  <a:ext cx="2520202" cy="5760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矩形 20"/>
                <p:cNvSpPr/>
                <p:nvPr/>
              </p:nvSpPr>
              <p:spPr>
                <a:xfrm>
                  <a:off x="4863547" y="1805579"/>
                  <a:ext cx="2520202" cy="576089"/>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79905" name="组合 7"/>
            <p:cNvGrpSpPr>
              <a:grpSpLocks/>
            </p:cNvGrpSpPr>
            <p:nvPr/>
          </p:nvGrpSpPr>
          <p:grpSpPr bwMode="auto">
            <a:xfrm>
              <a:off x="1145306" y="3298565"/>
              <a:ext cx="3105149" cy="622022"/>
              <a:chOff x="1145306" y="3185106"/>
              <a:chExt cx="3105149" cy="622022"/>
            </a:xfrm>
          </p:grpSpPr>
          <p:sp>
            <p:nvSpPr>
              <p:cNvPr id="79911" name="TextBox 30"/>
              <p:cNvSpPr txBox="1">
                <a:spLocks noChangeArrowheads="1"/>
              </p:cNvSpPr>
              <p:nvPr/>
            </p:nvSpPr>
            <p:spPr bwMode="auto">
              <a:xfrm>
                <a:off x="1206663" y="3284711"/>
                <a:ext cx="29824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C00000"/>
                    </a:solidFill>
                    <a:latin typeface="Arial" panose="020B0604020202020204" pitchFamily="34" charset="0"/>
                    <a:cs typeface="Arial" panose="020B0604020202020204" pitchFamily="34" charset="0"/>
                  </a:rPr>
                  <a:t>优化经济结构</a:t>
                </a:r>
              </a:p>
            </p:txBody>
          </p:sp>
          <p:grpSp>
            <p:nvGrpSpPr>
              <p:cNvPr id="79912" name="组合 14"/>
              <p:cNvGrpSpPr>
                <a:grpSpLocks/>
              </p:cNvGrpSpPr>
              <p:nvPr/>
            </p:nvGrpSpPr>
            <p:grpSpPr bwMode="auto">
              <a:xfrm>
                <a:off x="1145306" y="3185106"/>
                <a:ext cx="3105149" cy="622022"/>
                <a:chOff x="4812950" y="1759555"/>
                <a:chExt cx="2570799" cy="622022"/>
              </a:xfrm>
            </p:grpSpPr>
            <p:sp>
              <p:nvSpPr>
                <p:cNvPr id="16" name="矩形 15"/>
                <p:cNvSpPr/>
                <p:nvPr/>
              </p:nvSpPr>
              <p:spPr>
                <a:xfrm>
                  <a:off x="4812950" y="1759510"/>
                  <a:ext cx="2520202" cy="57608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4863547" y="1805533"/>
                  <a:ext cx="2520202" cy="57609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79906" name="组合 8"/>
            <p:cNvGrpSpPr>
              <a:grpSpLocks/>
            </p:cNvGrpSpPr>
            <p:nvPr/>
          </p:nvGrpSpPr>
          <p:grpSpPr bwMode="auto">
            <a:xfrm>
              <a:off x="1145306" y="4512682"/>
              <a:ext cx="3105149" cy="622022"/>
              <a:chOff x="1145306" y="4314501"/>
              <a:chExt cx="3105149" cy="622022"/>
            </a:xfrm>
          </p:grpSpPr>
          <p:sp>
            <p:nvSpPr>
              <p:cNvPr id="79907" name="TextBox 30"/>
              <p:cNvSpPr txBox="1">
                <a:spLocks noChangeArrowheads="1"/>
              </p:cNvSpPr>
              <p:nvPr/>
            </p:nvSpPr>
            <p:spPr bwMode="auto">
              <a:xfrm>
                <a:off x="1206663" y="4414106"/>
                <a:ext cx="29824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C00000"/>
                    </a:solidFill>
                    <a:latin typeface="Arial" panose="020B0604020202020204" pitchFamily="34" charset="0"/>
                    <a:cs typeface="Arial" panose="020B0604020202020204" pitchFamily="34" charset="0"/>
                  </a:rPr>
                  <a:t>转换增长动力</a:t>
                </a:r>
              </a:p>
            </p:txBody>
          </p:sp>
          <p:grpSp>
            <p:nvGrpSpPr>
              <p:cNvPr id="79908" name="组合 10"/>
              <p:cNvGrpSpPr>
                <a:grpSpLocks/>
              </p:cNvGrpSpPr>
              <p:nvPr/>
            </p:nvGrpSpPr>
            <p:grpSpPr bwMode="auto">
              <a:xfrm>
                <a:off x="1145306" y="4314501"/>
                <a:ext cx="3105149" cy="622022"/>
                <a:chOff x="4812950" y="1759555"/>
                <a:chExt cx="2570799" cy="622022"/>
              </a:xfrm>
            </p:grpSpPr>
            <p:sp>
              <p:nvSpPr>
                <p:cNvPr id="12" name="矩形 11"/>
                <p:cNvSpPr/>
                <p:nvPr/>
              </p:nvSpPr>
              <p:spPr>
                <a:xfrm>
                  <a:off x="4812950" y="1759464"/>
                  <a:ext cx="2520202" cy="5760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4863547" y="1805488"/>
                  <a:ext cx="2520202" cy="576089"/>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grpSp>
        <p:nvGrpSpPr>
          <p:cNvPr id="22" name="组合 21"/>
          <p:cNvGrpSpPr>
            <a:grpSpLocks/>
          </p:cNvGrpSpPr>
          <p:nvPr/>
        </p:nvGrpSpPr>
        <p:grpSpPr bwMode="auto">
          <a:xfrm>
            <a:off x="5756275" y="2005013"/>
            <a:ext cx="3387725" cy="3049587"/>
            <a:chOff x="7952379" y="2084448"/>
            <a:chExt cx="3105149" cy="3050256"/>
          </a:xfrm>
        </p:grpSpPr>
        <p:grpSp>
          <p:nvGrpSpPr>
            <p:cNvPr id="79889" name="组合 22"/>
            <p:cNvGrpSpPr>
              <a:grpSpLocks/>
            </p:cNvGrpSpPr>
            <p:nvPr/>
          </p:nvGrpSpPr>
          <p:grpSpPr bwMode="auto">
            <a:xfrm>
              <a:off x="7952379" y="2084448"/>
              <a:ext cx="3105149" cy="622022"/>
              <a:chOff x="7952379" y="2087552"/>
              <a:chExt cx="3105149" cy="622022"/>
            </a:xfrm>
          </p:grpSpPr>
          <p:sp>
            <p:nvSpPr>
              <p:cNvPr id="79900" name="TextBox 30"/>
              <p:cNvSpPr txBox="1">
                <a:spLocks noChangeArrowheads="1"/>
              </p:cNvSpPr>
              <p:nvPr/>
            </p:nvSpPr>
            <p:spPr bwMode="auto">
              <a:xfrm>
                <a:off x="8013736" y="2187157"/>
                <a:ext cx="29824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C00000"/>
                    </a:solidFill>
                    <a:latin typeface="Arial" panose="020B0604020202020204" pitchFamily="34" charset="0"/>
                    <a:cs typeface="Arial" panose="020B0604020202020204" pitchFamily="34" charset="0"/>
                  </a:rPr>
                  <a:t>净化市场环境</a:t>
                </a:r>
              </a:p>
            </p:txBody>
          </p:sp>
          <p:grpSp>
            <p:nvGrpSpPr>
              <p:cNvPr id="79901" name="组合 34"/>
              <p:cNvGrpSpPr>
                <a:grpSpLocks/>
              </p:cNvGrpSpPr>
              <p:nvPr/>
            </p:nvGrpSpPr>
            <p:grpSpPr bwMode="auto">
              <a:xfrm>
                <a:off x="7952379" y="2087552"/>
                <a:ext cx="3105149" cy="622022"/>
                <a:chOff x="4812950" y="1759555"/>
                <a:chExt cx="2570799" cy="622022"/>
              </a:xfrm>
            </p:grpSpPr>
            <p:sp>
              <p:nvSpPr>
                <p:cNvPr id="36" name="矩形 35"/>
                <p:cNvSpPr/>
                <p:nvPr/>
              </p:nvSpPr>
              <p:spPr>
                <a:xfrm>
                  <a:off x="4812950" y="1759555"/>
                  <a:ext cx="2520202" cy="57638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矩形 36"/>
                <p:cNvSpPr/>
                <p:nvPr/>
              </p:nvSpPr>
              <p:spPr>
                <a:xfrm>
                  <a:off x="4863547" y="1805602"/>
                  <a:ext cx="2520202" cy="576389"/>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79890" name="组合 23"/>
            <p:cNvGrpSpPr>
              <a:grpSpLocks/>
            </p:cNvGrpSpPr>
            <p:nvPr/>
          </p:nvGrpSpPr>
          <p:grpSpPr bwMode="auto">
            <a:xfrm>
              <a:off x="7952379" y="3298565"/>
              <a:ext cx="3105149" cy="622022"/>
              <a:chOff x="7952379" y="3185106"/>
              <a:chExt cx="3105149" cy="622022"/>
            </a:xfrm>
          </p:grpSpPr>
          <p:sp>
            <p:nvSpPr>
              <p:cNvPr id="79896" name="TextBox 30"/>
              <p:cNvSpPr txBox="1">
                <a:spLocks noChangeArrowheads="1"/>
              </p:cNvSpPr>
              <p:nvPr/>
            </p:nvSpPr>
            <p:spPr bwMode="auto">
              <a:xfrm>
                <a:off x="8013736" y="3284711"/>
                <a:ext cx="29824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C00000"/>
                    </a:solidFill>
                    <a:latin typeface="Arial" panose="020B0604020202020204" pitchFamily="34" charset="0"/>
                    <a:cs typeface="Arial" panose="020B0604020202020204" pitchFamily="34" charset="0"/>
                  </a:rPr>
                  <a:t>提升人力资本素质</a:t>
                </a:r>
              </a:p>
            </p:txBody>
          </p:sp>
          <p:grpSp>
            <p:nvGrpSpPr>
              <p:cNvPr id="79897" name="组合 30"/>
              <p:cNvGrpSpPr>
                <a:grpSpLocks/>
              </p:cNvGrpSpPr>
              <p:nvPr/>
            </p:nvGrpSpPr>
            <p:grpSpPr bwMode="auto">
              <a:xfrm>
                <a:off x="7952379" y="3185106"/>
                <a:ext cx="3105149" cy="622022"/>
                <a:chOff x="4812950" y="1759555"/>
                <a:chExt cx="2570799" cy="622022"/>
              </a:xfrm>
            </p:grpSpPr>
            <p:sp>
              <p:nvSpPr>
                <p:cNvPr id="32" name="矩形 31"/>
                <p:cNvSpPr/>
                <p:nvPr/>
              </p:nvSpPr>
              <p:spPr>
                <a:xfrm>
                  <a:off x="4812950" y="1760141"/>
                  <a:ext cx="2520202" cy="57480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p:cNvSpPr/>
                <p:nvPr/>
              </p:nvSpPr>
              <p:spPr>
                <a:xfrm>
                  <a:off x="4863547" y="1806189"/>
                  <a:ext cx="2520202" cy="574801"/>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79891" name="组合 24"/>
            <p:cNvGrpSpPr>
              <a:grpSpLocks/>
            </p:cNvGrpSpPr>
            <p:nvPr/>
          </p:nvGrpSpPr>
          <p:grpSpPr bwMode="auto">
            <a:xfrm>
              <a:off x="7952379" y="4512682"/>
              <a:ext cx="3105149" cy="622022"/>
              <a:chOff x="7952379" y="4314501"/>
              <a:chExt cx="3105149" cy="622022"/>
            </a:xfrm>
          </p:grpSpPr>
          <p:sp>
            <p:nvSpPr>
              <p:cNvPr id="79892" name="TextBox 30"/>
              <p:cNvSpPr txBox="1">
                <a:spLocks noChangeArrowheads="1"/>
              </p:cNvSpPr>
              <p:nvPr/>
            </p:nvSpPr>
            <p:spPr bwMode="auto">
              <a:xfrm>
                <a:off x="8013736" y="4414106"/>
                <a:ext cx="29824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C00000"/>
                    </a:solidFill>
                    <a:latin typeface="Arial" panose="020B0604020202020204" pitchFamily="34" charset="0"/>
                    <a:cs typeface="Arial" panose="020B0604020202020204" pitchFamily="34" charset="0"/>
                  </a:rPr>
                  <a:t>增强国家治理能力</a:t>
                </a:r>
              </a:p>
            </p:txBody>
          </p:sp>
          <p:grpSp>
            <p:nvGrpSpPr>
              <p:cNvPr id="79893" name="组合 26"/>
              <p:cNvGrpSpPr>
                <a:grpSpLocks/>
              </p:cNvGrpSpPr>
              <p:nvPr/>
            </p:nvGrpSpPr>
            <p:grpSpPr bwMode="auto">
              <a:xfrm>
                <a:off x="7952379" y="4314501"/>
                <a:ext cx="3105149" cy="622022"/>
                <a:chOff x="4812950" y="1759555"/>
                <a:chExt cx="2570799" cy="622022"/>
              </a:xfrm>
            </p:grpSpPr>
            <p:sp>
              <p:nvSpPr>
                <p:cNvPr id="28" name="矩形 27"/>
                <p:cNvSpPr/>
                <p:nvPr/>
              </p:nvSpPr>
              <p:spPr>
                <a:xfrm>
                  <a:off x="4812950" y="1759141"/>
                  <a:ext cx="2520202" cy="57638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矩形 28"/>
                <p:cNvSpPr/>
                <p:nvPr/>
              </p:nvSpPr>
              <p:spPr>
                <a:xfrm>
                  <a:off x="4863547" y="1805189"/>
                  <a:ext cx="2520202" cy="576388"/>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38" name="KSO_Shape"/>
          <p:cNvSpPr/>
          <p:nvPr/>
        </p:nvSpPr>
        <p:spPr>
          <a:xfrm>
            <a:off x="4284663" y="4445000"/>
            <a:ext cx="1374775" cy="576263"/>
          </a:xfrm>
          <a:prstGeom prst="flowChartDecisi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9" name="矩形 38"/>
          <p:cNvSpPr/>
          <p:nvPr/>
        </p:nvSpPr>
        <p:spPr>
          <a:xfrm>
            <a:off x="4851400" y="3763963"/>
            <a:ext cx="76200" cy="935037"/>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KSO_Shape"/>
          <p:cNvSpPr/>
          <p:nvPr/>
        </p:nvSpPr>
        <p:spPr>
          <a:xfrm>
            <a:off x="4284663" y="3230563"/>
            <a:ext cx="1374775" cy="576262"/>
          </a:xfrm>
          <a:prstGeom prst="flowChartDecisi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1" name="矩形 40"/>
          <p:cNvSpPr/>
          <p:nvPr/>
        </p:nvSpPr>
        <p:spPr>
          <a:xfrm>
            <a:off x="4851400" y="2546350"/>
            <a:ext cx="76200" cy="935038"/>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KSO_Shape"/>
          <p:cNvSpPr/>
          <p:nvPr/>
        </p:nvSpPr>
        <p:spPr>
          <a:xfrm>
            <a:off x="4284663" y="2014538"/>
            <a:ext cx="1374775" cy="576262"/>
          </a:xfrm>
          <a:prstGeom prst="flowChartDecisi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3" name="矩形 42"/>
          <p:cNvSpPr/>
          <p:nvPr/>
        </p:nvSpPr>
        <p:spPr>
          <a:xfrm>
            <a:off x="4851400" y="1973263"/>
            <a:ext cx="46038" cy="282575"/>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4" name="组合 43"/>
          <p:cNvGrpSpPr>
            <a:grpSpLocks/>
          </p:cNvGrpSpPr>
          <p:nvPr/>
        </p:nvGrpSpPr>
        <p:grpSpPr bwMode="auto">
          <a:xfrm>
            <a:off x="3602038" y="2336800"/>
            <a:ext cx="2374900" cy="2428875"/>
            <a:chOff x="4385367" y="2382543"/>
            <a:chExt cx="3420000" cy="2429659"/>
          </a:xfrm>
        </p:grpSpPr>
        <p:cxnSp>
          <p:nvCxnSpPr>
            <p:cNvPr id="45" name="直接连接符 44"/>
            <p:cNvCxnSpPr/>
            <p:nvPr/>
          </p:nvCxnSpPr>
          <p:spPr>
            <a:xfrm>
              <a:off x="4385367" y="2382543"/>
              <a:ext cx="3420000"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385367" y="3598961"/>
              <a:ext cx="3420000"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385367" y="4812202"/>
              <a:ext cx="3420000"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48" name="文本框 47">
            <a:extLst/>
          </p:cNvPr>
          <p:cNvSpPr txBox="1"/>
          <p:nvPr/>
        </p:nvSpPr>
        <p:spPr>
          <a:xfrm>
            <a:off x="-541338" y="671513"/>
            <a:ext cx="8620126" cy="431800"/>
          </a:xfrm>
          <a:prstGeom prst="rect">
            <a:avLst/>
          </a:prstGeom>
          <a:noFill/>
        </p:spPr>
        <p:txBody>
          <a:bodyPr>
            <a:spAutoFit/>
          </a:bodyPr>
          <a:lstStyle/>
          <a:p>
            <a:pPr marL="342900" indent="-342900" algn="ctr">
              <a:buFont typeface="Wingdings" panose="05000000000000000000" pitchFamily="2" charset="2"/>
              <a:buChar char="Ø"/>
              <a:defRPr/>
            </a:pPr>
            <a:r>
              <a:rPr lang="zh-CN" altLang="en-US" sz="2200" kern="0" spc="120" dirty="0">
                <a:solidFill>
                  <a:srgbClr val="C00000"/>
                </a:solidFill>
                <a:latin typeface="+mn-lt"/>
                <a:ea typeface="+mn-ea"/>
                <a:cs typeface="+mn-ea"/>
                <a:sym typeface="+mn-lt"/>
              </a:rPr>
              <a:t>常规性的长期性的关口</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nodeType="afterGroup">
                            <p:stCondLst>
                              <p:cond delay="700"/>
                            </p:stCondLst>
                            <p:childTnLst>
                              <p:par>
                                <p:cTn id="9" presetID="47"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700"/>
                            </p:stCondLst>
                            <p:childTnLst>
                              <p:par>
                                <p:cTn id="15" presetID="47"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700"/>
                            </p:stCondLst>
                            <p:childTnLst>
                              <p:par>
                                <p:cTn id="21" presetID="47"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3700"/>
                            </p:stCondLst>
                            <p:childTnLst>
                              <p:par>
                                <p:cTn id="27" presetID="22" presetClass="entr" presetSubtype="1"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childTnLst>
                          </p:cTn>
                        </p:par>
                        <p:par>
                          <p:cTn id="30" fill="hold" nodeType="afterGroup">
                            <p:stCondLst>
                              <p:cond delay="4200"/>
                            </p:stCondLst>
                            <p:childTnLst>
                              <p:par>
                                <p:cTn id="31" presetID="22" presetClass="entr" presetSubtype="1"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up)">
                                      <p:cBhvr>
                                        <p:cTn id="33" dur="500"/>
                                        <p:tgtEl>
                                          <p:spTgt spid="41"/>
                                        </p:tgtEl>
                                      </p:cBhvr>
                                    </p:animEffect>
                                  </p:childTnLst>
                                </p:cTn>
                              </p:par>
                            </p:childTnLst>
                          </p:cTn>
                        </p:par>
                        <p:par>
                          <p:cTn id="34" fill="hold" nodeType="afterGroup">
                            <p:stCondLst>
                              <p:cond delay="4700"/>
                            </p:stCondLst>
                            <p:childTnLst>
                              <p:par>
                                <p:cTn id="35" presetID="22" presetClass="entr" presetSubtype="1"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up)">
                                      <p:cBhvr>
                                        <p:cTn id="37" dur="500"/>
                                        <p:tgtEl>
                                          <p:spTgt spid="39"/>
                                        </p:tgtEl>
                                      </p:cBhvr>
                                    </p:animEffect>
                                  </p:childTnLst>
                                </p:cTn>
                              </p:par>
                            </p:childTnLst>
                          </p:cTn>
                        </p:par>
                        <p:par>
                          <p:cTn id="38" fill="hold" nodeType="afterGroup">
                            <p:stCondLst>
                              <p:cond delay="5200"/>
                            </p:stCondLst>
                            <p:childTnLst>
                              <p:par>
                                <p:cTn id="39" presetID="16" presetClass="entr" presetSubtype="37"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barn(outVertical)">
                                      <p:cBhvr>
                                        <p:cTn id="41" dur="500"/>
                                        <p:tgtEl>
                                          <p:spTgt spid="44"/>
                                        </p:tgtEl>
                                      </p:cBhvr>
                                    </p:animEffect>
                                  </p:childTnLst>
                                </p:cTn>
                              </p:par>
                            </p:childTnLst>
                          </p:cTn>
                        </p:par>
                        <p:par>
                          <p:cTn id="42" fill="hold" nodeType="afterGroup">
                            <p:stCondLst>
                              <p:cond delay="5700"/>
                            </p:stCondLst>
                            <p:childTnLst>
                              <p:par>
                                <p:cTn id="43" presetID="22" presetClass="entr" presetSubtype="2"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right)">
                                      <p:cBhvr>
                                        <p:cTn id="45" dur="500"/>
                                        <p:tgtEl>
                                          <p:spTgt spid="6"/>
                                        </p:tgtEl>
                                      </p:cBhvr>
                                    </p:animEffect>
                                  </p:childTnLst>
                                </p:cTn>
                              </p:par>
                              <p:par>
                                <p:cTn id="46" presetID="22" presetClass="entr" presetSubtype="8"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矩形 4"/>
          <p:cNvSpPr>
            <a:spLocks noChangeArrowheads="1"/>
          </p:cNvSpPr>
          <p:nvPr/>
        </p:nvSpPr>
        <p:spPr bwMode="auto">
          <a:xfrm>
            <a:off x="206375" y="692150"/>
            <a:ext cx="8478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800" b="0">
                <a:latin typeface="华文中宋" panose="02010600040101010101" pitchFamily="2" charset="-122"/>
                <a:ea typeface="华文中宋" panose="02010600040101010101" pitchFamily="2" charset="-122"/>
              </a:rPr>
              <a:t>三、习近平现代中国特色社会主义经济思想主要内容</a:t>
            </a:r>
          </a:p>
        </p:txBody>
      </p:sp>
      <p:sp>
        <p:nvSpPr>
          <p:cNvPr id="80901" name="矩形 1"/>
          <p:cNvSpPr>
            <a:spLocks noChangeArrowheads="1"/>
          </p:cNvSpPr>
          <p:nvPr/>
        </p:nvSpPr>
        <p:spPr bwMode="auto">
          <a:xfrm>
            <a:off x="1258888" y="1674813"/>
            <a:ext cx="272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以新发展理念为主要内容</a:t>
            </a:r>
            <a:endParaRPr lang="zh-CN" altLang="en-US"/>
          </a:p>
        </p:txBody>
      </p:sp>
      <p:sp>
        <p:nvSpPr>
          <p:cNvPr id="80902" name="矩形 2"/>
          <p:cNvSpPr>
            <a:spLocks noChangeArrowheads="1"/>
          </p:cNvSpPr>
          <p:nvPr/>
        </p:nvSpPr>
        <p:spPr bwMode="auto">
          <a:xfrm>
            <a:off x="595313" y="2044700"/>
            <a:ext cx="7929562"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latin typeface="华文中宋" panose="02010600040101010101" pitchFamily="2" charset="-122"/>
                <a:ea typeface="华文中宋" panose="02010600040101010101" pitchFamily="2" charset="-122"/>
              </a:rPr>
              <a:t>        </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加强党对经济工作的集中统一领导，保证我国经济沿着正确方向发展</a:t>
            </a:r>
            <a:r>
              <a:rPr lang="en-US" altLang="zh-CN">
                <a:latin typeface="华文中宋" panose="02010600040101010101" pitchFamily="2" charset="-122"/>
                <a:ea typeface="华文中宋" panose="02010600040101010101" pitchFamily="2" charset="-122"/>
              </a:rPr>
              <a:t>;</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以人民为中心的发展思想，贯穿到统筹推进“五位一体”总体布局和协调推进“四个全面”战略布局之中</a:t>
            </a:r>
            <a:r>
              <a:rPr lang="en-US" altLang="zh-CN">
                <a:latin typeface="华文中宋" panose="02010600040101010101" pitchFamily="2" charset="-122"/>
                <a:ea typeface="华文中宋" panose="02010600040101010101" pitchFamily="2" charset="-122"/>
              </a:rPr>
              <a:t>;</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适应把握引领经济发展新常态，立足大局，把握规律</a:t>
            </a:r>
            <a:r>
              <a:rPr lang="en-US" altLang="zh-CN">
                <a:latin typeface="华文中宋" panose="02010600040101010101" pitchFamily="2" charset="-122"/>
                <a:ea typeface="华文中宋" panose="02010600040101010101" pitchFamily="2" charset="-122"/>
              </a:rPr>
              <a:t>;</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使市场在资源配置中起决定性作用，更好发挥政府作用，坚决扫除经济发展的体制机制障碍</a:t>
            </a:r>
            <a:r>
              <a:rPr lang="en-US" altLang="zh-CN">
                <a:latin typeface="华文中宋" panose="02010600040101010101" pitchFamily="2" charset="-122"/>
                <a:ea typeface="华文中宋" panose="02010600040101010101" pitchFamily="2" charset="-122"/>
              </a:rPr>
              <a:t>;</a:t>
            </a:r>
            <a:r>
              <a:rPr lang="zh-CN" altLang="en-US">
                <a:latin typeface="华文中宋" panose="02010600040101010101" pitchFamily="2" charset="-122"/>
                <a:ea typeface="华文中宋" panose="02010600040101010101" pitchFamily="2" charset="-122"/>
              </a:rPr>
              <a:t>坚持适应我国经济发展主要矛盾变化完善宏观调控，相机抉择，开准药方，把推进供给侧结构性改革作为经济工作的主线</a:t>
            </a:r>
            <a:r>
              <a:rPr lang="en-US" altLang="zh-CN">
                <a:latin typeface="华文中宋" panose="02010600040101010101" pitchFamily="2" charset="-122"/>
                <a:ea typeface="华文中宋" panose="02010600040101010101" pitchFamily="2" charset="-122"/>
              </a:rPr>
              <a:t>;</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问题导向部署经济发展新战略，对我国经济社会发展变革产生深远影响</a:t>
            </a:r>
            <a:r>
              <a:rPr lang="en-US" altLang="zh-CN">
                <a:latin typeface="华文中宋" panose="02010600040101010101" pitchFamily="2" charset="-122"/>
                <a:ea typeface="华文中宋" panose="02010600040101010101" pitchFamily="2" charset="-122"/>
              </a:rPr>
              <a:t>;</a:t>
            </a:r>
            <a:r>
              <a:rPr lang="zh-CN" altLang="en-US">
                <a:solidFill>
                  <a:srgbClr val="FF0000"/>
                </a:solidFill>
                <a:latin typeface="华文中宋" panose="02010600040101010101" pitchFamily="2" charset="-122"/>
                <a:ea typeface="华文中宋" panose="02010600040101010101" pitchFamily="2" charset="-122"/>
              </a:rPr>
              <a:t>坚持</a:t>
            </a:r>
            <a:r>
              <a:rPr lang="zh-CN" altLang="en-US">
                <a:latin typeface="华文中宋" panose="02010600040101010101" pitchFamily="2" charset="-122"/>
                <a:ea typeface="华文中宋" panose="02010600040101010101" pitchFamily="2" charset="-122"/>
              </a:rPr>
              <a:t>正确工作策略和方法，稳中求进，保持战略定力、坚持底线思维，一步一个脚印向前迈进。</a:t>
            </a:r>
            <a:endParaRPr lang="en-US" altLang="zh-CN">
              <a:latin typeface="华文中宋" panose="02010600040101010101" pitchFamily="2" charset="-122"/>
              <a:ea typeface="华文中宋" panose="02010600040101010101" pitchFamily="2" charset="-122"/>
            </a:endParaRPr>
          </a:p>
        </p:txBody>
      </p:sp>
    </p:spTree>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rotWithShape="1">
          <a:gsLst>
            <a:gs pos="95000">
              <a:schemeClr val="accent1">
                <a:lumMod val="60000"/>
                <a:lumOff val="40000"/>
              </a:schemeClr>
            </a:gs>
            <a:gs pos="667">
              <a:schemeClr val="accent1">
                <a:lumMod val="60000"/>
                <a:lumOff val="40000"/>
              </a:schemeClr>
            </a:gs>
            <a:gs pos="100000">
              <a:schemeClr val="accent5"/>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矩形 1"/>
          <p:cNvSpPr>
            <a:spLocks noChangeArrowheads="1"/>
          </p:cNvSpPr>
          <p:nvPr/>
        </p:nvSpPr>
        <p:spPr bwMode="auto">
          <a:xfrm>
            <a:off x="395288" y="414338"/>
            <a:ext cx="835342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800" b="0">
                <a:latin typeface="华文中宋" panose="02010600040101010101" pitchFamily="2" charset="-122"/>
                <a:ea typeface="华文中宋" panose="02010600040101010101" pitchFamily="2" charset="-122"/>
              </a:rPr>
              <a:t>1  </a:t>
            </a:r>
            <a:r>
              <a:rPr lang="zh-CN" altLang="en-US" sz="2800">
                <a:latin typeface="华文中宋" panose="02010600040101010101" pitchFamily="2" charset="-122"/>
                <a:ea typeface="华文中宋" panose="02010600040101010101" pitchFamily="2" charset="-122"/>
              </a:rPr>
              <a:t>坚持加强党对经济工作的集中统一领导</a:t>
            </a:r>
            <a:endParaRPr lang="en-US" altLang="zh-CN" sz="2800">
              <a:latin typeface="华文中宋" panose="02010600040101010101" pitchFamily="2" charset="-122"/>
              <a:ea typeface="华文中宋" panose="02010600040101010101" pitchFamily="2" charset="-122"/>
            </a:endParaRPr>
          </a:p>
          <a:p>
            <a:pPr>
              <a:lnSpc>
                <a:spcPct val="150000"/>
              </a:lnSpc>
            </a:pPr>
            <a:r>
              <a:rPr lang="zh-CN" altLang="en-US" sz="2800">
                <a:latin typeface="华文中宋" panose="02010600040101010101" pitchFamily="2" charset="-122"/>
                <a:ea typeface="华文中宋" panose="02010600040101010101" pitchFamily="2" charset="-122"/>
              </a:rPr>
              <a:t>                   保证我国经济沿着正确方向发展 </a:t>
            </a:r>
            <a:endParaRPr lang="en-US" altLang="zh-CN" sz="2800">
              <a:latin typeface="华文中宋" panose="02010600040101010101" pitchFamily="2" charset="-122"/>
              <a:ea typeface="华文中宋" panose="02010600040101010101" pitchFamily="2" charset="-122"/>
            </a:endParaRPr>
          </a:p>
        </p:txBody>
      </p:sp>
      <p:pic>
        <p:nvPicPr>
          <p:cNvPr id="7" name="图片 1"/>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16216" y="2816776"/>
            <a:ext cx="1961882" cy="1652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矩形 3"/>
          <p:cNvSpPr>
            <a:spLocks noChangeArrowheads="1"/>
          </p:cNvSpPr>
          <p:nvPr/>
        </p:nvSpPr>
        <p:spPr bwMode="auto">
          <a:xfrm>
            <a:off x="971550" y="5070475"/>
            <a:ext cx="69469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800" b="0">
                <a:latin typeface="华文中宋" panose="02010600040101010101" pitchFamily="2" charset="-122"/>
                <a:ea typeface="华文中宋" panose="02010600040101010101" pitchFamily="2" charset="-122"/>
              </a:rPr>
              <a:t>     基本经济制度                  共同富裕</a:t>
            </a:r>
            <a:endParaRPr lang="en-US" altLang="zh-CN" sz="2800" b="0">
              <a:latin typeface="华文中宋" panose="02010600040101010101" pitchFamily="2" charset="-122"/>
              <a:ea typeface="华文中宋" panose="02010600040101010101" pitchFamily="2" charset="-122"/>
            </a:endParaRPr>
          </a:p>
        </p:txBody>
      </p:sp>
      <p:sp>
        <p:nvSpPr>
          <p:cNvPr id="8" name="矩形 7">
            <a:extLst/>
          </p:cNvPr>
          <p:cNvSpPr/>
          <p:nvPr/>
        </p:nvSpPr>
        <p:spPr>
          <a:xfrm>
            <a:off x="755650" y="2149475"/>
            <a:ext cx="5329238" cy="2862263"/>
          </a:xfrm>
          <a:prstGeom prst="rect">
            <a:avLst/>
          </a:prstGeom>
          <a:noFill/>
        </p:spPr>
        <p:txBody>
          <a:bodyPr>
            <a:spAutoFit/>
          </a:bodyPr>
          <a:lstStyle/>
          <a:p>
            <a:pPr indent="628650" algn="just" defTabSz="913765">
              <a:lnSpc>
                <a:spcPct val="20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党的全面领导是具体的，不是空洞的，抽象的，必须体现到治国理政的方方面面，体现到国家政权的机构、体制、制度等的设计、安排、运行之中，确保党的领导全覆盖，确保党的领导更加坚强有力。</a:t>
            </a:r>
            <a:endParaRPr lang="zh-CN" altLang="en-US"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2"/>
          <p:cNvSpPr>
            <a:spLocks noChangeArrowheads="1"/>
          </p:cNvSpPr>
          <p:nvPr/>
        </p:nvSpPr>
        <p:spPr bwMode="auto">
          <a:xfrm>
            <a:off x="1008063" y="361950"/>
            <a:ext cx="2216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3600">
                <a:latin typeface="华文新魏" panose="02010800040101010101" pitchFamily="2" charset="-122"/>
                <a:ea typeface="华文新魏" panose="02010800040101010101" pitchFamily="2" charset="-122"/>
              </a:rPr>
              <a:t>（</a:t>
            </a:r>
            <a:r>
              <a:rPr lang="en-US" altLang="zh-CN" sz="3600">
                <a:latin typeface="华文新魏" panose="02010800040101010101" pitchFamily="2" charset="-122"/>
                <a:ea typeface="华文新魏" panose="02010800040101010101" pitchFamily="2" charset="-122"/>
              </a:rPr>
              <a:t>1</a:t>
            </a:r>
            <a:r>
              <a:rPr lang="zh-CN" altLang="en-US" sz="3600">
                <a:latin typeface="华文新魏" panose="02010800040101010101" pitchFamily="2" charset="-122"/>
                <a:ea typeface="华文新魏" panose="02010800040101010101" pitchFamily="2" charset="-122"/>
              </a:rPr>
              <a:t>）实践</a:t>
            </a:r>
          </a:p>
        </p:txBody>
      </p:sp>
      <p:sp>
        <p:nvSpPr>
          <p:cNvPr id="13317" name="矩形 1"/>
          <p:cNvSpPr>
            <a:spLocks noChangeArrowheads="1"/>
          </p:cNvSpPr>
          <p:nvPr/>
        </p:nvSpPr>
        <p:spPr bwMode="auto">
          <a:xfrm>
            <a:off x="1022350" y="1119188"/>
            <a:ext cx="718661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a:latin typeface="华文中宋" panose="02010600040101010101" pitchFamily="2" charset="-122"/>
                <a:ea typeface="华文中宋" panose="02010600040101010101" pitchFamily="2" charset="-122"/>
              </a:rPr>
              <a:t>       要立足</a:t>
            </a:r>
            <a:r>
              <a:rPr lang="zh-CN" altLang="en-US" sz="2000">
                <a:solidFill>
                  <a:srgbClr val="0000CC"/>
                </a:solidFill>
                <a:latin typeface="华文中宋" panose="02010600040101010101" pitchFamily="2" charset="-122"/>
                <a:ea typeface="华文中宋" panose="02010600040101010101" pitchFamily="2" charset="-122"/>
              </a:rPr>
              <a:t>我国国情和我国发展实践</a:t>
            </a:r>
            <a:r>
              <a:rPr lang="zh-CN" altLang="en-US" sz="2000">
                <a:latin typeface="华文中宋" panose="02010600040101010101" pitchFamily="2" charset="-122"/>
                <a:ea typeface="华文中宋" panose="02010600040101010101" pitchFamily="2" charset="-122"/>
              </a:rPr>
              <a:t>，揭示新特点新规律，提炼和总结</a:t>
            </a:r>
            <a:r>
              <a:rPr lang="zh-CN" altLang="en-US" sz="2000">
                <a:solidFill>
                  <a:srgbClr val="0000CC"/>
                </a:solidFill>
                <a:latin typeface="华文中宋" panose="02010600040101010101" pitchFamily="2" charset="-122"/>
                <a:ea typeface="华文中宋" panose="02010600040101010101" pitchFamily="2" charset="-122"/>
              </a:rPr>
              <a:t>我国经济发展实践</a:t>
            </a:r>
            <a:r>
              <a:rPr lang="zh-CN" altLang="en-US" sz="2000">
                <a:latin typeface="华文中宋" panose="02010600040101010101" pitchFamily="2" charset="-122"/>
                <a:ea typeface="华文中宋" panose="02010600040101010101" pitchFamily="2" charset="-122"/>
              </a:rPr>
              <a:t>的规律性成果，把</a:t>
            </a:r>
            <a:r>
              <a:rPr lang="zh-CN" altLang="en-US" sz="2000">
                <a:solidFill>
                  <a:srgbClr val="0000CC"/>
                </a:solidFill>
                <a:latin typeface="华文中宋" panose="02010600040101010101" pitchFamily="2" charset="-122"/>
                <a:ea typeface="华文中宋" panose="02010600040101010101" pitchFamily="2" charset="-122"/>
              </a:rPr>
              <a:t>实践经验</a:t>
            </a:r>
            <a:r>
              <a:rPr lang="zh-CN" altLang="en-US" sz="2000">
                <a:latin typeface="华文中宋" panose="02010600040101010101" pitchFamily="2" charset="-122"/>
                <a:ea typeface="华文中宋" panose="02010600040101010101" pitchFamily="2" charset="-122"/>
              </a:rPr>
              <a:t>上升为系统化的经济学说，不断开拓当代中国马克思主义政治经济学新境界。</a:t>
            </a:r>
            <a:endParaRPr lang="en-US" altLang="zh-CN" sz="2000">
              <a:latin typeface="华文中宋" panose="02010600040101010101" pitchFamily="2" charset="-122"/>
              <a:ea typeface="华文中宋" panose="02010600040101010101" pitchFamily="2" charset="-122"/>
            </a:endParaRPr>
          </a:p>
        </p:txBody>
      </p:sp>
      <p:sp>
        <p:nvSpPr>
          <p:cNvPr id="13318" name="矩形 3"/>
          <p:cNvSpPr>
            <a:spLocks noChangeArrowheads="1"/>
          </p:cNvSpPr>
          <p:nvPr/>
        </p:nvSpPr>
        <p:spPr bwMode="auto">
          <a:xfrm>
            <a:off x="1008063" y="3141663"/>
            <a:ext cx="72009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a:t>       </a:t>
            </a:r>
            <a:r>
              <a:rPr lang="zh-CN" altLang="en-US" sz="2000">
                <a:latin typeface="华文中宋" panose="02010600040101010101" pitchFamily="2" charset="-122"/>
                <a:ea typeface="华文中宋" panose="02010600040101010101" pitchFamily="2" charset="-122"/>
              </a:rPr>
              <a:t>中国特色社会主义政治经济学只能在</a:t>
            </a:r>
            <a:r>
              <a:rPr lang="zh-CN" altLang="en-US" sz="2000">
                <a:solidFill>
                  <a:srgbClr val="0000CC"/>
                </a:solidFill>
                <a:latin typeface="华文中宋" panose="02010600040101010101" pitchFamily="2" charset="-122"/>
                <a:ea typeface="华文中宋" panose="02010600040101010101" pitchFamily="2" charset="-122"/>
              </a:rPr>
              <a:t>实践</a:t>
            </a:r>
            <a:r>
              <a:rPr lang="zh-CN" altLang="en-US" sz="2000">
                <a:latin typeface="华文中宋" panose="02010600040101010101" pitchFamily="2" charset="-122"/>
                <a:ea typeface="华文中宋" panose="02010600040101010101" pitchFamily="2" charset="-122"/>
              </a:rPr>
              <a:t>中丰富和发展，又要经受</a:t>
            </a:r>
            <a:r>
              <a:rPr lang="zh-CN" altLang="en-US" sz="2000">
                <a:solidFill>
                  <a:srgbClr val="0000CC"/>
                </a:solidFill>
                <a:latin typeface="华文中宋" panose="02010600040101010101" pitchFamily="2" charset="-122"/>
                <a:ea typeface="华文中宋" panose="02010600040101010101" pitchFamily="2" charset="-122"/>
              </a:rPr>
              <a:t>实践</a:t>
            </a:r>
            <a:r>
              <a:rPr lang="zh-CN" altLang="en-US" sz="2000">
                <a:latin typeface="华文中宋" panose="02010600040101010101" pitchFamily="2" charset="-122"/>
                <a:ea typeface="华文中宋" panose="02010600040101010101" pitchFamily="2" charset="-122"/>
              </a:rPr>
              <a:t>的检验，进而指导</a:t>
            </a:r>
            <a:r>
              <a:rPr lang="zh-CN" altLang="en-US" sz="2000">
                <a:solidFill>
                  <a:srgbClr val="0000CC"/>
                </a:solidFill>
                <a:latin typeface="华文中宋" panose="02010600040101010101" pitchFamily="2" charset="-122"/>
                <a:ea typeface="华文中宋" panose="02010600040101010101" pitchFamily="2" charset="-122"/>
              </a:rPr>
              <a:t>实践</a:t>
            </a:r>
            <a:r>
              <a:rPr lang="zh-CN" altLang="en-US" sz="2000">
                <a:latin typeface="华文中宋" panose="02010600040101010101" pitchFamily="2" charset="-122"/>
                <a:ea typeface="华文中宋" panose="02010600040101010101" pitchFamily="2" charset="-122"/>
              </a:rPr>
              <a:t>。要加强研究和探索，加强对规律性认识的总结，不断完善中国特色社会主义政治经济学理论体系，推进充分体现中国特色、中国风格、中国气派的经济学科建设。</a:t>
            </a:r>
          </a:p>
        </p:txBody>
      </p:sp>
    </p:spTree>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矩形 1"/>
          <p:cNvSpPr>
            <a:spLocks noChangeArrowheads="1"/>
          </p:cNvSpPr>
          <p:nvPr/>
        </p:nvSpPr>
        <p:spPr bwMode="auto">
          <a:xfrm>
            <a:off x="250825" y="476250"/>
            <a:ext cx="90011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sz="2400">
                <a:latin typeface="华文中宋" panose="02010600040101010101" pitchFamily="2" charset="-122"/>
                <a:ea typeface="华文中宋" panose="02010600040101010101" pitchFamily="2" charset="-122"/>
              </a:rPr>
              <a:t>      2  </a:t>
            </a:r>
            <a:r>
              <a:rPr lang="zh-CN" altLang="en-US" sz="2400">
                <a:latin typeface="华文中宋" panose="02010600040101010101" pitchFamily="2" charset="-122"/>
                <a:ea typeface="华文中宋" panose="02010600040101010101" pitchFamily="2" charset="-122"/>
              </a:rPr>
              <a:t>坚持以人民为中心的发展思想，贯穿到统筹推进“五位一体”总体布局和协调推进“四个全面”战略布局之中</a:t>
            </a:r>
            <a:endParaRPr lang="zh-CN" altLang="en-US" sz="2400"/>
          </a:p>
        </p:txBody>
      </p:sp>
      <p:pic>
        <p:nvPicPr>
          <p:cNvPr id="7" name="图片 1"/>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8195" y="2035213"/>
            <a:ext cx="1961882" cy="1652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矩形 3"/>
          <p:cNvSpPr>
            <a:spLocks noChangeArrowheads="1"/>
          </p:cNvSpPr>
          <p:nvPr/>
        </p:nvSpPr>
        <p:spPr bwMode="auto">
          <a:xfrm>
            <a:off x="2555875" y="4537075"/>
            <a:ext cx="1620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800" b="0">
                <a:latin typeface="华文中宋" panose="02010600040101010101" pitchFamily="2" charset="-122"/>
                <a:ea typeface="华文中宋" panose="02010600040101010101" pitchFamily="2" charset="-122"/>
              </a:rPr>
              <a:t>五位一体</a:t>
            </a:r>
            <a:endParaRPr lang="zh-CN" altLang="en-US" sz="2800"/>
          </a:p>
        </p:txBody>
      </p:sp>
      <p:sp>
        <p:nvSpPr>
          <p:cNvPr id="82951" name="矩形 4"/>
          <p:cNvSpPr>
            <a:spLocks noChangeArrowheads="1"/>
          </p:cNvSpPr>
          <p:nvPr/>
        </p:nvSpPr>
        <p:spPr bwMode="auto">
          <a:xfrm>
            <a:off x="5076825" y="4537075"/>
            <a:ext cx="1620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800" b="0">
                <a:latin typeface="华文中宋" panose="02010600040101010101" pitchFamily="2" charset="-122"/>
                <a:ea typeface="华文中宋" panose="02010600040101010101" pitchFamily="2" charset="-122"/>
              </a:rPr>
              <a:t>四个全面</a:t>
            </a:r>
            <a:endParaRPr lang="zh-CN" altLang="en-US" sz="2800"/>
          </a:p>
        </p:txBody>
      </p:sp>
      <p:sp>
        <p:nvSpPr>
          <p:cNvPr id="82952" name="矩形 1"/>
          <p:cNvSpPr>
            <a:spLocks noChangeArrowheads="1"/>
          </p:cNvSpPr>
          <p:nvPr/>
        </p:nvSpPr>
        <p:spPr bwMode="auto">
          <a:xfrm>
            <a:off x="1520825" y="2406650"/>
            <a:ext cx="32305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33500">
              <a:defRPr b="1">
                <a:solidFill>
                  <a:schemeClr val="tx1"/>
                </a:solidFill>
                <a:latin typeface="Arial" panose="020B0604020202020204" pitchFamily="34" charset="0"/>
                <a:ea typeface="宋体" panose="02010600030101010101" pitchFamily="2" charset="-122"/>
              </a:defRPr>
            </a:lvl1pPr>
            <a:lvl2pPr marL="742950" indent="-285750" defTabSz="1333500">
              <a:defRPr b="1">
                <a:solidFill>
                  <a:schemeClr val="tx1"/>
                </a:solidFill>
                <a:latin typeface="Arial" panose="020B0604020202020204" pitchFamily="34" charset="0"/>
                <a:ea typeface="宋体" panose="02010600030101010101" pitchFamily="2" charset="-122"/>
              </a:defRPr>
            </a:lvl2pPr>
            <a:lvl3pPr marL="1143000" indent="-228600" defTabSz="1333500">
              <a:defRPr b="1">
                <a:solidFill>
                  <a:schemeClr val="tx1"/>
                </a:solidFill>
                <a:latin typeface="Arial" panose="020B0604020202020204" pitchFamily="34" charset="0"/>
                <a:ea typeface="宋体" panose="02010600030101010101" pitchFamily="2" charset="-122"/>
              </a:defRPr>
            </a:lvl3pPr>
            <a:lvl4pPr marL="1600200" indent="-228600" defTabSz="1333500">
              <a:defRPr b="1">
                <a:solidFill>
                  <a:schemeClr val="tx1"/>
                </a:solidFill>
                <a:latin typeface="Arial" panose="020B0604020202020204" pitchFamily="34" charset="0"/>
                <a:ea typeface="宋体" panose="02010600030101010101" pitchFamily="2" charset="-122"/>
              </a:defRPr>
            </a:lvl4pPr>
            <a:lvl5pPr marL="2057400" indent="-228600" defTabSz="1333500">
              <a:defRPr b="1">
                <a:solidFill>
                  <a:schemeClr val="tx1"/>
                </a:solidFill>
                <a:latin typeface="Arial" panose="020B0604020202020204" pitchFamily="34" charset="0"/>
                <a:ea typeface="宋体" panose="02010600030101010101" pitchFamily="2" charset="-122"/>
              </a:defRPr>
            </a:lvl5pPr>
            <a:lvl6pPr marL="2514600" indent="-228600" defTabSz="13335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13335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13335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13335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ct val="35000"/>
              </a:spcAft>
              <a:buClr>
                <a:srgbClr val="C00000"/>
              </a:buClr>
              <a:buSzPct val="80000"/>
            </a:pPr>
            <a:r>
              <a:rPr lang="zh-CN" altLang="en-US" noProof="1">
                <a:solidFill>
                  <a:srgbClr val="C01901"/>
                </a:solidFill>
                <a:latin typeface="微软雅黑" panose="020B0503020204020204" pitchFamily="34" charset="-122"/>
                <a:ea typeface="微软雅黑" panose="020B0503020204020204" pitchFamily="34" charset="-122"/>
              </a:rPr>
              <a:t>根本立场  根本宗旨  根本追求</a:t>
            </a:r>
            <a:endParaRPr lang="zh-CN" altLang="zh-CN" noProof="1">
              <a:solidFill>
                <a:srgbClr val="C01901"/>
              </a:solidFill>
              <a:latin typeface="微软雅黑" panose="020B0503020204020204" pitchFamily="34" charset="-122"/>
              <a:ea typeface="微软雅黑" panose="020B0503020204020204" pitchFamily="34" charset="-122"/>
            </a:endParaRPr>
          </a:p>
        </p:txBody>
      </p:sp>
      <p:sp>
        <p:nvSpPr>
          <p:cNvPr id="82953" name="矩形 2"/>
          <p:cNvSpPr>
            <a:spLocks noChangeArrowheads="1"/>
          </p:cNvSpPr>
          <p:nvPr/>
        </p:nvSpPr>
        <p:spPr bwMode="auto">
          <a:xfrm>
            <a:off x="1466850" y="2952750"/>
            <a:ext cx="410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a:solidFill>
                  <a:srgbClr val="C01901"/>
                </a:solidFill>
                <a:latin typeface="微软雅黑" panose="020B0503020204020204" pitchFamily="34" charset="-122"/>
                <a:ea typeface="微软雅黑" panose="020B0503020204020204" pitchFamily="34" charset="-122"/>
              </a:rPr>
              <a:t>根基在人民、血脉在人民、力量在人民</a:t>
            </a:r>
            <a:endParaRPr lang="zh-CN" altLang="en-US"/>
          </a:p>
        </p:txBody>
      </p:sp>
      <p:sp>
        <p:nvSpPr>
          <p:cNvPr id="82954" name="矩形 5"/>
          <p:cNvSpPr>
            <a:spLocks noChangeArrowheads="1"/>
          </p:cNvSpPr>
          <p:nvPr/>
        </p:nvSpPr>
        <p:spPr bwMode="auto">
          <a:xfrm>
            <a:off x="1520825" y="3429000"/>
            <a:ext cx="549910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solidFill>
                  <a:srgbClr val="C01901"/>
                </a:solidFill>
                <a:latin typeface="微软雅黑" panose="020B0503020204020204" pitchFamily="34" charset="-122"/>
                <a:ea typeface="微软雅黑" panose="020B0503020204020204" pitchFamily="34" charset="-122"/>
              </a:rPr>
              <a:t>始终把群众作为智慧和力量的源泉，始终把政治智慧的增长</a:t>
            </a:r>
            <a:r>
              <a:rPr lang="zh-CN" altLang="en-US">
                <a:latin typeface="微软雅黑" panose="020B0503020204020204" pitchFamily="34" charset="-122"/>
                <a:ea typeface="微软雅黑" panose="020B0503020204020204" pitchFamily="34" charset="-122"/>
              </a:rPr>
              <a:t>、</a:t>
            </a:r>
            <a:r>
              <a:rPr lang="zh-CN" altLang="en-US">
                <a:solidFill>
                  <a:srgbClr val="C01901"/>
                </a:solidFill>
                <a:latin typeface="微软雅黑" panose="020B0503020204020204" pitchFamily="34" charset="-122"/>
                <a:ea typeface="微软雅黑" panose="020B0503020204020204" pitchFamily="34" charset="-122"/>
              </a:rPr>
              <a:t>执政本领的增强</a:t>
            </a:r>
            <a:r>
              <a:rPr lang="zh-CN" altLang="en-US">
                <a:solidFill>
                  <a:srgbClr val="C00000"/>
                </a:solidFill>
                <a:latin typeface="微软雅黑" panose="020B0503020204020204" pitchFamily="34" charset="-122"/>
                <a:ea typeface="微软雅黑" panose="020B0503020204020204" pitchFamily="34" charset="-122"/>
              </a:rPr>
              <a:t>深深扎根于人民的创造性实践中</a:t>
            </a:r>
            <a:endParaRPr lang="zh-CN" altLang="en-US"/>
          </a:p>
        </p:txBody>
      </p:sp>
      <p:sp>
        <p:nvSpPr>
          <p:cNvPr id="8" name="矩形 7"/>
          <p:cNvSpPr/>
          <p:nvPr/>
        </p:nvSpPr>
        <p:spPr>
          <a:xfrm>
            <a:off x="1223963" y="5289550"/>
            <a:ext cx="7704137" cy="423863"/>
          </a:xfrm>
          <a:prstGeom prst="rect">
            <a:avLst/>
          </a:prstGeom>
        </p:spPr>
        <p:txBody>
          <a:bodyPr>
            <a:spAutoFit/>
          </a:bodyPr>
          <a:lstStyle/>
          <a:p>
            <a:pPr>
              <a:lnSpc>
                <a:spcPct val="120000"/>
              </a:lnSpc>
              <a:defRPr/>
            </a:pPr>
            <a:r>
              <a:rPr lang="zh-CN" altLang="en-US" dirty="0">
                <a:solidFill>
                  <a:schemeClr val="tx1">
                    <a:lumMod val="85000"/>
                    <a:lumOff val="15000"/>
                  </a:schemeClr>
                </a:solidFill>
                <a:latin typeface="华文新魏" panose="02010800040101010101" pitchFamily="2" charset="-122"/>
                <a:ea typeface="华文新魏" panose="02010800040101010101" pitchFamily="2" charset="-122"/>
              </a:rPr>
              <a:t>大鹏之动，非一羽之轻也</a:t>
            </a:r>
            <a:r>
              <a:rPr lang="en-US" altLang="zh-CN" dirty="0">
                <a:solidFill>
                  <a:schemeClr val="tx1">
                    <a:lumMod val="85000"/>
                    <a:lumOff val="15000"/>
                  </a:schemeClr>
                </a:solidFill>
                <a:latin typeface="华文新魏" panose="02010800040101010101" pitchFamily="2" charset="-122"/>
                <a:ea typeface="华文新魏" panose="02010800040101010101" pitchFamily="2" charset="-122"/>
              </a:rPr>
              <a:t>                      </a:t>
            </a:r>
            <a:r>
              <a:rPr lang="zh-CN" altLang="en-US" dirty="0">
                <a:solidFill>
                  <a:schemeClr val="tx1">
                    <a:lumMod val="85000"/>
                    <a:lumOff val="15000"/>
                  </a:schemeClr>
                </a:solidFill>
                <a:latin typeface="华文新魏" panose="02010800040101010101" pitchFamily="2" charset="-122"/>
                <a:ea typeface="华文新魏" panose="02010800040101010101" pitchFamily="2" charset="-122"/>
              </a:rPr>
              <a:t>骐骥之速，非一足之力也</a:t>
            </a:r>
          </a:p>
        </p:txBody>
      </p:sp>
    </p:spTree>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矩形 1"/>
          <p:cNvSpPr>
            <a:spLocks noChangeArrowheads="1"/>
          </p:cNvSpPr>
          <p:nvPr/>
        </p:nvSpPr>
        <p:spPr bwMode="auto">
          <a:xfrm>
            <a:off x="917575" y="255588"/>
            <a:ext cx="54006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b="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3   </a:t>
            </a:r>
            <a:r>
              <a:rPr lang="zh-CN" altLang="en-US" sz="2400">
                <a:latin typeface="华文中宋" panose="02010600040101010101" pitchFamily="2" charset="-122"/>
                <a:ea typeface="华文中宋" panose="02010600040101010101" pitchFamily="2" charset="-122"/>
              </a:rPr>
              <a:t>坚持适应把握引领经济发展新常态</a:t>
            </a:r>
            <a:endParaRPr lang="en-US" altLang="zh-CN" sz="2400">
              <a:latin typeface="华文中宋" panose="02010600040101010101" pitchFamily="2" charset="-122"/>
              <a:ea typeface="华文中宋" panose="02010600040101010101" pitchFamily="2" charset="-122"/>
            </a:endParaRPr>
          </a:p>
          <a:p>
            <a:pPr>
              <a:lnSpc>
                <a:spcPct val="150000"/>
              </a:lnSpc>
            </a:pPr>
            <a:r>
              <a:rPr lang="zh-CN" altLang="en-US" sz="2400">
                <a:latin typeface="华文中宋" panose="02010600040101010101" pitchFamily="2" charset="-122"/>
                <a:ea typeface="华文中宋" panose="02010600040101010101" pitchFamily="2" charset="-122"/>
              </a:rPr>
              <a:t>      立足大局           把握规律 </a:t>
            </a:r>
            <a:endParaRPr lang="zh-CN" altLang="en-US" sz="2400"/>
          </a:p>
        </p:txBody>
      </p:sp>
      <p:sp>
        <p:nvSpPr>
          <p:cNvPr id="8" name="文本框 6"/>
          <p:cNvSpPr txBox="1">
            <a:spLocks noChangeArrowheads="1"/>
          </p:cNvSpPr>
          <p:nvPr/>
        </p:nvSpPr>
        <p:spPr bwMode="auto">
          <a:xfrm>
            <a:off x="684213" y="1916113"/>
            <a:ext cx="8027987"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5295" fontAlgn="base">
              <a:spcBef>
                <a:spcPct val="0"/>
              </a:spcBef>
              <a:spcAft>
                <a:spcPct val="0"/>
              </a:spcAft>
              <a:defRPr>
                <a:solidFill>
                  <a:schemeClr val="tx1"/>
                </a:solidFill>
                <a:latin typeface="Arial" panose="020B0604020202020204" pitchFamily="34" charset="0"/>
              </a:defRPr>
            </a:lvl6pPr>
            <a:lvl7pPr marL="2971800" indent="-228600" defTabSz="455295" fontAlgn="base">
              <a:spcBef>
                <a:spcPct val="0"/>
              </a:spcBef>
              <a:spcAft>
                <a:spcPct val="0"/>
              </a:spcAft>
              <a:defRPr>
                <a:solidFill>
                  <a:schemeClr val="tx1"/>
                </a:solidFill>
                <a:latin typeface="Arial" panose="020B0604020202020204" pitchFamily="34" charset="0"/>
              </a:defRPr>
            </a:lvl7pPr>
            <a:lvl8pPr marL="3429000" indent="-228600" defTabSz="455295" fontAlgn="base">
              <a:spcBef>
                <a:spcPct val="0"/>
              </a:spcBef>
              <a:spcAft>
                <a:spcPct val="0"/>
              </a:spcAft>
              <a:defRPr>
                <a:solidFill>
                  <a:schemeClr val="tx1"/>
                </a:solidFill>
                <a:latin typeface="Arial" panose="020B0604020202020204" pitchFamily="34" charset="0"/>
              </a:defRPr>
            </a:lvl8pPr>
            <a:lvl9pPr marL="3886200" indent="-228600" defTabSz="455295" fontAlgn="base">
              <a:spcBef>
                <a:spcPct val="0"/>
              </a:spcBef>
              <a:spcAft>
                <a:spcPct val="0"/>
              </a:spcAft>
              <a:defRPr>
                <a:solidFill>
                  <a:schemeClr val="tx1"/>
                </a:solidFill>
                <a:latin typeface="Arial" panose="020B0604020202020204" pitchFamily="34" charset="0"/>
              </a:defRPr>
            </a:lvl9pPr>
          </a:lstStyle>
          <a:p>
            <a:pPr>
              <a:lnSpc>
                <a:spcPct val="200000"/>
              </a:lnSpc>
              <a:spcBef>
                <a:spcPts val="555"/>
              </a:spcBef>
              <a:spcAft>
                <a:spcPts val="555"/>
              </a:spcAft>
              <a:buSzPct val="70000"/>
              <a:buFont typeface="Wingdings" panose="05000000000000000000" pitchFamily="2" charset="2"/>
              <a:buChar char="n"/>
              <a:defRPr/>
            </a:pPr>
            <a:r>
              <a:rPr lang="zh-CN" altLang="en-US" dirty="0">
                <a:latin typeface="华文中宋" panose="02010600040101010101" pitchFamily="2" charset="-122"/>
                <a:ea typeface="华文中宋" panose="02010600040101010101" pitchFamily="2" charset="-122"/>
              </a:rPr>
              <a:t>      “新常态”最先由美国太平洋基金管理公司总裁埃里安提出。在宏观经济领域被西方舆论普遍形容为危机之后经济恢复的缓慢而痛苦的过程。</a:t>
            </a:r>
            <a:endParaRPr lang="en-US" altLang="zh-CN" dirty="0">
              <a:latin typeface="华文中宋" panose="02010600040101010101" pitchFamily="2" charset="-122"/>
              <a:ea typeface="华文中宋" panose="02010600040101010101" pitchFamily="2" charset="-122"/>
            </a:endParaRPr>
          </a:p>
          <a:p>
            <a:pPr marL="0" indent="0">
              <a:lnSpc>
                <a:spcPct val="200000"/>
              </a:lnSpc>
              <a:spcBef>
                <a:spcPts val="555"/>
              </a:spcBef>
              <a:spcAft>
                <a:spcPts val="555"/>
              </a:spcAft>
              <a:buSzPct val="70000"/>
              <a:defRPr/>
            </a:pPr>
            <a:r>
              <a:rPr lang="zh-CN" altLang="en-US" dirty="0">
                <a:latin typeface="楷体" panose="02010609060101010101" pitchFamily="49" charset="-122"/>
                <a:ea typeface="楷体" panose="02010609060101010101" pitchFamily="49" charset="-122"/>
              </a:rPr>
              <a:t>     通常指“三低”：低通胀、低增长、低利率；同时，不同产业、区域出现分化。</a:t>
            </a:r>
          </a:p>
          <a:p>
            <a:pPr>
              <a:lnSpc>
                <a:spcPct val="200000"/>
              </a:lnSpc>
              <a:spcBef>
                <a:spcPts val="555"/>
              </a:spcBef>
              <a:spcAft>
                <a:spcPts val="555"/>
              </a:spcAft>
              <a:buSzPct val="70000"/>
              <a:buFont typeface="Wingdings" panose="05000000000000000000" pitchFamily="2" charset="2"/>
              <a:buChar char="n"/>
              <a:defRPr/>
            </a:pPr>
            <a:r>
              <a:rPr lang="zh-CN" altLang="en-US" b="0" dirty="0"/>
              <a:t>         </a:t>
            </a:r>
            <a:r>
              <a:rPr lang="zh-CN" altLang="en-US" dirty="0">
                <a:latin typeface="华文中宋" panose="02010600040101010101" pitchFamily="2" charset="-122"/>
                <a:ea typeface="华文中宋" panose="02010600040101010101" pitchFamily="2" charset="-122"/>
              </a:rPr>
              <a:t>我国经济发展新常态</a:t>
            </a:r>
            <a:endParaRPr lang="en-US" altLang="zh-CN" dirty="0">
              <a:latin typeface="华文中宋" panose="02010600040101010101" pitchFamily="2" charset="-122"/>
              <a:ea typeface="华文中宋" panose="02010600040101010101" pitchFamily="2" charset="-122"/>
            </a:endParaRPr>
          </a:p>
        </p:txBody>
      </p:sp>
      <p:pic>
        <p:nvPicPr>
          <p:cNvPr id="9" name="图片 1"/>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55976" y="4149080"/>
            <a:ext cx="1961882" cy="1652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p:cNvPr>
          <p:cNvSpPr txBox="1"/>
          <p:nvPr/>
        </p:nvSpPr>
        <p:spPr>
          <a:xfrm>
            <a:off x="482600" y="512763"/>
            <a:ext cx="8210550" cy="461962"/>
          </a:xfrm>
          <a:prstGeom prst="rect">
            <a:avLst/>
          </a:prstGeom>
          <a:noFill/>
        </p:spPr>
        <p:txBody>
          <a:bodyPr>
            <a:spAutoFit/>
          </a:bodyPr>
          <a:lstStyle/>
          <a:p>
            <a:pPr marL="342900" indent="-342900" algn="ctr">
              <a:buFont typeface="Wingdings" panose="05000000000000000000" pitchFamily="2" charset="2"/>
              <a:buChar char="Ø"/>
              <a:defRPr/>
            </a:pPr>
            <a:r>
              <a:rPr lang="zh-CN" altLang="en-US" sz="2400" kern="0" spc="120" dirty="0">
                <a:solidFill>
                  <a:srgbClr val="C00000"/>
                </a:solidFill>
                <a:latin typeface="+mn-lt"/>
                <a:ea typeface="+mn-ea"/>
                <a:cs typeface="+mn-ea"/>
                <a:sym typeface="+mn-lt"/>
              </a:rPr>
              <a:t>从时间上看，新常态是我国不同发展阶段变化的结果</a:t>
            </a:r>
          </a:p>
        </p:txBody>
      </p:sp>
      <p:grpSp>
        <p:nvGrpSpPr>
          <p:cNvPr id="7" name="组合 6"/>
          <p:cNvGrpSpPr>
            <a:grpSpLocks/>
          </p:cNvGrpSpPr>
          <p:nvPr/>
        </p:nvGrpSpPr>
        <p:grpSpPr bwMode="auto">
          <a:xfrm>
            <a:off x="530225" y="1457325"/>
            <a:ext cx="8113713" cy="1979613"/>
            <a:chOff x="1065125" y="1466996"/>
            <a:chExt cx="10080000" cy="1980000"/>
          </a:xfrm>
          <a:solidFill>
            <a:schemeClr val="accent1">
              <a:lumMod val="40000"/>
              <a:lumOff val="60000"/>
            </a:schemeClr>
          </a:solidFill>
        </p:grpSpPr>
        <p:sp>
          <p:nvSpPr>
            <p:cNvPr id="8" name="矩形 7"/>
            <p:cNvSpPr/>
            <p:nvPr/>
          </p:nvSpPr>
          <p:spPr>
            <a:xfrm>
              <a:off x="1065125" y="1466996"/>
              <a:ext cx="10080000" cy="1980000"/>
            </a:xfrm>
            <a:prstGeom prst="rect">
              <a:avLst/>
            </a:prstGeom>
            <a:grpFill/>
            <a:ln>
              <a:gradFill flip="none" rotWithShape="1">
                <a:gsLst>
                  <a:gs pos="0">
                    <a:srgbClr val="C00000"/>
                  </a:gs>
                  <a:gs pos="10000">
                    <a:srgbClr val="FFFFF5"/>
                  </a:gs>
                  <a:gs pos="90000">
                    <a:srgbClr val="FFFFF5"/>
                  </a:gs>
                  <a:gs pos="100000">
                    <a:srgbClr val="C00000"/>
                  </a:gs>
                </a:gsLst>
                <a:lin ang="14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9" name="矩形 8">
              <a:extLst/>
            </p:cNvPr>
            <p:cNvSpPr/>
            <p:nvPr/>
          </p:nvSpPr>
          <p:spPr>
            <a:xfrm>
              <a:off x="4015561" y="1557502"/>
              <a:ext cx="4179128" cy="522389"/>
            </a:xfrm>
            <a:prstGeom prst="rect">
              <a:avLst/>
            </a:prstGeom>
            <a:grpFill/>
          </p:spPr>
          <p:txBody>
            <a:bodyPr wrap="none">
              <a:spAutoFit/>
            </a:bodyPr>
            <a:lstStyle/>
            <a:p>
              <a:pPr algn="ctr">
                <a:defRPr/>
              </a:pPr>
              <a:r>
                <a:rPr lang="zh-CN" altLang="en-US" sz="2800" spc="300" dirty="0">
                  <a:solidFill>
                    <a:srgbClr val="C00000"/>
                  </a:solidFill>
                  <a:latin typeface="华文新魏" panose="02010800040101010101" pitchFamily="2" charset="-122"/>
                  <a:ea typeface="华文新魏" panose="02010800040101010101" pitchFamily="2" charset="-122"/>
                  <a:sym typeface="+mn-lt"/>
                </a:rPr>
                <a:t>我国经济发展处于</a:t>
              </a:r>
            </a:p>
          </p:txBody>
        </p:sp>
        <p:sp>
          <p:nvSpPr>
            <p:cNvPr id="10" name="矩形 9">
              <a:extLst/>
            </p:cNvPr>
            <p:cNvSpPr/>
            <p:nvPr/>
          </p:nvSpPr>
          <p:spPr>
            <a:xfrm>
              <a:off x="1692290" y="2719779"/>
              <a:ext cx="2236494" cy="369959"/>
            </a:xfrm>
            <a:prstGeom prst="rect">
              <a:avLst/>
            </a:prstGeom>
            <a:grpFill/>
          </p:spPr>
          <p:txBody>
            <a:bodyPr wrap="none">
              <a:spAutoFit/>
            </a:bodyPr>
            <a:lstStyle/>
            <a:p>
              <a:pPr>
                <a:defRPr/>
              </a:pPr>
              <a:r>
                <a:rPr lang="zh-CN" altLang="en-US" dirty="0">
                  <a:solidFill>
                    <a:schemeClr val="tx1">
                      <a:lumMod val="85000"/>
                      <a:lumOff val="15000"/>
                    </a:schemeClr>
                  </a:solidFill>
                  <a:latin typeface="Arial" panose="020F0502020204030204"/>
                  <a:ea typeface="Microsoft YaHei"/>
                  <a:sym typeface="+mn-lt"/>
                </a:rPr>
                <a:t>增长速度换挡期</a:t>
              </a:r>
            </a:p>
          </p:txBody>
        </p:sp>
        <p:sp>
          <p:nvSpPr>
            <p:cNvPr id="11" name="矩形 10">
              <a:extLst/>
            </p:cNvPr>
            <p:cNvSpPr/>
            <p:nvPr/>
          </p:nvSpPr>
          <p:spPr>
            <a:xfrm>
              <a:off x="5025336" y="2719779"/>
              <a:ext cx="2236494" cy="369959"/>
            </a:xfrm>
            <a:prstGeom prst="rect">
              <a:avLst/>
            </a:prstGeom>
            <a:grpFill/>
          </p:spPr>
          <p:txBody>
            <a:bodyPr wrap="none">
              <a:spAutoFit/>
            </a:bodyPr>
            <a:lstStyle/>
            <a:p>
              <a:pPr>
                <a:defRPr/>
              </a:pPr>
              <a:r>
                <a:rPr lang="zh-CN" altLang="en-US" dirty="0">
                  <a:solidFill>
                    <a:schemeClr val="tx1">
                      <a:lumMod val="85000"/>
                      <a:lumOff val="15000"/>
                    </a:schemeClr>
                  </a:solidFill>
                  <a:latin typeface="Arial" panose="020F0502020204030204"/>
                  <a:ea typeface="Microsoft YaHei"/>
                  <a:sym typeface="+mn-lt"/>
                </a:rPr>
                <a:t>结构调整阵痛期</a:t>
              </a:r>
            </a:p>
          </p:txBody>
        </p:sp>
        <p:sp>
          <p:nvSpPr>
            <p:cNvPr id="12" name="矩形 11">
              <a:extLst/>
            </p:cNvPr>
            <p:cNvSpPr/>
            <p:nvPr/>
          </p:nvSpPr>
          <p:spPr>
            <a:xfrm>
              <a:off x="7849550" y="2719779"/>
              <a:ext cx="2810409" cy="369959"/>
            </a:xfrm>
            <a:prstGeom prst="rect">
              <a:avLst/>
            </a:prstGeom>
            <a:grpFill/>
          </p:spPr>
          <p:txBody>
            <a:bodyPr wrap="none">
              <a:spAutoFit/>
            </a:bodyPr>
            <a:lstStyle/>
            <a:p>
              <a:pPr>
                <a:defRPr/>
              </a:pPr>
              <a:r>
                <a:rPr lang="zh-CN" altLang="en-US" dirty="0">
                  <a:solidFill>
                    <a:schemeClr val="tx1">
                      <a:lumMod val="85000"/>
                      <a:lumOff val="15000"/>
                    </a:schemeClr>
                  </a:solidFill>
                  <a:latin typeface="Arial" panose="020F0502020204030204"/>
                  <a:ea typeface="Microsoft YaHei"/>
                  <a:sym typeface="+mn-lt"/>
                </a:rPr>
                <a:t>前期刺激政策消化期</a:t>
              </a:r>
            </a:p>
          </p:txBody>
        </p:sp>
        <p:grpSp>
          <p:nvGrpSpPr>
            <p:cNvPr id="85016" name="组合 12"/>
            <p:cNvGrpSpPr>
              <a:grpSpLocks/>
            </p:cNvGrpSpPr>
            <p:nvPr/>
          </p:nvGrpSpPr>
          <p:grpSpPr bwMode="auto">
            <a:xfrm>
              <a:off x="1245994" y="2361361"/>
              <a:ext cx="9720000" cy="93600"/>
              <a:chOff x="1245994" y="2270927"/>
              <a:chExt cx="9720000" cy="93600"/>
            </a:xfrm>
            <a:grpFill/>
          </p:grpSpPr>
          <p:sp>
            <p:nvSpPr>
              <p:cNvPr id="14" name="矩形 13"/>
              <p:cNvSpPr/>
              <p:nvPr/>
            </p:nvSpPr>
            <p:spPr>
              <a:xfrm>
                <a:off x="1246569" y="2270500"/>
                <a:ext cx="9719083" cy="222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5" name="等腰三角形 14"/>
              <p:cNvSpPr/>
              <p:nvPr/>
            </p:nvSpPr>
            <p:spPr>
              <a:xfrm flipV="1">
                <a:off x="5924667" y="2292729"/>
                <a:ext cx="360916" cy="714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grpSp>
      </p:grpSp>
      <p:grpSp>
        <p:nvGrpSpPr>
          <p:cNvPr id="16" name="组合 15"/>
          <p:cNvGrpSpPr>
            <a:grpSpLocks/>
          </p:cNvGrpSpPr>
          <p:nvPr/>
        </p:nvGrpSpPr>
        <p:grpSpPr bwMode="auto">
          <a:xfrm>
            <a:off x="503238" y="3625850"/>
            <a:ext cx="8112125" cy="1979613"/>
            <a:chOff x="1065125" y="3839537"/>
            <a:chExt cx="10080000" cy="1980000"/>
          </a:xfrm>
        </p:grpSpPr>
        <p:sp>
          <p:nvSpPr>
            <p:cNvPr id="17" name="矩形 16"/>
            <p:cNvSpPr/>
            <p:nvPr/>
          </p:nvSpPr>
          <p:spPr>
            <a:xfrm>
              <a:off x="1065125" y="3839537"/>
              <a:ext cx="10080000" cy="1980000"/>
            </a:xfrm>
            <a:prstGeom prst="rect">
              <a:avLst/>
            </a:prstGeom>
            <a:solidFill>
              <a:schemeClr val="accent1">
                <a:lumMod val="40000"/>
                <a:lumOff val="60000"/>
              </a:schemeClr>
            </a:solidFill>
            <a:ln>
              <a:gradFill>
                <a:gsLst>
                  <a:gs pos="0">
                    <a:srgbClr val="C00000"/>
                  </a:gs>
                  <a:gs pos="10000">
                    <a:srgbClr val="FFFFF5"/>
                  </a:gs>
                  <a:gs pos="90000">
                    <a:srgbClr val="FFFFF5"/>
                  </a:gs>
                  <a:gs pos="100000">
                    <a:srgbClr val="C00000"/>
                  </a:gs>
                </a:gsLst>
                <a:lin ang="14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8" name="矩形 17">
              <a:extLst/>
            </p:cNvPr>
            <p:cNvSpPr/>
            <p:nvPr/>
          </p:nvSpPr>
          <p:spPr>
            <a:xfrm>
              <a:off x="4260741" y="3930043"/>
              <a:ext cx="3688767" cy="522389"/>
            </a:xfrm>
            <a:prstGeom prst="rect">
              <a:avLst/>
            </a:prstGeom>
          </p:spPr>
          <p:txBody>
            <a:bodyPr wrap="none">
              <a:spAutoFit/>
            </a:bodyPr>
            <a:lstStyle/>
            <a:p>
              <a:pPr algn="ctr">
                <a:defRPr/>
              </a:pPr>
              <a:r>
                <a:rPr lang="zh-CN" altLang="en-US" sz="2800" spc="300" dirty="0">
                  <a:solidFill>
                    <a:srgbClr val="C00000"/>
                  </a:solidFill>
                  <a:latin typeface="华文新魏" panose="02010800040101010101" pitchFamily="2" charset="-122"/>
                  <a:ea typeface="华文新魏" panose="02010800040101010101" pitchFamily="2" charset="-122"/>
                  <a:sym typeface="+mn-lt"/>
                </a:rPr>
                <a:t>经济发展面临着</a:t>
              </a:r>
            </a:p>
          </p:txBody>
        </p:sp>
        <p:sp>
          <p:nvSpPr>
            <p:cNvPr id="19" name="矩形 18">
              <a:extLst/>
            </p:cNvPr>
            <p:cNvSpPr/>
            <p:nvPr/>
          </p:nvSpPr>
          <p:spPr>
            <a:xfrm>
              <a:off x="1842330" y="5092320"/>
              <a:ext cx="1950903" cy="369959"/>
            </a:xfrm>
            <a:prstGeom prst="rect">
              <a:avLst/>
            </a:prstGeom>
          </p:spPr>
          <p:txBody>
            <a:bodyPr wrap="none">
              <a:spAutoFit/>
            </a:bodyPr>
            <a:lstStyle/>
            <a:p>
              <a:pPr>
                <a:defRPr/>
              </a:pPr>
              <a:r>
                <a:rPr lang="zh-CN" altLang="en-US" dirty="0">
                  <a:solidFill>
                    <a:schemeClr val="tx1">
                      <a:lumMod val="85000"/>
                      <a:lumOff val="15000"/>
                    </a:schemeClr>
                  </a:solidFill>
                  <a:latin typeface="Arial" panose="020F0502020204030204"/>
                  <a:ea typeface="Microsoft YaHei"/>
                  <a:sym typeface="+mn-lt"/>
                </a:rPr>
                <a:t>速度换挡节点</a:t>
              </a:r>
            </a:p>
          </p:txBody>
        </p:sp>
        <p:sp>
          <p:nvSpPr>
            <p:cNvPr id="20" name="矩形 19">
              <a:extLst/>
            </p:cNvPr>
            <p:cNvSpPr/>
            <p:nvPr/>
          </p:nvSpPr>
          <p:spPr>
            <a:xfrm>
              <a:off x="5166165" y="5092320"/>
              <a:ext cx="1950905" cy="369959"/>
            </a:xfrm>
            <a:prstGeom prst="rect">
              <a:avLst/>
            </a:prstGeom>
          </p:spPr>
          <p:txBody>
            <a:bodyPr wrap="none">
              <a:spAutoFit/>
            </a:bodyPr>
            <a:lstStyle/>
            <a:p>
              <a:pPr>
                <a:defRPr/>
              </a:pPr>
              <a:r>
                <a:rPr lang="zh-CN" altLang="en-US" dirty="0">
                  <a:solidFill>
                    <a:schemeClr val="tx1">
                      <a:lumMod val="85000"/>
                      <a:lumOff val="15000"/>
                    </a:schemeClr>
                  </a:solidFill>
                  <a:latin typeface="Arial" panose="020F0502020204030204"/>
                  <a:ea typeface="Microsoft YaHei"/>
                  <a:sym typeface="+mn-lt"/>
                </a:rPr>
                <a:t>结构调整节点</a:t>
              </a:r>
            </a:p>
          </p:txBody>
        </p:sp>
        <p:sp>
          <p:nvSpPr>
            <p:cNvPr id="21" name="矩形 20">
              <a:extLst/>
            </p:cNvPr>
            <p:cNvSpPr/>
            <p:nvPr/>
          </p:nvSpPr>
          <p:spPr>
            <a:xfrm>
              <a:off x="8261180" y="5092320"/>
              <a:ext cx="1950903" cy="369959"/>
            </a:xfrm>
            <a:prstGeom prst="rect">
              <a:avLst/>
            </a:prstGeom>
          </p:spPr>
          <p:txBody>
            <a:bodyPr wrap="none">
              <a:spAutoFit/>
            </a:bodyPr>
            <a:lstStyle/>
            <a:p>
              <a:pPr>
                <a:defRPr/>
              </a:pPr>
              <a:r>
                <a:rPr lang="zh-CN" altLang="en-US" dirty="0">
                  <a:solidFill>
                    <a:schemeClr val="tx1">
                      <a:lumMod val="85000"/>
                      <a:lumOff val="15000"/>
                    </a:schemeClr>
                  </a:solidFill>
                  <a:latin typeface="Arial" panose="020F0502020204030204"/>
                  <a:ea typeface="Microsoft YaHei"/>
                  <a:sym typeface="+mn-lt"/>
                </a:rPr>
                <a:t>动力转换节点</a:t>
              </a:r>
            </a:p>
          </p:txBody>
        </p:sp>
        <p:grpSp>
          <p:nvGrpSpPr>
            <p:cNvPr id="85006" name="组合 21"/>
            <p:cNvGrpSpPr>
              <a:grpSpLocks/>
            </p:cNvGrpSpPr>
            <p:nvPr/>
          </p:nvGrpSpPr>
          <p:grpSpPr bwMode="auto">
            <a:xfrm>
              <a:off x="1245994" y="4733902"/>
              <a:ext cx="9720000" cy="93600"/>
              <a:chOff x="1245994" y="2270927"/>
              <a:chExt cx="9720000" cy="93600"/>
            </a:xfrm>
          </p:grpSpPr>
          <p:sp>
            <p:nvSpPr>
              <p:cNvPr id="23" name="矩形 22"/>
              <p:cNvSpPr/>
              <p:nvPr/>
            </p:nvSpPr>
            <p:spPr>
              <a:xfrm>
                <a:off x="1246604" y="2270500"/>
                <a:ext cx="9719013" cy="222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24" name="等腰三角形 23"/>
              <p:cNvSpPr/>
              <p:nvPr/>
            </p:nvSpPr>
            <p:spPr>
              <a:xfrm flipV="1">
                <a:off x="5925618" y="2292729"/>
                <a:ext cx="359014" cy="7145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115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nodeType="afterGroup">
                            <p:stCondLst>
                              <p:cond delay="1650"/>
                            </p:stCondLst>
                            <p:childTnLst>
                              <p:par>
                                <p:cTn id="13" presetID="22" presetClass="entr" presetSubtype="1"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p:cNvPr>
          <p:cNvSpPr txBox="1"/>
          <p:nvPr/>
        </p:nvSpPr>
        <p:spPr>
          <a:xfrm>
            <a:off x="742950" y="109538"/>
            <a:ext cx="7632700" cy="1050925"/>
          </a:xfrm>
          <a:prstGeom prst="rect">
            <a:avLst/>
          </a:prstGeom>
          <a:noFill/>
        </p:spPr>
        <p:txBody>
          <a:bodyPr>
            <a:spAutoFit/>
          </a:bodyPr>
          <a:lstStyle/>
          <a:p>
            <a:pPr marL="342900" indent="-342900">
              <a:lnSpc>
                <a:spcPct val="150000"/>
              </a:lnSpc>
              <a:buFont typeface="Wingdings" panose="05000000000000000000" pitchFamily="2" charset="2"/>
              <a:buChar char="Ø"/>
              <a:defRPr/>
            </a:pPr>
            <a:r>
              <a:rPr lang="zh-CN" altLang="en-US" sz="2200" kern="0" spc="120" dirty="0">
                <a:solidFill>
                  <a:srgbClr val="C00000"/>
                </a:solidFill>
                <a:latin typeface="+mn-lt"/>
                <a:ea typeface="+mn-ea"/>
                <a:cs typeface="+mn-ea"/>
                <a:sym typeface="+mn-lt"/>
              </a:rPr>
              <a:t>从空间上看，新常态是我国出口优势和</a:t>
            </a:r>
            <a:endParaRPr lang="en-US" altLang="zh-CN" sz="2200" kern="0" spc="120" dirty="0">
              <a:solidFill>
                <a:srgbClr val="C00000"/>
              </a:solidFill>
              <a:latin typeface="+mn-lt"/>
              <a:ea typeface="+mn-ea"/>
              <a:cs typeface="+mn-ea"/>
              <a:sym typeface="+mn-lt"/>
            </a:endParaRPr>
          </a:p>
          <a:p>
            <a:pPr algn="ctr">
              <a:lnSpc>
                <a:spcPct val="150000"/>
              </a:lnSpc>
              <a:defRPr/>
            </a:pPr>
            <a:r>
              <a:rPr lang="zh-CN" altLang="en-US" sz="2200" kern="0" spc="120" dirty="0">
                <a:solidFill>
                  <a:srgbClr val="C00000"/>
                </a:solidFill>
                <a:latin typeface="+mn-lt"/>
                <a:ea typeface="+mn-ea"/>
                <a:cs typeface="+mn-ea"/>
                <a:sym typeface="+mn-lt"/>
              </a:rPr>
              <a:t>参与国际产业分工模式变化的体现</a:t>
            </a:r>
          </a:p>
        </p:txBody>
      </p:sp>
      <p:sp>
        <p:nvSpPr>
          <p:cNvPr id="10" name="矩形 9">
            <a:extLst/>
          </p:cNvPr>
          <p:cNvSpPr/>
          <p:nvPr/>
        </p:nvSpPr>
        <p:spPr>
          <a:xfrm>
            <a:off x="4787900" y="2349500"/>
            <a:ext cx="3971925" cy="2400300"/>
          </a:xfrm>
          <a:prstGeom prst="rect">
            <a:avLst/>
          </a:prstGeom>
        </p:spPr>
        <p:txBody>
          <a:bodyPr>
            <a:spAutoFit/>
          </a:bodyPr>
          <a:lstStyle/>
          <a:p>
            <a:pPr algn="just" eaLnBrk="1" hangingPunct="1">
              <a:lnSpc>
                <a:spcPct val="150000"/>
              </a:lnSpc>
              <a:spcAft>
                <a:spcPts val="0"/>
              </a:spcAft>
              <a:defRPr/>
            </a:pPr>
            <a:r>
              <a:rPr lang="zh-CN" altLang="en-US" sz="2000" dirty="0">
                <a:solidFill>
                  <a:schemeClr val="tx1">
                    <a:lumMod val="85000"/>
                    <a:lumOff val="15000"/>
                  </a:schemeClr>
                </a:solidFill>
                <a:latin typeface="+mn-ea"/>
                <a:ea typeface="+mn-ea"/>
                <a:cs typeface="+mn-ea"/>
                <a:sym typeface="+mn-lt"/>
              </a:rPr>
              <a:t>　　维持出口高增长、出口占国内生产总值的高比例已不可能，必须把经济增长动力更多放在创新驱动和扩大内需特别是消费需求上。</a:t>
            </a:r>
          </a:p>
        </p:txBody>
      </p:sp>
      <p:grpSp>
        <p:nvGrpSpPr>
          <p:cNvPr id="11" name="组合 10"/>
          <p:cNvGrpSpPr>
            <a:grpSpLocks/>
          </p:cNvGrpSpPr>
          <p:nvPr/>
        </p:nvGrpSpPr>
        <p:grpSpPr bwMode="auto">
          <a:xfrm>
            <a:off x="4608513" y="2127250"/>
            <a:ext cx="719137" cy="777875"/>
            <a:chOff x="892655" y="1689941"/>
            <a:chExt cx="720000" cy="778472"/>
          </a:xfrm>
        </p:grpSpPr>
        <p:sp>
          <p:nvSpPr>
            <p:cNvPr id="12" name="矩形 11"/>
            <p:cNvSpPr/>
            <p:nvPr/>
          </p:nvSpPr>
          <p:spPr>
            <a:xfrm>
              <a:off x="892655" y="1748413"/>
              <a:ext cx="720000" cy="720000"/>
            </a:xfrm>
            <a:prstGeom prst="rect">
              <a:avLst/>
            </a:prstGeom>
            <a:noFill/>
            <a:ln w="2857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963428" y="1689941"/>
              <a:ext cx="540000" cy="540000"/>
            </a:xfrm>
            <a:prstGeom prst="rect">
              <a:avLst/>
            </a:prstGeom>
            <a:noFill/>
            <a:ln w="2222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4" name="组合 13"/>
          <p:cNvGrpSpPr>
            <a:grpSpLocks/>
          </p:cNvGrpSpPr>
          <p:nvPr/>
        </p:nvGrpSpPr>
        <p:grpSpPr bwMode="auto">
          <a:xfrm>
            <a:off x="8382000" y="4387850"/>
            <a:ext cx="425450" cy="519113"/>
            <a:chOff x="4216061" y="4989452"/>
            <a:chExt cx="426278" cy="519202"/>
          </a:xfrm>
        </p:grpSpPr>
        <p:sp>
          <p:nvSpPr>
            <p:cNvPr id="15" name="矩形 14"/>
            <p:cNvSpPr/>
            <p:nvPr/>
          </p:nvSpPr>
          <p:spPr>
            <a:xfrm rot="10800000">
              <a:off x="4216061" y="4989452"/>
              <a:ext cx="426278" cy="446706"/>
            </a:xfrm>
            <a:prstGeom prst="rect">
              <a:avLst/>
            </a:prstGeom>
            <a:noFill/>
            <a:ln w="2222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rot="10800000">
              <a:off x="4236158" y="5185075"/>
              <a:ext cx="323579" cy="323579"/>
            </a:xfrm>
            <a:prstGeom prst="rect">
              <a:avLst/>
            </a:prstGeom>
            <a:noFill/>
            <a:ln w="1587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7" name="组合 16"/>
          <p:cNvGrpSpPr>
            <a:grpSpLocks/>
          </p:cNvGrpSpPr>
          <p:nvPr/>
        </p:nvGrpSpPr>
        <p:grpSpPr bwMode="auto">
          <a:xfrm>
            <a:off x="390525" y="1436688"/>
            <a:ext cx="4140200" cy="4775200"/>
            <a:chOff x="1569024" y="1487157"/>
            <a:chExt cx="4140000" cy="4774602"/>
          </a:xfrm>
        </p:grpSpPr>
        <p:pic>
          <p:nvPicPr>
            <p:cNvPr id="18" name="图片 17"/>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49207" t="18556" b="15522"/>
            <a:stretch/>
          </p:blipFill>
          <p:spPr>
            <a:xfrm>
              <a:off x="1569024" y="1487157"/>
              <a:ext cx="4140000" cy="4129873"/>
            </a:xfrm>
            <a:prstGeom prst="rect">
              <a:avLst/>
            </a:prstGeom>
            <a:ln>
              <a:solidFill>
                <a:schemeClr val="bg1">
                  <a:lumMod val="95000"/>
                </a:schemeClr>
              </a:solidFill>
            </a:ln>
          </p:spPr>
        </p:pic>
        <p:sp>
          <p:nvSpPr>
            <p:cNvPr id="19" name="文本框 18"/>
            <p:cNvSpPr txBox="1"/>
            <p:nvPr/>
          </p:nvSpPr>
          <p:spPr>
            <a:xfrm>
              <a:off x="1569024" y="5615727"/>
              <a:ext cx="4140000" cy="646032"/>
            </a:xfrm>
            <a:prstGeom prst="rect">
              <a:avLst/>
            </a:prstGeom>
            <a:noFill/>
          </p:spPr>
          <p:txBody>
            <a:bodyPr>
              <a:spAutoFit/>
            </a:bodyPr>
            <a:lstStyle/>
            <a:p>
              <a:pPr eaLnBrk="1" hangingPunct="1">
                <a:defRPr/>
              </a:pPr>
              <a:r>
                <a:rPr lang="zh-CN" altLang="en-US" sz="1200" dirty="0">
                  <a:solidFill>
                    <a:schemeClr val="tx1">
                      <a:lumMod val="85000"/>
                      <a:lumOff val="15000"/>
                    </a:schemeClr>
                  </a:solidFill>
                  <a:latin typeface="+mn-ea"/>
                  <a:ea typeface="+mn-ea"/>
                </a:rPr>
                <a:t>　　</a:t>
              </a:r>
              <a:r>
                <a:rPr lang="en-US" altLang="zh-CN" sz="1200" dirty="0">
                  <a:solidFill>
                    <a:schemeClr val="tx1">
                      <a:lumMod val="85000"/>
                      <a:lumOff val="15000"/>
                    </a:schemeClr>
                  </a:solidFill>
                  <a:latin typeface="+mn-ea"/>
                  <a:ea typeface="+mn-ea"/>
                </a:rPr>
                <a:t>2010</a:t>
              </a:r>
              <a:r>
                <a:rPr lang="zh-CN" altLang="en-US" sz="1200" dirty="0">
                  <a:solidFill>
                    <a:schemeClr val="tx1">
                      <a:lumMod val="85000"/>
                      <a:lumOff val="15000"/>
                    </a:schemeClr>
                  </a:solidFill>
                  <a:latin typeface="+mn-ea"/>
                  <a:ea typeface="+mn-ea"/>
                </a:rPr>
                <a:t>年，中国货物出口占世界总额的比重超过</a:t>
              </a:r>
              <a:r>
                <a:rPr lang="en-US" altLang="zh-CN" sz="1200" dirty="0">
                  <a:solidFill>
                    <a:schemeClr val="tx1">
                      <a:lumMod val="85000"/>
                      <a:lumOff val="15000"/>
                    </a:schemeClr>
                  </a:solidFill>
                  <a:latin typeface="+mn-ea"/>
                  <a:ea typeface="+mn-ea"/>
                </a:rPr>
                <a:t>10%</a:t>
              </a:r>
              <a:r>
                <a:rPr lang="zh-CN" altLang="en-US" sz="1200" dirty="0">
                  <a:solidFill>
                    <a:schemeClr val="tx1">
                      <a:lumMod val="85000"/>
                      <a:lumOff val="15000"/>
                    </a:schemeClr>
                  </a:solidFill>
                  <a:latin typeface="+mn-ea"/>
                  <a:ea typeface="+mn-ea"/>
                </a:rPr>
                <a:t>，</a:t>
              </a:r>
              <a:r>
                <a:rPr lang="en-US" altLang="zh-CN" sz="1200" dirty="0">
                  <a:solidFill>
                    <a:schemeClr val="tx1">
                      <a:lumMod val="85000"/>
                      <a:lumOff val="15000"/>
                    </a:schemeClr>
                  </a:solidFill>
                  <a:latin typeface="+mn-ea"/>
                  <a:ea typeface="+mn-ea"/>
                </a:rPr>
                <a:t>2014</a:t>
              </a:r>
              <a:r>
                <a:rPr lang="zh-CN" altLang="en-US" sz="1200" dirty="0">
                  <a:solidFill>
                    <a:schemeClr val="tx1">
                      <a:lumMod val="85000"/>
                      <a:lumOff val="15000"/>
                    </a:schemeClr>
                  </a:solidFill>
                  <a:latin typeface="+mn-ea"/>
                  <a:ea typeface="+mn-ea"/>
                </a:rPr>
                <a:t>年达到</a:t>
              </a:r>
              <a:r>
                <a:rPr lang="en-US" altLang="zh-CN" sz="1200" dirty="0">
                  <a:solidFill>
                    <a:schemeClr val="tx1">
                      <a:lumMod val="85000"/>
                      <a:lumOff val="15000"/>
                    </a:schemeClr>
                  </a:solidFill>
                  <a:latin typeface="+mn-ea"/>
                  <a:ea typeface="+mn-ea"/>
                </a:rPr>
                <a:t>12.3%</a:t>
              </a:r>
              <a:r>
                <a:rPr lang="zh-CN" altLang="en-US" sz="1200" dirty="0">
                  <a:solidFill>
                    <a:schemeClr val="tx1">
                      <a:lumMod val="85000"/>
                      <a:lumOff val="15000"/>
                    </a:schemeClr>
                  </a:solidFill>
                  <a:latin typeface="+mn-ea"/>
                  <a:ea typeface="+mn-ea"/>
                </a:rPr>
                <a:t>。这意味着我国出口增速拐点已经到来。数据引自联合国贸易与发展会议（</a:t>
              </a:r>
              <a:r>
                <a:rPr lang="en-US" altLang="zh-CN" sz="1200" dirty="0">
                  <a:solidFill>
                    <a:schemeClr val="tx1">
                      <a:lumMod val="85000"/>
                      <a:lumOff val="15000"/>
                    </a:schemeClr>
                  </a:solidFill>
                  <a:latin typeface="+mn-ea"/>
                  <a:ea typeface="+mn-ea"/>
                </a:rPr>
                <a:t>UNCTAD</a:t>
              </a:r>
              <a:r>
                <a:rPr lang="zh-CN" altLang="en-US" sz="1200" dirty="0">
                  <a:solidFill>
                    <a:schemeClr val="tx1">
                      <a:lumMod val="85000"/>
                      <a:lumOff val="15000"/>
                    </a:schemeClr>
                  </a:solidFill>
                  <a:latin typeface="+mn-ea"/>
                  <a:ea typeface="+mn-ea"/>
                </a:rPr>
                <a:t>）</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145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par>
                                <p:cTn id="12" presetID="22" presetClass="entr" presetSubtype="4"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par>
                          <p:cTn id="15" fill="hold" nodeType="afterGroup">
                            <p:stCondLst>
                              <p:cond delay="195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nodeType="afterGroup">
                            <p:stCondLst>
                              <p:cond delay="4000"/>
                            </p:stCondLst>
                            <p:childTnLst>
                              <p:par>
                                <p:cTn id="20" presetID="10"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p:cNvPr>
          <p:cNvSpPr/>
          <p:nvPr/>
        </p:nvSpPr>
        <p:spPr>
          <a:xfrm>
            <a:off x="250825" y="765175"/>
            <a:ext cx="8818563" cy="977900"/>
          </a:xfrm>
          <a:prstGeom prst="rect">
            <a:avLst/>
          </a:prstGeom>
          <a:effectLst/>
        </p:spPr>
        <p:txBody>
          <a:bodyPr>
            <a:spAutoFit/>
          </a:bodyPr>
          <a:lstStyle/>
          <a:p>
            <a:pPr algn="ctr">
              <a:lnSpc>
                <a:spcPct val="120000"/>
              </a:lnSpc>
              <a:defRPr/>
            </a:pPr>
            <a:r>
              <a:rPr lang="zh-CN" altLang="en-US" sz="2400" dirty="0">
                <a:solidFill>
                  <a:srgbClr val="C00000"/>
                </a:solidFill>
                <a:latin typeface="+mn-ea"/>
                <a:ea typeface="+mn-ea"/>
                <a:cs typeface="+mn-ea"/>
                <a:sym typeface="+mn-lt"/>
              </a:rPr>
              <a:t>从时空两方面综合来看，我国发展的环境、条件、任务、要求等</a:t>
            </a:r>
            <a:endParaRPr lang="en-US" altLang="zh-CN" sz="2400" dirty="0">
              <a:solidFill>
                <a:srgbClr val="C00000"/>
              </a:solidFill>
              <a:latin typeface="+mn-ea"/>
              <a:ea typeface="+mn-ea"/>
              <a:cs typeface="+mn-ea"/>
              <a:sym typeface="+mn-lt"/>
            </a:endParaRPr>
          </a:p>
          <a:p>
            <a:pPr algn="ctr">
              <a:lnSpc>
                <a:spcPct val="120000"/>
              </a:lnSpc>
              <a:defRPr/>
            </a:pPr>
            <a:r>
              <a:rPr lang="zh-CN" altLang="en-US" sz="2400" dirty="0">
                <a:solidFill>
                  <a:srgbClr val="C00000"/>
                </a:solidFill>
                <a:latin typeface="+mn-ea"/>
                <a:ea typeface="+mn-ea"/>
                <a:cs typeface="+mn-ea"/>
                <a:sym typeface="+mn-lt"/>
              </a:rPr>
              <a:t>都发生了新的变化，经济发展进入新常态</a:t>
            </a:r>
          </a:p>
        </p:txBody>
      </p:sp>
      <p:grpSp>
        <p:nvGrpSpPr>
          <p:cNvPr id="7" name="组合 6"/>
          <p:cNvGrpSpPr/>
          <p:nvPr/>
        </p:nvGrpSpPr>
        <p:grpSpPr>
          <a:xfrm>
            <a:off x="644656" y="2636912"/>
            <a:ext cx="7829711" cy="1855042"/>
            <a:chOff x="1066162" y="2079862"/>
            <a:chExt cx="10065179" cy="2340000"/>
          </a:xfrm>
          <a:solidFill>
            <a:schemeClr val="accent1">
              <a:lumMod val="40000"/>
              <a:lumOff val="60000"/>
            </a:schemeClr>
          </a:solidFill>
        </p:grpSpPr>
        <p:grpSp>
          <p:nvGrpSpPr>
            <p:cNvPr id="8" name="组合 7"/>
            <p:cNvGrpSpPr/>
            <p:nvPr/>
          </p:nvGrpSpPr>
          <p:grpSpPr>
            <a:xfrm>
              <a:off x="1066162" y="2079862"/>
              <a:ext cx="3240000" cy="2340000"/>
              <a:chOff x="1377659" y="2654913"/>
              <a:chExt cx="3240000" cy="2340000"/>
            </a:xfrm>
            <a:grpFill/>
          </p:grpSpPr>
          <p:sp>
            <p:nvSpPr>
              <p:cNvPr id="15" name="矩形 14"/>
              <p:cNvSpPr/>
              <p:nvPr/>
            </p:nvSpPr>
            <p:spPr>
              <a:xfrm>
                <a:off x="1377659" y="2690913"/>
                <a:ext cx="3240000" cy="23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4000" dirty="0">
                    <a:solidFill>
                      <a:schemeClr val="tx1">
                        <a:lumMod val="85000"/>
                        <a:lumOff val="15000"/>
                      </a:schemeClr>
                    </a:solidFill>
                    <a:latin typeface="华文新魏" panose="02010800040101010101" pitchFamily="2" charset="-122"/>
                    <a:ea typeface="华文新魏" panose="02010800040101010101" pitchFamily="2" charset="-122"/>
                  </a:rPr>
                  <a:t>新常态</a:t>
                </a:r>
                <a:endParaRPr lang="en-US" altLang="zh-CN" sz="4000" dirty="0">
                  <a:solidFill>
                    <a:schemeClr val="tx1">
                      <a:lumMod val="85000"/>
                      <a:lumOff val="15000"/>
                    </a:schemeClr>
                  </a:solidFill>
                  <a:latin typeface="华文新魏" panose="02010800040101010101" pitchFamily="2" charset="-122"/>
                  <a:ea typeface="华文新魏" panose="02010800040101010101" pitchFamily="2" charset="-122"/>
                </a:endParaRPr>
              </a:p>
              <a:p>
                <a:pPr algn="ctr">
                  <a:lnSpc>
                    <a:spcPct val="150000"/>
                  </a:lnSpc>
                  <a:defRPr/>
                </a:pPr>
                <a:r>
                  <a:rPr lang="zh-CN" altLang="en-US" sz="2400" dirty="0">
                    <a:solidFill>
                      <a:schemeClr val="tx1">
                        <a:lumMod val="85000"/>
                        <a:lumOff val="15000"/>
                      </a:schemeClr>
                    </a:solidFill>
                    <a:latin typeface="+mn-ea"/>
                  </a:rPr>
                  <a:t>不是一个事件</a:t>
                </a:r>
              </a:p>
            </p:txBody>
          </p:sp>
          <p:sp>
            <p:nvSpPr>
              <p:cNvPr id="16" name="矩形 15"/>
              <p:cNvSpPr/>
              <p:nvPr/>
            </p:nvSpPr>
            <p:spPr>
              <a:xfrm>
                <a:off x="1377659" y="2654913"/>
                <a:ext cx="324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grpSp>
        <p:grpSp>
          <p:nvGrpSpPr>
            <p:cNvPr id="9" name="组合 8"/>
            <p:cNvGrpSpPr/>
            <p:nvPr/>
          </p:nvGrpSpPr>
          <p:grpSpPr>
            <a:xfrm>
              <a:off x="4478751" y="2079862"/>
              <a:ext cx="3240000" cy="2340000"/>
              <a:chOff x="1377659" y="2654913"/>
              <a:chExt cx="3240000" cy="2340000"/>
            </a:xfrm>
            <a:grpFill/>
          </p:grpSpPr>
          <p:sp>
            <p:nvSpPr>
              <p:cNvPr id="13" name="矩形 12"/>
              <p:cNvSpPr/>
              <p:nvPr/>
            </p:nvSpPr>
            <p:spPr>
              <a:xfrm>
                <a:off x="1377659" y="2654913"/>
                <a:ext cx="3240000" cy="23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4000" dirty="0">
                    <a:solidFill>
                      <a:schemeClr val="tx1">
                        <a:lumMod val="85000"/>
                        <a:lumOff val="15000"/>
                      </a:schemeClr>
                    </a:solidFill>
                    <a:latin typeface="华文新魏" panose="02010800040101010101" pitchFamily="2" charset="-122"/>
                    <a:ea typeface="华文新魏" panose="02010800040101010101" pitchFamily="2" charset="-122"/>
                  </a:rPr>
                  <a:t>新常态</a:t>
                </a:r>
                <a:endParaRPr lang="en-US" altLang="zh-CN" sz="4000" dirty="0">
                  <a:solidFill>
                    <a:schemeClr val="tx1">
                      <a:lumMod val="85000"/>
                      <a:lumOff val="15000"/>
                    </a:schemeClr>
                  </a:solidFill>
                  <a:latin typeface="华文新魏" panose="02010800040101010101" pitchFamily="2" charset="-122"/>
                  <a:ea typeface="华文新魏" panose="02010800040101010101" pitchFamily="2" charset="-122"/>
                </a:endParaRPr>
              </a:p>
              <a:p>
                <a:pPr algn="ctr">
                  <a:lnSpc>
                    <a:spcPct val="150000"/>
                  </a:lnSpc>
                  <a:defRPr/>
                </a:pPr>
                <a:r>
                  <a:rPr lang="zh-CN" altLang="en-US" sz="2400" dirty="0">
                    <a:solidFill>
                      <a:schemeClr val="tx1">
                        <a:lumMod val="85000"/>
                        <a:lumOff val="15000"/>
                      </a:schemeClr>
                    </a:solidFill>
                    <a:latin typeface="+mn-ea"/>
                  </a:rPr>
                  <a:t>不是一个筐子</a:t>
                </a:r>
              </a:p>
            </p:txBody>
          </p:sp>
          <p:sp>
            <p:nvSpPr>
              <p:cNvPr id="14" name="矩形 13"/>
              <p:cNvSpPr/>
              <p:nvPr/>
            </p:nvSpPr>
            <p:spPr>
              <a:xfrm>
                <a:off x="1377659" y="2654913"/>
                <a:ext cx="324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grpSp>
        <p:grpSp>
          <p:nvGrpSpPr>
            <p:cNvPr id="10" name="组合 9"/>
            <p:cNvGrpSpPr/>
            <p:nvPr/>
          </p:nvGrpSpPr>
          <p:grpSpPr>
            <a:xfrm>
              <a:off x="7891341" y="2079862"/>
              <a:ext cx="3240000" cy="2340000"/>
              <a:chOff x="1377659" y="2654913"/>
              <a:chExt cx="3240000" cy="2340000"/>
            </a:xfrm>
            <a:grpFill/>
          </p:grpSpPr>
          <p:sp>
            <p:nvSpPr>
              <p:cNvPr id="11" name="矩形 10"/>
              <p:cNvSpPr/>
              <p:nvPr/>
            </p:nvSpPr>
            <p:spPr>
              <a:xfrm>
                <a:off x="1377659" y="2654913"/>
                <a:ext cx="3240000" cy="23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4000" dirty="0">
                    <a:solidFill>
                      <a:schemeClr val="tx1">
                        <a:lumMod val="85000"/>
                        <a:lumOff val="15000"/>
                      </a:schemeClr>
                    </a:solidFill>
                    <a:latin typeface="华文新魏" panose="02010800040101010101" pitchFamily="2" charset="-122"/>
                    <a:ea typeface="华文新魏" panose="02010800040101010101" pitchFamily="2" charset="-122"/>
                  </a:rPr>
                  <a:t>新常态</a:t>
                </a:r>
                <a:endParaRPr lang="en-US" altLang="zh-CN" sz="4000" dirty="0">
                  <a:solidFill>
                    <a:schemeClr val="tx1">
                      <a:lumMod val="85000"/>
                      <a:lumOff val="15000"/>
                    </a:schemeClr>
                  </a:solidFill>
                  <a:latin typeface="华文新魏" panose="02010800040101010101" pitchFamily="2" charset="-122"/>
                  <a:ea typeface="华文新魏" panose="02010800040101010101" pitchFamily="2" charset="-122"/>
                </a:endParaRPr>
              </a:p>
              <a:p>
                <a:pPr algn="ctr">
                  <a:lnSpc>
                    <a:spcPct val="150000"/>
                  </a:lnSpc>
                  <a:defRPr/>
                </a:pPr>
                <a:r>
                  <a:rPr lang="zh-CN" altLang="en-US" sz="2400" dirty="0">
                    <a:solidFill>
                      <a:schemeClr val="tx1">
                        <a:lumMod val="85000"/>
                        <a:lumOff val="15000"/>
                      </a:schemeClr>
                    </a:solidFill>
                    <a:latin typeface="+mn-ea"/>
                  </a:rPr>
                  <a:t>不是一个避风港</a:t>
                </a:r>
              </a:p>
            </p:txBody>
          </p:sp>
          <p:sp>
            <p:nvSpPr>
              <p:cNvPr id="12" name="矩形 11"/>
              <p:cNvSpPr/>
              <p:nvPr/>
            </p:nvSpPr>
            <p:spPr>
              <a:xfrm>
                <a:off x="1377659" y="2654913"/>
                <a:ext cx="324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195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p:cNvPr>
          <p:cNvSpPr txBox="1"/>
          <p:nvPr/>
        </p:nvSpPr>
        <p:spPr>
          <a:xfrm>
            <a:off x="1998663" y="476250"/>
            <a:ext cx="4330700" cy="769938"/>
          </a:xfrm>
          <a:prstGeom prst="rect">
            <a:avLst/>
          </a:prstGeom>
          <a:solidFill>
            <a:schemeClr val="accent1">
              <a:lumMod val="60000"/>
              <a:lumOff val="40000"/>
            </a:schemeClr>
          </a:solidFill>
        </p:spPr>
        <p:txBody>
          <a:bodyPr>
            <a:spAutoFit/>
          </a:bodyPr>
          <a:lstStyle/>
          <a:p>
            <a:pPr marL="342900" indent="-342900" algn="ctr">
              <a:buFont typeface="Wingdings" panose="05000000000000000000" pitchFamily="2" charset="2"/>
              <a:buChar char="Ø"/>
              <a:defRPr/>
            </a:pPr>
            <a:r>
              <a:rPr lang="zh-CN" altLang="en-US" sz="2200" kern="0" spc="120" dirty="0">
                <a:solidFill>
                  <a:srgbClr val="C00000"/>
                </a:solidFill>
                <a:latin typeface="+mn-lt"/>
                <a:ea typeface="+mn-ea"/>
                <a:cs typeface="+mn-ea"/>
                <a:sym typeface="+mn-lt"/>
              </a:rPr>
              <a:t>新常态下我国经济发展的</a:t>
            </a:r>
            <a:endParaRPr lang="en-US" altLang="zh-CN" sz="2200" kern="0" spc="120" dirty="0">
              <a:solidFill>
                <a:srgbClr val="C00000"/>
              </a:solidFill>
              <a:latin typeface="+mn-lt"/>
              <a:ea typeface="+mn-ea"/>
              <a:cs typeface="+mn-ea"/>
              <a:sym typeface="+mn-lt"/>
            </a:endParaRPr>
          </a:p>
          <a:p>
            <a:pPr algn="ctr">
              <a:defRPr/>
            </a:pPr>
            <a:r>
              <a:rPr lang="zh-CN" altLang="en-US" sz="2200" kern="0" spc="120" dirty="0">
                <a:solidFill>
                  <a:srgbClr val="C00000"/>
                </a:solidFill>
                <a:latin typeface="+mn-lt"/>
                <a:ea typeface="+mn-ea"/>
                <a:cs typeface="+mn-ea"/>
                <a:sym typeface="+mn-lt"/>
              </a:rPr>
              <a:t>主要特点</a:t>
            </a:r>
          </a:p>
        </p:txBody>
      </p:sp>
      <p:grpSp>
        <p:nvGrpSpPr>
          <p:cNvPr id="7" name="组合 6"/>
          <p:cNvGrpSpPr/>
          <p:nvPr/>
        </p:nvGrpSpPr>
        <p:grpSpPr>
          <a:xfrm>
            <a:off x="1198297" y="1814980"/>
            <a:ext cx="6472486" cy="589058"/>
            <a:chOff x="1070167" y="2375518"/>
            <a:chExt cx="10078278" cy="948730"/>
          </a:xfrm>
          <a:solidFill>
            <a:schemeClr val="accent1">
              <a:lumMod val="60000"/>
              <a:lumOff val="40000"/>
            </a:schemeClr>
          </a:solidFill>
          <a:effectLst>
            <a:outerShdw blurRad="50800" dist="38100" dir="2700000" algn="tl" rotWithShape="0">
              <a:schemeClr val="tx1">
                <a:lumMod val="85000"/>
                <a:lumOff val="15000"/>
                <a:alpha val="40000"/>
              </a:schemeClr>
            </a:outerShdw>
          </a:effectLst>
        </p:grpSpPr>
        <p:sp>
          <p:nvSpPr>
            <p:cNvPr id="8" name="矩形 7"/>
            <p:cNvSpPr/>
            <p:nvPr/>
          </p:nvSpPr>
          <p:spPr>
            <a:xfrm>
              <a:off x="1070167" y="2424248"/>
              <a:ext cx="10078278" cy="90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文本框 8">
              <a:extLst/>
            </p:cNvPr>
            <p:cNvSpPr txBox="1"/>
            <p:nvPr/>
          </p:nvSpPr>
          <p:spPr>
            <a:xfrm>
              <a:off x="1137556" y="2396800"/>
              <a:ext cx="1467068" cy="400110"/>
            </a:xfrm>
            <a:prstGeom prst="rect">
              <a:avLst/>
            </a:prstGeom>
            <a:grpFill/>
          </p:spPr>
          <p:txBody>
            <a:bodyPr wrap="none">
              <a:spAutoFit/>
            </a:bodyPr>
            <a:lstStyle/>
            <a:p>
              <a:pPr>
                <a:defRPr/>
              </a:pPr>
              <a:r>
                <a:rPr lang="zh-CN" altLang="zh-CN" sz="2000" dirty="0">
                  <a:solidFill>
                    <a:schemeClr val="tx1">
                      <a:lumMod val="85000"/>
                      <a:lumOff val="15000"/>
                    </a:schemeClr>
                  </a:solidFill>
                  <a:latin typeface="+mn-lt"/>
                  <a:ea typeface="+mn-ea"/>
                  <a:cs typeface="+mn-ea"/>
                  <a:sym typeface="+mn-lt"/>
                </a:rPr>
                <a:t>增长速度</a:t>
              </a:r>
              <a:r>
                <a:rPr lang="zh-CN" altLang="en-US" sz="2000" dirty="0">
                  <a:solidFill>
                    <a:schemeClr val="tx1">
                      <a:lumMod val="85000"/>
                      <a:lumOff val="15000"/>
                    </a:schemeClr>
                  </a:solidFill>
                  <a:latin typeface="+mn-lt"/>
                  <a:ea typeface="+mn-ea"/>
                  <a:cs typeface="+mn-ea"/>
                  <a:sym typeface="+mn-lt"/>
                </a:rPr>
                <a:t>：</a:t>
              </a:r>
              <a:endParaRPr lang="en-US" altLang="zh-CN" sz="2000" dirty="0">
                <a:solidFill>
                  <a:schemeClr val="tx1">
                    <a:lumMod val="85000"/>
                    <a:lumOff val="15000"/>
                  </a:schemeClr>
                </a:solidFill>
                <a:latin typeface="+mn-lt"/>
                <a:ea typeface="+mn-ea"/>
                <a:cs typeface="+mn-ea"/>
                <a:sym typeface="+mn-lt"/>
              </a:endParaRPr>
            </a:p>
          </p:txBody>
        </p:sp>
        <p:sp>
          <p:nvSpPr>
            <p:cNvPr id="10" name="文本框 9">
              <a:extLst/>
            </p:cNvPr>
            <p:cNvSpPr txBox="1"/>
            <p:nvPr/>
          </p:nvSpPr>
          <p:spPr>
            <a:xfrm>
              <a:off x="3897200" y="2516243"/>
              <a:ext cx="1210589" cy="400110"/>
            </a:xfrm>
            <a:prstGeom prst="roundRect">
              <a:avLst>
                <a:gd name="adj" fmla="val 0"/>
              </a:avLst>
            </a:prstGeom>
            <a:grpFill/>
            <a:ln>
              <a:noFill/>
            </a:ln>
          </p:spPr>
          <p:txBody>
            <a:bodyPr wrap="none">
              <a:spAutoFit/>
            </a:bodyPr>
            <a:lstStyle/>
            <a:p>
              <a:pPr algn="ctr">
                <a:defRPr/>
              </a:pPr>
              <a:r>
                <a:rPr lang="zh-CN" altLang="en-US" sz="2000" u="sng" dirty="0">
                  <a:solidFill>
                    <a:srgbClr val="C00000"/>
                  </a:solidFill>
                  <a:latin typeface="+mn-lt"/>
                  <a:ea typeface="+mn-ea"/>
                  <a:cs typeface="+mn-ea"/>
                  <a:sym typeface="+mn-lt"/>
                </a:rPr>
                <a:t>高速增长</a:t>
              </a:r>
            </a:p>
          </p:txBody>
        </p:sp>
        <p:sp>
          <p:nvSpPr>
            <p:cNvPr id="11" name="文本框 10">
              <a:extLst/>
            </p:cNvPr>
            <p:cNvSpPr txBox="1"/>
            <p:nvPr/>
          </p:nvSpPr>
          <p:spPr>
            <a:xfrm>
              <a:off x="8067751" y="2375518"/>
              <a:ext cx="991017" cy="442674"/>
            </a:xfrm>
            <a:prstGeom prst="roundRect">
              <a:avLst/>
            </a:prstGeom>
            <a:grpFill/>
            <a:ln>
              <a:noFill/>
            </a:ln>
          </p:spPr>
          <p:txBody>
            <a:bodyPr wrap="none">
              <a:spAutoFit/>
            </a:bodyPr>
            <a:lstStyle/>
            <a:p>
              <a:pPr>
                <a:defRPr/>
              </a:pPr>
              <a:r>
                <a:rPr lang="zh-CN" altLang="en-US" sz="2000" u="sng" dirty="0">
                  <a:solidFill>
                    <a:srgbClr val="C00000"/>
                  </a:solidFill>
                  <a:latin typeface="+mn-lt"/>
                  <a:ea typeface="+mn-ea"/>
                  <a:cs typeface="+mn-ea"/>
                  <a:sym typeface="+mn-lt"/>
                </a:rPr>
                <a:t>中高速</a:t>
              </a:r>
            </a:p>
          </p:txBody>
        </p:sp>
        <p:sp>
          <p:nvSpPr>
            <p:cNvPr id="12" name="MH_Other_1">
              <a:extLst/>
            </p:cNvPr>
            <p:cNvSpPr/>
            <p:nvPr/>
          </p:nvSpPr>
          <p:spPr>
            <a:xfrm rot="16200000" flipH="1">
              <a:off x="5785418" y="1336856"/>
              <a:ext cx="360000" cy="2520000"/>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grpFill/>
            <a:ln w="12700" cap="flat" cmpd="sng" algn="ctr">
              <a:noFill/>
              <a:prstDash val="solid"/>
              <a:miter lim="800000"/>
            </a:ln>
            <a:effectLst/>
          </p:spPr>
          <p:txBody>
            <a:bodyPr anchor="ctr">
              <a:normAutofit/>
            </a:bodyPr>
            <a:lstStyle/>
            <a:p>
              <a:pPr algn="ctr">
                <a:defRPr/>
              </a:pPr>
              <a:endParaRPr lang="zh-CN" altLang="en-US" kern="0">
                <a:solidFill>
                  <a:prstClr val="white"/>
                </a:solidFill>
                <a:latin typeface="Calibri" panose="020F0502020204030204"/>
              </a:endParaRPr>
            </a:p>
          </p:txBody>
        </p:sp>
      </p:grpSp>
      <p:grpSp>
        <p:nvGrpSpPr>
          <p:cNvPr id="13" name="组合 12"/>
          <p:cNvGrpSpPr/>
          <p:nvPr/>
        </p:nvGrpSpPr>
        <p:grpSpPr>
          <a:xfrm>
            <a:off x="1295636" y="2811362"/>
            <a:ext cx="6516724" cy="558802"/>
            <a:chOff x="1053548" y="3431283"/>
            <a:chExt cx="10078278" cy="900000"/>
          </a:xfrm>
          <a:solidFill>
            <a:schemeClr val="accent1">
              <a:lumMod val="60000"/>
              <a:lumOff val="40000"/>
            </a:schemeClr>
          </a:solidFill>
          <a:effectLst>
            <a:outerShdw blurRad="50800" dist="38100" dir="2700000" algn="tl" rotWithShape="0">
              <a:schemeClr val="tx1">
                <a:lumMod val="85000"/>
                <a:lumOff val="15000"/>
                <a:alpha val="40000"/>
              </a:schemeClr>
            </a:outerShdw>
          </a:effectLst>
        </p:grpSpPr>
        <p:sp>
          <p:nvSpPr>
            <p:cNvPr id="14" name="矩形 13"/>
            <p:cNvSpPr/>
            <p:nvPr/>
          </p:nvSpPr>
          <p:spPr>
            <a:xfrm>
              <a:off x="1053548" y="3431283"/>
              <a:ext cx="10078278" cy="90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文本框 14">
              <a:extLst/>
            </p:cNvPr>
            <p:cNvSpPr txBox="1"/>
            <p:nvPr/>
          </p:nvSpPr>
          <p:spPr>
            <a:xfrm>
              <a:off x="1137556" y="3681228"/>
              <a:ext cx="1467068" cy="400110"/>
            </a:xfrm>
            <a:prstGeom prst="rect">
              <a:avLst/>
            </a:prstGeom>
            <a:grpFill/>
          </p:spPr>
          <p:txBody>
            <a:bodyPr wrap="none">
              <a:spAutoFit/>
            </a:bodyPr>
            <a:lstStyle/>
            <a:p>
              <a:pPr>
                <a:defRPr/>
              </a:pPr>
              <a:r>
                <a:rPr lang="zh-CN" altLang="en-US" sz="2000" dirty="0">
                  <a:solidFill>
                    <a:schemeClr val="tx1">
                      <a:lumMod val="85000"/>
                      <a:lumOff val="15000"/>
                    </a:schemeClr>
                  </a:solidFill>
                  <a:latin typeface="+mn-lt"/>
                  <a:ea typeface="+mn-ea"/>
                  <a:cs typeface="+mn-ea"/>
                  <a:sym typeface="+mn-lt"/>
                </a:rPr>
                <a:t>发展方式：</a:t>
              </a:r>
              <a:endParaRPr lang="en-US" altLang="zh-CN" sz="2000" dirty="0">
                <a:solidFill>
                  <a:schemeClr val="tx1">
                    <a:lumMod val="85000"/>
                    <a:lumOff val="15000"/>
                  </a:schemeClr>
                </a:solidFill>
                <a:latin typeface="+mn-lt"/>
                <a:ea typeface="+mn-ea"/>
                <a:cs typeface="+mn-ea"/>
                <a:sym typeface="+mn-lt"/>
              </a:endParaRPr>
            </a:p>
          </p:txBody>
        </p:sp>
        <p:sp>
          <p:nvSpPr>
            <p:cNvPr id="16" name="文本框 15">
              <a:extLst/>
            </p:cNvPr>
            <p:cNvSpPr txBox="1"/>
            <p:nvPr/>
          </p:nvSpPr>
          <p:spPr>
            <a:xfrm>
              <a:off x="3676968" y="3706080"/>
              <a:ext cx="1509633" cy="442673"/>
            </a:xfrm>
            <a:prstGeom prst="roundRect">
              <a:avLst/>
            </a:prstGeom>
            <a:grpFill/>
            <a:ln>
              <a:noFill/>
            </a:ln>
          </p:spPr>
          <p:txBody>
            <a:bodyPr wrap="none">
              <a:spAutoFit/>
            </a:bodyPr>
            <a:lstStyle/>
            <a:p>
              <a:pPr algn="ctr">
                <a:defRPr/>
              </a:pPr>
              <a:r>
                <a:rPr lang="zh-CN" altLang="en-US" sz="2000" u="sng" dirty="0">
                  <a:solidFill>
                    <a:srgbClr val="C00000"/>
                  </a:solidFill>
                  <a:latin typeface="+mn-lt"/>
                  <a:ea typeface="+mn-ea"/>
                  <a:cs typeface="+mn-ea"/>
                  <a:sym typeface="+mn-lt"/>
                </a:rPr>
                <a:t>规模速度型</a:t>
              </a:r>
            </a:p>
          </p:txBody>
        </p:sp>
        <p:sp>
          <p:nvSpPr>
            <p:cNvPr id="17" name="文本框 16">
              <a:extLst/>
            </p:cNvPr>
            <p:cNvSpPr txBox="1"/>
            <p:nvPr/>
          </p:nvSpPr>
          <p:spPr>
            <a:xfrm>
              <a:off x="8067751" y="3659946"/>
              <a:ext cx="1509633" cy="442674"/>
            </a:xfrm>
            <a:prstGeom prst="roundRect">
              <a:avLst/>
            </a:prstGeom>
            <a:grpFill/>
            <a:ln>
              <a:noFill/>
            </a:ln>
          </p:spPr>
          <p:txBody>
            <a:bodyPr wrap="none">
              <a:spAutoFit/>
            </a:bodyPr>
            <a:lstStyle/>
            <a:p>
              <a:pPr algn="ctr">
                <a:defRPr/>
              </a:pPr>
              <a:r>
                <a:rPr lang="zh-CN" altLang="en-US" sz="2000" u="sng" dirty="0">
                  <a:solidFill>
                    <a:srgbClr val="C00000"/>
                  </a:solidFill>
                  <a:latin typeface="+mn-lt"/>
                  <a:ea typeface="+mn-ea"/>
                  <a:cs typeface="+mn-ea"/>
                  <a:sym typeface="+mn-lt"/>
                </a:rPr>
                <a:t>质量效率型</a:t>
              </a:r>
            </a:p>
          </p:txBody>
        </p:sp>
        <p:sp>
          <p:nvSpPr>
            <p:cNvPr id="18" name="MH_Other_1">
              <a:extLst/>
            </p:cNvPr>
            <p:cNvSpPr/>
            <p:nvPr/>
          </p:nvSpPr>
          <p:spPr>
            <a:xfrm rot="16200000" flipH="1">
              <a:off x="5785417" y="2621284"/>
              <a:ext cx="360000" cy="2520000"/>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grpFill/>
            <a:ln w="12700" cap="flat" cmpd="sng" algn="ctr">
              <a:noFill/>
              <a:prstDash val="solid"/>
              <a:miter lim="800000"/>
            </a:ln>
            <a:effectLst/>
          </p:spPr>
          <p:txBody>
            <a:bodyPr anchor="ctr">
              <a:normAutofit/>
            </a:bodyPr>
            <a:lstStyle/>
            <a:p>
              <a:pPr algn="ctr">
                <a:defRPr/>
              </a:pPr>
              <a:endParaRPr lang="zh-CN" altLang="en-US" kern="0">
                <a:solidFill>
                  <a:prstClr val="white"/>
                </a:solidFill>
                <a:latin typeface="Calibri" panose="020F0502020204030204"/>
              </a:endParaRPr>
            </a:p>
          </p:txBody>
        </p:sp>
      </p:grpSp>
      <p:grpSp>
        <p:nvGrpSpPr>
          <p:cNvPr id="19" name="组合 18"/>
          <p:cNvGrpSpPr/>
          <p:nvPr/>
        </p:nvGrpSpPr>
        <p:grpSpPr>
          <a:xfrm>
            <a:off x="1198698" y="3816803"/>
            <a:ext cx="6685670" cy="558802"/>
            <a:chOff x="1053548" y="4452525"/>
            <a:chExt cx="10078278" cy="900000"/>
          </a:xfrm>
          <a:solidFill>
            <a:schemeClr val="accent1">
              <a:lumMod val="60000"/>
              <a:lumOff val="40000"/>
            </a:schemeClr>
          </a:solidFill>
          <a:effectLst>
            <a:outerShdw blurRad="50800" dist="38100" dir="2700000" algn="tl" rotWithShape="0">
              <a:schemeClr val="tx1">
                <a:lumMod val="85000"/>
                <a:lumOff val="15000"/>
                <a:alpha val="40000"/>
              </a:schemeClr>
            </a:outerShdw>
          </a:effectLst>
        </p:grpSpPr>
        <p:sp>
          <p:nvSpPr>
            <p:cNvPr id="20" name="矩形 19"/>
            <p:cNvSpPr/>
            <p:nvPr/>
          </p:nvSpPr>
          <p:spPr>
            <a:xfrm>
              <a:off x="1053548" y="4452525"/>
              <a:ext cx="10078278" cy="90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文本框 20">
              <a:extLst/>
            </p:cNvPr>
            <p:cNvSpPr txBox="1"/>
            <p:nvPr/>
          </p:nvSpPr>
          <p:spPr>
            <a:xfrm>
              <a:off x="1137556" y="4702470"/>
              <a:ext cx="1467068" cy="400110"/>
            </a:xfrm>
            <a:prstGeom prst="rect">
              <a:avLst/>
            </a:prstGeom>
            <a:grpFill/>
          </p:spPr>
          <p:txBody>
            <a:bodyPr wrap="none">
              <a:spAutoFit/>
            </a:bodyPr>
            <a:lstStyle/>
            <a:p>
              <a:pPr>
                <a:defRPr/>
              </a:pPr>
              <a:r>
                <a:rPr lang="zh-CN" altLang="en-US" sz="2000" dirty="0">
                  <a:solidFill>
                    <a:schemeClr val="tx1">
                      <a:lumMod val="85000"/>
                      <a:lumOff val="15000"/>
                    </a:schemeClr>
                  </a:solidFill>
                  <a:latin typeface="+mn-lt"/>
                  <a:ea typeface="+mn-ea"/>
                  <a:cs typeface="+mn-ea"/>
                  <a:sym typeface="+mn-lt"/>
                </a:rPr>
                <a:t>经济结构：</a:t>
              </a:r>
              <a:endParaRPr lang="en-US" altLang="zh-CN" sz="2000" dirty="0">
                <a:solidFill>
                  <a:schemeClr val="tx1">
                    <a:lumMod val="85000"/>
                    <a:lumOff val="15000"/>
                  </a:schemeClr>
                </a:solidFill>
                <a:latin typeface="+mn-lt"/>
                <a:ea typeface="+mn-ea"/>
                <a:cs typeface="+mn-ea"/>
                <a:sym typeface="+mn-lt"/>
              </a:endParaRPr>
            </a:p>
          </p:txBody>
        </p:sp>
        <p:sp>
          <p:nvSpPr>
            <p:cNvPr id="22" name="文本框 21">
              <a:extLst/>
            </p:cNvPr>
            <p:cNvSpPr txBox="1"/>
            <p:nvPr/>
          </p:nvSpPr>
          <p:spPr>
            <a:xfrm>
              <a:off x="3656302" y="4659908"/>
              <a:ext cx="1245712" cy="442673"/>
            </a:xfrm>
            <a:prstGeom prst="roundRect">
              <a:avLst/>
            </a:prstGeom>
            <a:grpFill/>
            <a:ln>
              <a:noFill/>
            </a:ln>
          </p:spPr>
          <p:txBody>
            <a:bodyPr wrap="none">
              <a:spAutoFit/>
            </a:bodyPr>
            <a:lstStyle/>
            <a:p>
              <a:pPr algn="ctr">
                <a:defRPr/>
              </a:pPr>
              <a:r>
                <a:rPr lang="zh-CN" altLang="en-US" sz="2000" u="sng" dirty="0">
                  <a:solidFill>
                    <a:srgbClr val="C00000"/>
                  </a:solidFill>
                  <a:latin typeface="+mn-lt"/>
                  <a:ea typeface="+mn-ea"/>
                  <a:cs typeface="+mn-ea"/>
                  <a:sym typeface="+mn-lt"/>
                </a:rPr>
                <a:t>增量扩能</a:t>
              </a:r>
            </a:p>
          </p:txBody>
        </p:sp>
        <p:sp>
          <p:nvSpPr>
            <p:cNvPr id="23" name="文本框 22">
              <a:extLst/>
            </p:cNvPr>
            <p:cNvSpPr txBox="1"/>
            <p:nvPr/>
          </p:nvSpPr>
          <p:spPr>
            <a:xfrm>
              <a:off x="7199405" y="4711744"/>
              <a:ext cx="3035022" cy="442673"/>
            </a:xfrm>
            <a:prstGeom prst="roundRect">
              <a:avLst/>
            </a:prstGeom>
            <a:grpFill/>
            <a:ln>
              <a:noFill/>
            </a:ln>
          </p:spPr>
          <p:txBody>
            <a:bodyPr wrap="none">
              <a:spAutoFit/>
            </a:bodyPr>
            <a:lstStyle/>
            <a:p>
              <a:pPr algn="ctr">
                <a:defRPr/>
              </a:pPr>
              <a:r>
                <a:rPr lang="zh-CN" altLang="en-US" sz="2000" u="sng" dirty="0">
                  <a:solidFill>
                    <a:srgbClr val="C00000"/>
                  </a:solidFill>
                  <a:latin typeface="+mn-lt"/>
                  <a:ea typeface="+mn-ea"/>
                  <a:cs typeface="+mn-ea"/>
                  <a:sym typeface="+mn-lt"/>
                </a:rPr>
                <a:t>调整存量、做优增量并举</a:t>
              </a:r>
            </a:p>
          </p:txBody>
        </p:sp>
        <p:sp>
          <p:nvSpPr>
            <p:cNvPr id="24" name="MH_Other_1">
              <a:extLst/>
            </p:cNvPr>
            <p:cNvSpPr/>
            <p:nvPr/>
          </p:nvSpPr>
          <p:spPr>
            <a:xfrm rot="16200000" flipH="1">
              <a:off x="4892374" y="3737590"/>
              <a:ext cx="360000" cy="2520000"/>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grpFill/>
            <a:ln w="12700" cap="flat" cmpd="sng" algn="ctr">
              <a:noFill/>
              <a:prstDash val="solid"/>
              <a:miter lim="800000"/>
            </a:ln>
            <a:effectLst/>
          </p:spPr>
          <p:txBody>
            <a:bodyPr anchor="ctr">
              <a:normAutofit/>
            </a:bodyPr>
            <a:lstStyle/>
            <a:p>
              <a:pPr algn="ctr">
                <a:defRPr/>
              </a:pPr>
              <a:endParaRPr lang="zh-CN" altLang="en-US" kern="0">
                <a:solidFill>
                  <a:prstClr val="white"/>
                </a:solidFill>
                <a:latin typeface="Calibri" panose="020F0502020204030204"/>
              </a:endParaRPr>
            </a:p>
          </p:txBody>
        </p:sp>
      </p:grpSp>
      <p:grpSp>
        <p:nvGrpSpPr>
          <p:cNvPr id="25" name="组合 24"/>
          <p:cNvGrpSpPr/>
          <p:nvPr/>
        </p:nvGrpSpPr>
        <p:grpSpPr>
          <a:xfrm>
            <a:off x="1207773" y="4781502"/>
            <a:ext cx="6832526" cy="1006867"/>
            <a:chOff x="1053548" y="5427315"/>
            <a:chExt cx="10078278" cy="900000"/>
          </a:xfrm>
          <a:solidFill>
            <a:schemeClr val="accent1">
              <a:lumMod val="60000"/>
              <a:lumOff val="40000"/>
            </a:schemeClr>
          </a:solidFill>
          <a:effectLst>
            <a:outerShdw blurRad="50800" dist="38100" dir="2700000" algn="tl" rotWithShape="0">
              <a:schemeClr val="tx1">
                <a:lumMod val="85000"/>
                <a:lumOff val="15000"/>
                <a:alpha val="40000"/>
              </a:schemeClr>
            </a:outerShdw>
          </a:effectLst>
        </p:grpSpPr>
        <p:sp>
          <p:nvSpPr>
            <p:cNvPr id="26" name="矩形 25"/>
            <p:cNvSpPr/>
            <p:nvPr/>
          </p:nvSpPr>
          <p:spPr>
            <a:xfrm>
              <a:off x="1053548" y="5427315"/>
              <a:ext cx="10078278" cy="90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文本框 26">
              <a:extLst/>
            </p:cNvPr>
            <p:cNvSpPr txBox="1"/>
            <p:nvPr/>
          </p:nvSpPr>
          <p:spPr>
            <a:xfrm>
              <a:off x="1137556" y="5677260"/>
              <a:ext cx="1467068" cy="400110"/>
            </a:xfrm>
            <a:prstGeom prst="rect">
              <a:avLst/>
            </a:prstGeom>
            <a:grpFill/>
          </p:spPr>
          <p:txBody>
            <a:bodyPr wrap="none">
              <a:spAutoFit/>
            </a:bodyPr>
            <a:lstStyle/>
            <a:p>
              <a:pPr>
                <a:defRPr/>
              </a:pPr>
              <a:r>
                <a:rPr lang="zh-CN" altLang="en-US" sz="2000" dirty="0">
                  <a:solidFill>
                    <a:schemeClr val="tx1">
                      <a:lumMod val="85000"/>
                      <a:lumOff val="15000"/>
                    </a:schemeClr>
                  </a:solidFill>
                  <a:latin typeface="+mn-lt"/>
                  <a:ea typeface="+mn-ea"/>
                  <a:cs typeface="+mn-ea"/>
                  <a:sym typeface="+mn-lt"/>
                </a:rPr>
                <a:t>发展动力：</a:t>
              </a:r>
              <a:endParaRPr lang="en-US" altLang="zh-CN" sz="2000" dirty="0">
                <a:solidFill>
                  <a:schemeClr val="tx1">
                    <a:lumMod val="85000"/>
                    <a:lumOff val="15000"/>
                  </a:schemeClr>
                </a:solidFill>
                <a:latin typeface="+mn-lt"/>
                <a:ea typeface="+mn-ea"/>
                <a:cs typeface="+mn-ea"/>
                <a:sym typeface="+mn-lt"/>
              </a:endParaRPr>
            </a:p>
          </p:txBody>
        </p:sp>
        <p:sp>
          <p:nvSpPr>
            <p:cNvPr id="28" name="文本框 27">
              <a:extLst/>
            </p:cNvPr>
            <p:cNvSpPr txBox="1"/>
            <p:nvPr/>
          </p:nvSpPr>
          <p:spPr>
            <a:xfrm>
              <a:off x="3153104" y="5578641"/>
              <a:ext cx="4354403" cy="442674"/>
            </a:xfrm>
            <a:prstGeom prst="roundRect">
              <a:avLst/>
            </a:prstGeom>
            <a:grpFill/>
            <a:ln>
              <a:noFill/>
            </a:ln>
          </p:spPr>
          <p:txBody>
            <a:bodyPr>
              <a:spAutoFit/>
            </a:bodyPr>
            <a:lstStyle/>
            <a:p>
              <a:pPr algn="ctr">
                <a:defRPr/>
              </a:pPr>
              <a:r>
                <a:rPr lang="zh-CN" altLang="en-US" sz="2000" u="sng" dirty="0">
                  <a:solidFill>
                    <a:srgbClr val="C00000"/>
                  </a:solidFill>
                  <a:latin typeface="+mn-lt"/>
                  <a:ea typeface="+mn-ea"/>
                  <a:cs typeface="+mn-ea"/>
                  <a:sym typeface="+mn-lt"/>
                </a:rPr>
                <a:t>依靠资源和低成本劳动力等要素投入</a:t>
              </a:r>
            </a:p>
          </p:txBody>
        </p:sp>
        <p:sp>
          <p:nvSpPr>
            <p:cNvPr id="29" name="文本框 28">
              <a:extLst/>
            </p:cNvPr>
            <p:cNvSpPr txBox="1"/>
            <p:nvPr/>
          </p:nvSpPr>
          <p:spPr>
            <a:xfrm>
              <a:off x="8966811" y="5677261"/>
              <a:ext cx="1245712" cy="442673"/>
            </a:xfrm>
            <a:prstGeom prst="roundRect">
              <a:avLst/>
            </a:prstGeom>
            <a:grpFill/>
            <a:ln>
              <a:noFill/>
            </a:ln>
          </p:spPr>
          <p:txBody>
            <a:bodyPr wrap="none">
              <a:spAutoFit/>
            </a:bodyPr>
            <a:lstStyle/>
            <a:p>
              <a:pPr algn="ctr">
                <a:defRPr/>
              </a:pPr>
              <a:r>
                <a:rPr lang="zh-CN" altLang="en-US" sz="2000" u="sng" dirty="0">
                  <a:solidFill>
                    <a:srgbClr val="C00000"/>
                  </a:solidFill>
                  <a:latin typeface="+mn-lt"/>
                  <a:ea typeface="+mn-ea"/>
                  <a:cs typeface="+mn-ea"/>
                  <a:sym typeface="+mn-lt"/>
                </a:rPr>
                <a:t>创新驱动</a:t>
              </a:r>
            </a:p>
          </p:txBody>
        </p:sp>
        <p:sp>
          <p:nvSpPr>
            <p:cNvPr id="30" name="MH_Other_1">
              <a:extLst/>
            </p:cNvPr>
            <p:cNvSpPr/>
            <p:nvPr/>
          </p:nvSpPr>
          <p:spPr>
            <a:xfrm rot="16200000" flipH="1">
              <a:off x="7363508" y="5337316"/>
              <a:ext cx="288000" cy="1080000"/>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grpFill/>
            <a:ln w="12700" cap="flat" cmpd="sng" algn="ctr">
              <a:noFill/>
              <a:prstDash val="solid"/>
              <a:miter lim="800000"/>
            </a:ln>
            <a:effectLst/>
          </p:spPr>
          <p:txBody>
            <a:bodyPr anchor="ctr">
              <a:normAutofit/>
            </a:bodyPr>
            <a:lstStyle/>
            <a:p>
              <a:pPr algn="ctr">
                <a:defRPr/>
              </a:pPr>
              <a:endParaRPr lang="zh-CN" altLang="en-US" kern="0">
                <a:solidFill>
                  <a:prstClr val="white"/>
                </a:solidFill>
                <a:latin typeface="Calibri" panose="020F0502020204030204"/>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9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4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nodeType="afterGroup">
                            <p:stCondLst>
                              <p:cond delay="19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nodeType="afterGroup">
                            <p:stCondLst>
                              <p:cond delay="2400"/>
                            </p:stCondLst>
                            <p:childTnLst>
                              <p:par>
                                <p:cTn id="21" presetID="22" presetClass="entr" presetSubtype="8"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p:cNvPr>
          <p:cNvSpPr txBox="1"/>
          <p:nvPr/>
        </p:nvSpPr>
        <p:spPr>
          <a:xfrm>
            <a:off x="2528888" y="449263"/>
            <a:ext cx="4348162" cy="430212"/>
          </a:xfrm>
          <a:prstGeom prst="rect">
            <a:avLst/>
          </a:prstGeom>
          <a:noFill/>
        </p:spPr>
        <p:txBody>
          <a:bodyPr>
            <a:spAutoFit/>
          </a:bodyPr>
          <a:lstStyle/>
          <a:p>
            <a:pPr marL="342900" indent="-342900" algn="ctr">
              <a:buFont typeface="Wingdings" panose="05000000000000000000" pitchFamily="2" charset="2"/>
              <a:buChar char="Ø"/>
              <a:defRPr/>
            </a:pPr>
            <a:r>
              <a:rPr lang="zh-CN" altLang="en-US" sz="2200" kern="0" spc="120" dirty="0">
                <a:solidFill>
                  <a:srgbClr val="C00000"/>
                </a:solidFill>
                <a:latin typeface="+mn-lt"/>
                <a:ea typeface="+mn-ea"/>
                <a:cs typeface="+mn-ea"/>
                <a:sym typeface="+mn-lt"/>
              </a:rPr>
              <a:t>引领经济发展新常态</a:t>
            </a:r>
          </a:p>
        </p:txBody>
      </p:sp>
      <p:sp>
        <p:nvSpPr>
          <p:cNvPr id="8" name="矩形 7">
            <a:extLst/>
          </p:cNvPr>
          <p:cNvSpPr/>
          <p:nvPr/>
        </p:nvSpPr>
        <p:spPr>
          <a:xfrm>
            <a:off x="392113" y="1658938"/>
            <a:ext cx="4179887" cy="3324225"/>
          </a:xfrm>
          <a:prstGeom prst="rect">
            <a:avLst/>
          </a:prstGeom>
        </p:spPr>
        <p:txBody>
          <a:bodyPr>
            <a:spAutoFit/>
          </a:bodyPr>
          <a:lstStyle/>
          <a:p>
            <a:pPr algn="just" eaLnBrk="1" hangingPunct="1">
              <a:lnSpc>
                <a:spcPct val="150000"/>
              </a:lnSpc>
              <a:spcAft>
                <a:spcPts val="0"/>
              </a:spcAft>
              <a:defRPr/>
            </a:pPr>
            <a:r>
              <a:rPr lang="zh-CN" altLang="en-US" sz="2000" dirty="0">
                <a:solidFill>
                  <a:schemeClr val="tx1">
                    <a:lumMod val="85000"/>
                    <a:lumOff val="15000"/>
                  </a:schemeClr>
                </a:solidFill>
                <a:latin typeface="+mn-ea"/>
                <a:ea typeface="+mn-ea"/>
                <a:cs typeface="+mn-ea"/>
                <a:sym typeface="+mn-lt"/>
              </a:rPr>
              <a:t>　　要把握这些大势，彻底抛弃用旧的思维逻辑和方式方法再求高增长的想法，切实把思想和行动统一到党中央判断和决策部署上来。</a:t>
            </a:r>
            <a:endParaRPr lang="en-US" altLang="zh-CN" sz="2000" dirty="0">
              <a:solidFill>
                <a:schemeClr val="tx1">
                  <a:lumMod val="85000"/>
                  <a:lumOff val="15000"/>
                </a:schemeClr>
              </a:solidFill>
              <a:latin typeface="+mn-ea"/>
              <a:ea typeface="+mn-ea"/>
              <a:cs typeface="+mn-ea"/>
              <a:sym typeface="+mn-lt"/>
            </a:endParaRPr>
          </a:p>
          <a:p>
            <a:pPr algn="just" eaLnBrk="1" hangingPunct="1">
              <a:lnSpc>
                <a:spcPct val="150000"/>
              </a:lnSpc>
              <a:spcAft>
                <a:spcPts val="0"/>
              </a:spcAft>
              <a:defRPr/>
            </a:pPr>
            <a:r>
              <a:rPr lang="zh-CN" altLang="en-US" sz="2000" dirty="0">
                <a:solidFill>
                  <a:schemeClr val="tx1">
                    <a:lumMod val="85000"/>
                    <a:lumOff val="15000"/>
                  </a:schemeClr>
                </a:solidFill>
                <a:latin typeface="+mn-ea"/>
                <a:ea typeface="+mn-ea"/>
                <a:cs typeface="+mn-ea"/>
                <a:sym typeface="+mn-lt"/>
              </a:rPr>
              <a:t>　　始终坚持以经济建设为中心，变中求新、新中求进、进中突破，推动我国经济实现高质量发展。</a:t>
            </a:r>
          </a:p>
        </p:txBody>
      </p:sp>
      <p:grpSp>
        <p:nvGrpSpPr>
          <p:cNvPr id="9" name="组合 8"/>
          <p:cNvGrpSpPr>
            <a:grpSpLocks/>
          </p:cNvGrpSpPr>
          <p:nvPr/>
        </p:nvGrpSpPr>
        <p:grpSpPr bwMode="auto">
          <a:xfrm>
            <a:off x="320675" y="1447800"/>
            <a:ext cx="720725" cy="779463"/>
            <a:chOff x="892655" y="1689941"/>
            <a:chExt cx="720000" cy="778472"/>
          </a:xfrm>
        </p:grpSpPr>
        <p:sp>
          <p:nvSpPr>
            <p:cNvPr id="10" name="矩形 9"/>
            <p:cNvSpPr/>
            <p:nvPr/>
          </p:nvSpPr>
          <p:spPr>
            <a:xfrm>
              <a:off x="892655" y="1748413"/>
              <a:ext cx="720000" cy="720000"/>
            </a:xfrm>
            <a:prstGeom prst="rect">
              <a:avLst/>
            </a:prstGeom>
            <a:noFill/>
            <a:ln w="2857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963428" y="1689941"/>
              <a:ext cx="540000" cy="540000"/>
            </a:xfrm>
            <a:prstGeom prst="rect">
              <a:avLst/>
            </a:prstGeom>
            <a:noFill/>
            <a:ln w="2222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2" name="组合 11"/>
          <p:cNvGrpSpPr>
            <a:grpSpLocks/>
          </p:cNvGrpSpPr>
          <p:nvPr/>
        </p:nvGrpSpPr>
        <p:grpSpPr bwMode="auto">
          <a:xfrm>
            <a:off x="4354513" y="4464050"/>
            <a:ext cx="427037" cy="519113"/>
            <a:chOff x="4216061" y="4989452"/>
            <a:chExt cx="426278" cy="519202"/>
          </a:xfrm>
        </p:grpSpPr>
        <p:sp>
          <p:nvSpPr>
            <p:cNvPr id="13" name="矩形 12"/>
            <p:cNvSpPr/>
            <p:nvPr/>
          </p:nvSpPr>
          <p:spPr>
            <a:xfrm rot="10800000">
              <a:off x="4216061" y="4989452"/>
              <a:ext cx="426278" cy="446706"/>
            </a:xfrm>
            <a:prstGeom prst="rect">
              <a:avLst/>
            </a:prstGeom>
            <a:noFill/>
            <a:ln w="2222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rot="10800000">
              <a:off x="4236158" y="5185075"/>
              <a:ext cx="323579" cy="323579"/>
            </a:xfrm>
            <a:prstGeom prst="rect">
              <a:avLst/>
            </a:prstGeom>
            <a:noFill/>
            <a:ln w="1587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5" name="图片 14">
            <a:extLst/>
          </p:cNvPr>
          <p:cNvPicPr>
            <a:picLocks noChangeAspect="1"/>
          </p:cNvPicPr>
          <p:nvPr/>
        </p:nvPicPr>
        <p:blipFill>
          <a:blip r:embed="rId4"/>
          <a:stretch>
            <a:fillRect/>
          </a:stretch>
        </p:blipFill>
        <p:spPr>
          <a:xfrm>
            <a:off x="4891088" y="1422400"/>
            <a:ext cx="4054475" cy="3959225"/>
          </a:xfrm>
          <a:prstGeom prst="rect">
            <a:avLst/>
          </a:prstGeom>
          <a:ln>
            <a:solidFill>
              <a:schemeClr val="bg1">
                <a:lumMod val="95000"/>
              </a:schemeClr>
            </a:solidFill>
          </a:ln>
          <a:effectLst>
            <a:outerShdw blurRad="50800" dist="38100" dir="2700000" algn="tl" rotWithShape="0">
              <a:schemeClr val="tx1">
                <a:lumMod val="85000"/>
                <a:lumOff val="15000"/>
                <a:alpha val="40000"/>
              </a:schemeClr>
            </a:outerShdw>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7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par>
                                <p:cTn id="12" presetID="22" presetClass="entr" presetSubtype="1"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par>
                          <p:cTn id="15" fill="hold" nodeType="afterGroup">
                            <p:stCondLst>
                              <p:cond delay="120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nodeType="afterGroup">
                            <p:stCondLst>
                              <p:cond delay="480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矩形 1"/>
          <p:cNvSpPr>
            <a:spLocks noChangeArrowheads="1"/>
          </p:cNvSpPr>
          <p:nvPr/>
        </p:nvSpPr>
        <p:spPr bwMode="auto">
          <a:xfrm>
            <a:off x="527050" y="400050"/>
            <a:ext cx="8066088"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4   </a:t>
            </a:r>
            <a:r>
              <a:rPr lang="zh-CN" altLang="en-US" sz="2400">
                <a:latin typeface="华文中宋" panose="02010600040101010101" pitchFamily="2" charset="-122"/>
                <a:ea typeface="华文中宋" panose="02010600040101010101" pitchFamily="2" charset="-122"/>
              </a:rPr>
              <a:t>坚持使市场在资源配置中起决定性作用  更好发挥政府作用    坚决扫除经济发展的体制机制障碍 </a:t>
            </a:r>
            <a:endParaRPr lang="en-US" altLang="zh-CN" sz="2400">
              <a:latin typeface="华文中宋" panose="02010600040101010101" pitchFamily="2" charset="-122"/>
              <a:ea typeface="华文中宋" panose="02010600040101010101" pitchFamily="2" charset="-122"/>
            </a:endParaRPr>
          </a:p>
        </p:txBody>
      </p:sp>
      <p:pic>
        <p:nvPicPr>
          <p:cNvPr id="18" name="图片 1"/>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47864" y="2564904"/>
            <a:ext cx="2228332" cy="187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p:cNvPr>
          <p:cNvSpPr/>
          <p:nvPr/>
        </p:nvSpPr>
        <p:spPr bwMode="auto">
          <a:xfrm>
            <a:off x="636588" y="2949575"/>
            <a:ext cx="3132137" cy="3001963"/>
          </a:xfrm>
          <a:prstGeom prst="rect">
            <a:avLst/>
          </a:prstGeom>
          <a:solidFill>
            <a:schemeClr val="accent1">
              <a:lumMod val="40000"/>
              <a:lumOff val="60000"/>
            </a:schemeClr>
          </a:solidFill>
        </p:spPr>
        <p:txBody>
          <a:bodyPr>
            <a:spAutoFit/>
          </a:bodyPr>
          <a:lstStyle/>
          <a:p>
            <a:pPr algn="just" eaLnBrk="1" hangingPunct="1">
              <a:lnSpc>
                <a:spcPct val="150000"/>
              </a:lnSpc>
              <a:defRPr/>
            </a:pPr>
            <a:r>
              <a:rPr lang="zh-CN" altLang="en-US" dirty="0">
                <a:solidFill>
                  <a:schemeClr val="tx1">
                    <a:lumMod val="85000"/>
                    <a:lumOff val="15000"/>
                  </a:schemeClr>
                </a:solidFill>
                <a:latin typeface="+mn-lt"/>
                <a:ea typeface="+mn-ea"/>
                <a:cs typeface="+mn-ea"/>
                <a:sym typeface="+mn-lt"/>
              </a:rPr>
              <a:t>　　要坚持使市场在资源配置中起决定性作用，完善市场机制，打破行业垄断、进入壁垒、地方保护，增强企业对市场需求变化的反应和调整的能力，提高企业资源要素配置效率和竞争力。</a:t>
            </a:r>
          </a:p>
        </p:txBody>
      </p:sp>
      <p:sp>
        <p:nvSpPr>
          <p:cNvPr id="11" name="矩形 10">
            <a:extLst/>
          </p:cNvPr>
          <p:cNvSpPr/>
          <p:nvPr/>
        </p:nvSpPr>
        <p:spPr bwMode="auto">
          <a:xfrm>
            <a:off x="4864100" y="3109913"/>
            <a:ext cx="3097213" cy="2586037"/>
          </a:xfrm>
          <a:prstGeom prst="rect">
            <a:avLst/>
          </a:prstGeom>
          <a:solidFill>
            <a:schemeClr val="accent1">
              <a:lumMod val="20000"/>
              <a:lumOff val="80000"/>
            </a:schemeClr>
          </a:solidFill>
          <a:ln>
            <a:solidFill>
              <a:schemeClr val="accent1"/>
            </a:solidFill>
          </a:ln>
        </p:spPr>
        <p:txBody>
          <a:bodyPr>
            <a:spAutoFit/>
          </a:bodyPr>
          <a:lstStyle/>
          <a:p>
            <a:pPr algn="just" eaLnBrk="1" hangingPunct="1">
              <a:lnSpc>
                <a:spcPct val="150000"/>
              </a:lnSpc>
              <a:defRPr/>
            </a:pPr>
            <a:r>
              <a:rPr lang="zh-CN" altLang="en-US" dirty="0">
                <a:solidFill>
                  <a:schemeClr val="tx1">
                    <a:lumMod val="85000"/>
                    <a:lumOff val="15000"/>
                  </a:schemeClr>
                </a:solidFill>
                <a:latin typeface="+mn-lt"/>
                <a:ea typeface="+mn-ea"/>
                <a:cs typeface="+mn-ea"/>
                <a:sym typeface="+mn-lt"/>
              </a:rPr>
              <a:t>　　要更好发挥政府作用，在尊重市场规律的基础上，用改革激发市场活力，用政策引导市场预期，用规划明确投资方向，用法治规范市场行为。</a:t>
            </a:r>
          </a:p>
        </p:txBody>
      </p:sp>
      <p:sp>
        <p:nvSpPr>
          <p:cNvPr id="12" name="矩形 11"/>
          <p:cNvSpPr/>
          <p:nvPr/>
        </p:nvSpPr>
        <p:spPr>
          <a:xfrm>
            <a:off x="815975" y="644525"/>
            <a:ext cx="7796213" cy="830263"/>
          </a:xfrm>
          <a:prstGeom prst="rect">
            <a:avLst/>
          </a:prstGeom>
        </p:spPr>
        <p:txBody>
          <a:bodyPr>
            <a:spAutoFit/>
          </a:bodyPr>
          <a:lstStyle/>
          <a:p>
            <a:pPr algn="just" eaLnBrk="1" hangingPunct="1">
              <a:lnSpc>
                <a:spcPct val="120000"/>
              </a:lnSpc>
              <a:spcAft>
                <a:spcPts val="0"/>
              </a:spcAft>
              <a:defRPr/>
            </a:pPr>
            <a:r>
              <a:rPr lang="zh-CN" altLang="en-US" sz="2000" dirty="0">
                <a:solidFill>
                  <a:schemeClr val="tx1">
                    <a:lumMod val="85000"/>
                    <a:lumOff val="15000"/>
                  </a:schemeClr>
                </a:solidFill>
                <a:latin typeface="+mn-ea"/>
                <a:ea typeface="+mn-ea"/>
                <a:cs typeface="+mn-ea"/>
                <a:sym typeface="+mn-lt"/>
              </a:rPr>
              <a:t>　　</a:t>
            </a:r>
            <a:r>
              <a:rPr lang="zh-CN" altLang="zh-CN" sz="2000" dirty="0">
                <a:solidFill>
                  <a:schemeClr val="tx1">
                    <a:lumMod val="85000"/>
                    <a:lumOff val="15000"/>
                  </a:schemeClr>
                </a:solidFill>
                <a:latin typeface="+mn-ea"/>
                <a:ea typeface="+mn-ea"/>
                <a:cs typeface="+mn-ea"/>
                <a:sym typeface="+mn-lt"/>
              </a:rPr>
              <a:t>处理好政府和市场的关系，要讲辩证法、两点论，把“看不见的手”和“看得见的手”都用好。</a:t>
            </a:r>
            <a:endParaRPr lang="en-US" altLang="zh-CN" sz="2000" dirty="0">
              <a:solidFill>
                <a:schemeClr val="tx1">
                  <a:lumMod val="85000"/>
                  <a:lumOff val="15000"/>
                </a:schemeClr>
              </a:solidFill>
              <a:latin typeface="+mn-ea"/>
              <a:ea typeface="+mn-ea"/>
              <a:cs typeface="+mn-ea"/>
              <a:sym typeface="+mn-lt"/>
            </a:endParaRPr>
          </a:p>
        </p:txBody>
      </p:sp>
      <p:grpSp>
        <p:nvGrpSpPr>
          <p:cNvPr id="13" name="组合 12"/>
          <p:cNvGrpSpPr>
            <a:grpSpLocks/>
          </p:cNvGrpSpPr>
          <p:nvPr/>
        </p:nvGrpSpPr>
        <p:grpSpPr bwMode="auto">
          <a:xfrm>
            <a:off x="628650" y="1327150"/>
            <a:ext cx="3211513" cy="1570038"/>
            <a:chOff x="1594887" y="2024517"/>
            <a:chExt cx="3212057" cy="1569660"/>
          </a:xfrm>
        </p:grpSpPr>
        <p:sp>
          <p:nvSpPr>
            <p:cNvPr id="14" name="矩形 13">
              <a:extLst/>
            </p:cNvPr>
            <p:cNvSpPr/>
            <p:nvPr/>
          </p:nvSpPr>
          <p:spPr>
            <a:xfrm>
              <a:off x="2160066" y="2024517"/>
              <a:ext cx="2646878" cy="1569660"/>
            </a:xfrm>
            <a:prstGeom prst="rect">
              <a:avLst/>
            </a:prstGeom>
          </p:spPr>
          <p:txBody>
            <a:bodyPr wrap="none" anchor="ctr">
              <a:spAutoFit/>
            </a:bodyPr>
            <a:lstStyle/>
            <a:p>
              <a:pPr algn="ctr">
                <a:defRPr/>
              </a:pPr>
              <a:r>
                <a:rPr lang="zh-CN" altLang="en-US" sz="9600" dirty="0">
                  <a:solidFill>
                    <a:srgbClr val="C00000">
                      <a:alpha val="8000"/>
                    </a:srgbClr>
                  </a:solidFill>
                  <a:latin typeface="+mj-ea"/>
                  <a:ea typeface="+mj-ea"/>
                </a:rPr>
                <a:t>市场</a:t>
              </a:r>
            </a:p>
          </p:txBody>
        </p:sp>
        <p:sp>
          <p:nvSpPr>
            <p:cNvPr id="15" name="矩形 14">
              <a:extLst/>
            </p:cNvPr>
            <p:cNvSpPr/>
            <p:nvPr/>
          </p:nvSpPr>
          <p:spPr>
            <a:xfrm>
              <a:off x="1594887" y="2800618"/>
              <a:ext cx="2802413" cy="707855"/>
            </a:xfrm>
            <a:prstGeom prst="rect">
              <a:avLst/>
            </a:prstGeom>
          </p:spPr>
          <p:txBody>
            <a:bodyPr>
              <a:spAutoFit/>
            </a:bodyPr>
            <a:lstStyle/>
            <a:p>
              <a:pPr algn="dist">
                <a:defRPr/>
              </a:pPr>
              <a:r>
                <a:rPr lang="zh-CN" altLang="en-US" sz="4000" dirty="0">
                  <a:solidFill>
                    <a:schemeClr val="tx1">
                      <a:lumMod val="75000"/>
                      <a:lumOff val="25000"/>
                    </a:schemeClr>
                  </a:solidFill>
                  <a:latin typeface="+mn-lt"/>
                  <a:ea typeface="+mn-ea"/>
                  <a:cs typeface="+mn-ea"/>
                  <a:sym typeface="+mn-lt"/>
                </a:rPr>
                <a:t>看不见的手</a:t>
              </a:r>
            </a:p>
          </p:txBody>
        </p:sp>
      </p:grpSp>
      <p:grpSp>
        <p:nvGrpSpPr>
          <p:cNvPr id="16" name="组合 15"/>
          <p:cNvGrpSpPr>
            <a:grpSpLocks/>
          </p:cNvGrpSpPr>
          <p:nvPr/>
        </p:nvGrpSpPr>
        <p:grpSpPr bwMode="auto">
          <a:xfrm>
            <a:off x="4914900" y="1162050"/>
            <a:ext cx="2803525" cy="1570038"/>
            <a:chOff x="7356479" y="2024517"/>
            <a:chExt cx="2803160" cy="1569660"/>
          </a:xfrm>
        </p:grpSpPr>
        <p:sp>
          <p:nvSpPr>
            <p:cNvPr id="17" name="矩形 16">
              <a:extLst/>
            </p:cNvPr>
            <p:cNvSpPr/>
            <p:nvPr/>
          </p:nvSpPr>
          <p:spPr>
            <a:xfrm>
              <a:off x="7434620" y="2024517"/>
              <a:ext cx="2646878" cy="1569660"/>
            </a:xfrm>
            <a:prstGeom prst="rect">
              <a:avLst/>
            </a:prstGeom>
          </p:spPr>
          <p:txBody>
            <a:bodyPr wrap="none" anchor="ctr">
              <a:spAutoFit/>
            </a:bodyPr>
            <a:lstStyle/>
            <a:p>
              <a:pPr algn="ctr">
                <a:defRPr/>
              </a:pPr>
              <a:r>
                <a:rPr lang="zh-CN" altLang="en-US" sz="9600" dirty="0">
                  <a:solidFill>
                    <a:srgbClr val="C00000">
                      <a:alpha val="8000"/>
                    </a:srgbClr>
                  </a:solidFill>
                  <a:latin typeface="+mj-ea"/>
                  <a:ea typeface="+mj-ea"/>
                </a:rPr>
                <a:t>政府</a:t>
              </a:r>
            </a:p>
          </p:txBody>
        </p:sp>
        <p:sp>
          <p:nvSpPr>
            <p:cNvPr id="18" name="矩形 17">
              <a:extLst/>
            </p:cNvPr>
            <p:cNvSpPr/>
            <p:nvPr/>
          </p:nvSpPr>
          <p:spPr>
            <a:xfrm>
              <a:off x="7356479" y="2886322"/>
              <a:ext cx="2803160" cy="707855"/>
            </a:xfrm>
            <a:prstGeom prst="rect">
              <a:avLst/>
            </a:prstGeom>
          </p:spPr>
          <p:txBody>
            <a:bodyPr>
              <a:spAutoFit/>
            </a:bodyPr>
            <a:lstStyle/>
            <a:p>
              <a:pPr algn="dist">
                <a:defRPr/>
              </a:pPr>
              <a:r>
                <a:rPr lang="zh-CN" altLang="en-US" sz="4000" dirty="0">
                  <a:solidFill>
                    <a:schemeClr val="tx1">
                      <a:lumMod val="75000"/>
                      <a:lumOff val="25000"/>
                    </a:schemeClr>
                  </a:solidFill>
                  <a:latin typeface="+mn-lt"/>
                  <a:ea typeface="+mn-ea"/>
                  <a:cs typeface="+mn-ea"/>
                  <a:sym typeface="+mn-lt"/>
                </a:rPr>
                <a:t>看得见的手</a:t>
              </a:r>
            </a:p>
          </p:txBody>
        </p:sp>
      </p:grpSp>
      <p:sp>
        <p:nvSpPr>
          <p:cNvPr id="19" name="弧形 18">
            <a:extLst/>
          </p:cNvPr>
          <p:cNvSpPr/>
          <p:nvPr/>
        </p:nvSpPr>
        <p:spPr>
          <a:xfrm>
            <a:off x="3485801" y="2209923"/>
            <a:ext cx="1620000" cy="900000"/>
          </a:xfrm>
          <a:prstGeom prst="arc">
            <a:avLst>
              <a:gd name="adj1" fmla="val 10841628"/>
              <a:gd name="adj2" fmla="val 20771895"/>
            </a:avLst>
          </a:prstGeom>
          <a:ln w="63500" cap="rnd">
            <a:gradFill>
              <a:gsLst>
                <a:gs pos="100000">
                  <a:srgbClr val="C00000">
                    <a:alpha val="0"/>
                  </a:srgbClr>
                </a:gs>
                <a:gs pos="0">
                  <a:srgbClr val="C00000"/>
                </a:gs>
              </a:gsLst>
              <a:lin ang="0" scaled="0"/>
            </a:gradFill>
            <a:round/>
            <a:head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弧形 19">
            <a:extLst/>
          </p:cNvPr>
          <p:cNvSpPr/>
          <p:nvPr/>
        </p:nvSpPr>
        <p:spPr>
          <a:xfrm flipH="1" flipV="1">
            <a:off x="3299512" y="5402000"/>
            <a:ext cx="2520000" cy="1080000"/>
          </a:xfrm>
          <a:prstGeom prst="arc">
            <a:avLst>
              <a:gd name="adj1" fmla="val 10841628"/>
              <a:gd name="adj2" fmla="val 20834200"/>
            </a:avLst>
          </a:prstGeom>
          <a:ln w="76200" cap="rnd">
            <a:gradFill>
              <a:gsLst>
                <a:gs pos="100000">
                  <a:srgbClr val="C00000">
                    <a:alpha val="0"/>
                  </a:srgbClr>
                </a:gs>
                <a:gs pos="0">
                  <a:srgbClr val="C00000"/>
                </a:gs>
              </a:gsLst>
              <a:lin ang="0" scaled="0"/>
            </a:gradFill>
            <a:round/>
            <a:head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15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nodeType="afterGroup">
                            <p:stCondLst>
                              <p:cond delay="2050"/>
                            </p:stCondLst>
                            <p:childTnLst>
                              <p:par>
                                <p:cTn id="16" presetID="22" presetClass="entr" presetSubtype="2"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par>
                          <p:cTn id="19" fill="hold" nodeType="afterGroup">
                            <p:stCondLst>
                              <p:cond delay="2550"/>
                            </p:stCondLst>
                            <p:childTnLst>
                              <p:par>
                                <p:cTn id="20" presetID="22" presetClass="entr" presetSubtype="8"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a:grpSpLocks/>
          </p:cNvGrpSpPr>
          <p:nvPr/>
        </p:nvGrpSpPr>
        <p:grpSpPr bwMode="auto">
          <a:xfrm>
            <a:off x="579438" y="2032000"/>
            <a:ext cx="3929062" cy="1281113"/>
            <a:chOff x="1787709" y="2576920"/>
            <a:chExt cx="3929089" cy="1281778"/>
          </a:xfrm>
        </p:grpSpPr>
        <p:sp>
          <p:nvSpPr>
            <p:cNvPr id="7" name="矩形: 圆角 4">
              <a:extLst/>
            </p:cNvPr>
            <p:cNvSpPr/>
            <p:nvPr/>
          </p:nvSpPr>
          <p:spPr>
            <a:xfrm>
              <a:off x="1828984" y="2634100"/>
              <a:ext cx="3887814" cy="1224598"/>
            </a:xfrm>
            <a:prstGeom prst="roundRect">
              <a:avLst>
                <a:gd name="adj" fmla="val 15178"/>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sz="2400" dirty="0">
                <a:solidFill>
                  <a:srgbClr val="C00000"/>
                </a:solidFill>
                <a:latin typeface="+mn-ea"/>
                <a:cs typeface="+mn-ea"/>
              </a:endParaRPr>
            </a:p>
          </p:txBody>
        </p:sp>
        <p:sp>
          <p:nvSpPr>
            <p:cNvPr id="8" name="矩形: 圆角 4">
              <a:extLst/>
            </p:cNvPr>
            <p:cNvSpPr/>
            <p:nvPr/>
          </p:nvSpPr>
          <p:spPr>
            <a:xfrm>
              <a:off x="1787709" y="2576920"/>
              <a:ext cx="3887814" cy="1224598"/>
            </a:xfrm>
            <a:prstGeom prst="roundRect">
              <a:avLst>
                <a:gd name="adj" fmla="val 15178"/>
              </a:avLst>
            </a:prstGeom>
            <a:solidFill>
              <a:schemeClr val="accent1">
                <a:lumMod val="40000"/>
                <a:lumOff val="60000"/>
              </a:schemeClr>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2400" dirty="0">
                  <a:solidFill>
                    <a:srgbClr val="C00000"/>
                  </a:solidFill>
                  <a:latin typeface="+mn-ea"/>
                  <a:cs typeface="+mn-ea"/>
                </a:rPr>
                <a:t>市场决定资源配置是</a:t>
              </a:r>
              <a:endParaRPr lang="en-US" altLang="zh-CN" sz="2400" dirty="0">
                <a:solidFill>
                  <a:srgbClr val="C00000"/>
                </a:solidFill>
                <a:latin typeface="+mn-ea"/>
                <a:cs typeface="+mn-ea"/>
              </a:endParaRPr>
            </a:p>
            <a:p>
              <a:pPr algn="ctr">
                <a:lnSpc>
                  <a:spcPct val="120000"/>
                </a:lnSpc>
                <a:defRPr/>
              </a:pPr>
              <a:r>
                <a:rPr lang="zh-CN" altLang="en-US" sz="2400" dirty="0">
                  <a:solidFill>
                    <a:srgbClr val="C00000"/>
                  </a:solidFill>
                  <a:latin typeface="+mn-ea"/>
                  <a:cs typeface="+mn-ea"/>
                </a:rPr>
                <a:t>市场经济的一般规律</a:t>
              </a:r>
            </a:p>
          </p:txBody>
        </p:sp>
      </p:grpSp>
      <p:grpSp>
        <p:nvGrpSpPr>
          <p:cNvPr id="9" name="组合 8"/>
          <p:cNvGrpSpPr>
            <a:grpSpLocks/>
          </p:cNvGrpSpPr>
          <p:nvPr/>
        </p:nvGrpSpPr>
        <p:grpSpPr bwMode="auto">
          <a:xfrm>
            <a:off x="4840288" y="2032000"/>
            <a:ext cx="3929062" cy="1281113"/>
            <a:chOff x="1787709" y="2576920"/>
            <a:chExt cx="3929089" cy="1281778"/>
          </a:xfrm>
        </p:grpSpPr>
        <p:sp>
          <p:nvSpPr>
            <p:cNvPr id="10" name="矩形: 圆角 4">
              <a:extLst/>
            </p:cNvPr>
            <p:cNvSpPr/>
            <p:nvPr/>
          </p:nvSpPr>
          <p:spPr>
            <a:xfrm>
              <a:off x="1828984" y="2634100"/>
              <a:ext cx="3887814" cy="1224598"/>
            </a:xfrm>
            <a:prstGeom prst="roundRect">
              <a:avLst>
                <a:gd name="adj" fmla="val 15178"/>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sz="2400" dirty="0">
                <a:solidFill>
                  <a:srgbClr val="C00000"/>
                </a:solidFill>
                <a:latin typeface="+mn-ea"/>
                <a:cs typeface="+mn-ea"/>
              </a:endParaRPr>
            </a:p>
          </p:txBody>
        </p:sp>
        <p:sp>
          <p:nvSpPr>
            <p:cNvPr id="11" name="矩形: 圆角 4">
              <a:extLst/>
            </p:cNvPr>
            <p:cNvSpPr/>
            <p:nvPr/>
          </p:nvSpPr>
          <p:spPr>
            <a:xfrm>
              <a:off x="1787709" y="2576920"/>
              <a:ext cx="3887814" cy="1224598"/>
            </a:xfrm>
            <a:prstGeom prst="roundRect">
              <a:avLst>
                <a:gd name="adj" fmla="val 15178"/>
              </a:avLst>
            </a:prstGeom>
            <a:solidFill>
              <a:schemeClr val="accent1">
                <a:lumMod val="40000"/>
                <a:lumOff val="60000"/>
              </a:schemeClr>
            </a:solid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2400" dirty="0">
                  <a:solidFill>
                    <a:srgbClr val="C00000"/>
                  </a:solidFill>
                  <a:latin typeface="+mn-ea"/>
                  <a:cs typeface="+mn-ea"/>
                </a:rPr>
                <a:t>市场经济本质上就是</a:t>
              </a:r>
              <a:endParaRPr lang="en-US" altLang="zh-CN" sz="2400" dirty="0">
                <a:solidFill>
                  <a:srgbClr val="C00000"/>
                </a:solidFill>
                <a:latin typeface="+mn-ea"/>
                <a:cs typeface="+mn-ea"/>
              </a:endParaRPr>
            </a:p>
            <a:p>
              <a:pPr algn="ctr">
                <a:lnSpc>
                  <a:spcPct val="120000"/>
                </a:lnSpc>
                <a:defRPr/>
              </a:pPr>
              <a:r>
                <a:rPr lang="zh-CN" altLang="en-US" sz="2400" dirty="0">
                  <a:solidFill>
                    <a:srgbClr val="C00000"/>
                  </a:solidFill>
                  <a:latin typeface="+mn-ea"/>
                  <a:cs typeface="+mn-ea"/>
                </a:rPr>
                <a:t>市场决定资源配置的经济</a:t>
              </a:r>
            </a:p>
          </p:txBody>
        </p:sp>
      </p:grpSp>
      <p:grpSp>
        <p:nvGrpSpPr>
          <p:cNvPr id="12" name="组合 11"/>
          <p:cNvGrpSpPr>
            <a:grpSpLocks/>
          </p:cNvGrpSpPr>
          <p:nvPr/>
        </p:nvGrpSpPr>
        <p:grpSpPr bwMode="auto">
          <a:xfrm>
            <a:off x="2717800" y="1628775"/>
            <a:ext cx="3959225" cy="2368550"/>
            <a:chOff x="4122438" y="2001101"/>
            <a:chExt cx="3960000" cy="2368619"/>
          </a:xfrm>
        </p:grpSpPr>
        <p:sp>
          <p:nvSpPr>
            <p:cNvPr id="13" name="弧形 12">
              <a:extLst/>
            </p:cNvPr>
            <p:cNvSpPr/>
            <p:nvPr/>
          </p:nvSpPr>
          <p:spPr>
            <a:xfrm>
              <a:off x="4122438" y="2001101"/>
              <a:ext cx="3960000" cy="1080000"/>
            </a:xfrm>
            <a:prstGeom prst="arc">
              <a:avLst>
                <a:gd name="adj1" fmla="val 10841628"/>
                <a:gd name="adj2" fmla="val 21555552"/>
              </a:avLst>
            </a:prstGeom>
            <a:ln w="63500" cap="rnd">
              <a:gradFill>
                <a:gsLst>
                  <a:gs pos="100000">
                    <a:srgbClr val="C00000">
                      <a:alpha val="0"/>
                    </a:srgbClr>
                  </a:gs>
                  <a:gs pos="0">
                    <a:srgbClr val="C00000"/>
                  </a:gs>
                </a:gsLst>
                <a:lin ang="0" scaled="0"/>
              </a:gradFill>
              <a:round/>
              <a:head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弧形 13">
              <a:extLst/>
            </p:cNvPr>
            <p:cNvSpPr/>
            <p:nvPr/>
          </p:nvSpPr>
          <p:spPr>
            <a:xfrm flipH="1" flipV="1">
              <a:off x="4122438" y="3289720"/>
              <a:ext cx="3960000" cy="1080000"/>
            </a:xfrm>
            <a:prstGeom prst="arc">
              <a:avLst>
                <a:gd name="adj1" fmla="val 10841628"/>
                <a:gd name="adj2" fmla="val 21555552"/>
              </a:avLst>
            </a:prstGeom>
            <a:ln w="63500" cap="rnd">
              <a:gradFill>
                <a:gsLst>
                  <a:gs pos="100000">
                    <a:srgbClr val="C00000">
                      <a:alpha val="0"/>
                    </a:srgbClr>
                  </a:gs>
                  <a:gs pos="0">
                    <a:srgbClr val="C00000"/>
                  </a:gs>
                </a:gsLst>
                <a:lin ang="0" scaled="0"/>
              </a:gradFill>
              <a:round/>
              <a:head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nodeType="afterGroup">
                            <p:stCondLst>
                              <p:cond delay="2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矩形 8"/>
          <p:cNvSpPr>
            <a:spLocks noChangeArrowheads="1"/>
          </p:cNvSpPr>
          <p:nvPr/>
        </p:nvSpPr>
        <p:spPr bwMode="auto">
          <a:xfrm>
            <a:off x="546100" y="2647950"/>
            <a:ext cx="84486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b="0">
                <a:latin typeface="-apple-system-font"/>
              </a:rPr>
              <a:t>    </a:t>
            </a:r>
            <a:r>
              <a:rPr lang="en-US" altLang="zh-CN" b="0">
                <a:latin typeface="-apple-system-font"/>
              </a:rPr>
              <a:t> </a:t>
            </a:r>
          </a:p>
          <a:p>
            <a:pPr>
              <a:lnSpc>
                <a:spcPct val="150000"/>
              </a:lnSpc>
            </a:pPr>
            <a:r>
              <a:rPr lang="en-US" altLang="zh-CN">
                <a:latin typeface="-apple-system-font"/>
              </a:rPr>
              <a:t>   </a:t>
            </a:r>
            <a:r>
              <a:rPr lang="zh-CN" altLang="en-US">
                <a:latin typeface="华文中宋" panose="02010600040101010101" pitchFamily="2" charset="-122"/>
                <a:ea typeface="华文中宋" panose="02010600040101010101" pitchFamily="2" charset="-122"/>
              </a:rPr>
              <a:t>唯物辩证法的根本方法，坚持发展地而不是静止地、全面地而不是片面地、系统地而不是零散地、普遍联系地而不是单一孤立地观察事物，发现和把握规律。</a:t>
            </a:r>
            <a:endParaRPr lang="en-US" altLang="zh-CN">
              <a:latin typeface="华文中宋" panose="02010600040101010101" pitchFamily="2" charset="-122"/>
              <a:ea typeface="华文中宋" panose="02010600040101010101" pitchFamily="2" charset="-122"/>
            </a:endParaRPr>
          </a:p>
          <a:p>
            <a:pPr>
              <a:lnSpc>
                <a:spcPct val="150000"/>
              </a:lnSpc>
            </a:pPr>
            <a:r>
              <a:rPr lang="en-US" altLang="zh-CN">
                <a:latin typeface="-apple-system-font"/>
              </a:rPr>
              <a:t>    </a:t>
            </a:r>
            <a:r>
              <a:rPr lang="zh-CN" altLang="en-US">
                <a:latin typeface="-apple-system-font"/>
              </a:rPr>
              <a:t> </a:t>
            </a:r>
            <a:endParaRPr lang="zh-CN" altLang="en-US"/>
          </a:p>
        </p:txBody>
      </p:sp>
      <p:sp>
        <p:nvSpPr>
          <p:cNvPr id="14341" name="矩形 4"/>
          <p:cNvSpPr>
            <a:spLocks noChangeArrowheads="1"/>
          </p:cNvSpPr>
          <p:nvPr/>
        </p:nvSpPr>
        <p:spPr bwMode="auto">
          <a:xfrm>
            <a:off x="566738" y="1341438"/>
            <a:ext cx="8148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a:latin typeface="华文中宋" panose="02010600040101010101" pitchFamily="2" charset="-122"/>
                <a:ea typeface="华文中宋" panose="02010600040101010101" pitchFamily="2" charset="-122"/>
              </a:rPr>
              <a:t>中国共产党人干革命、搞建设、抓改革，从来都是为了解决中国的现实问题。</a:t>
            </a:r>
          </a:p>
        </p:txBody>
      </p:sp>
      <p:sp>
        <p:nvSpPr>
          <p:cNvPr id="14342" name="矩形 9"/>
          <p:cNvSpPr>
            <a:spLocks noChangeArrowheads="1"/>
          </p:cNvSpPr>
          <p:nvPr/>
        </p:nvSpPr>
        <p:spPr bwMode="auto">
          <a:xfrm>
            <a:off x="695325" y="658813"/>
            <a:ext cx="2944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400">
                <a:latin typeface="华文中宋" panose="02010600040101010101" pitchFamily="2" charset="-122"/>
                <a:ea typeface="华文中宋" panose="02010600040101010101" pitchFamily="2" charset="-122"/>
              </a:rPr>
              <a:t>时代课题   实践问题</a:t>
            </a:r>
          </a:p>
        </p:txBody>
      </p:sp>
      <p:sp>
        <p:nvSpPr>
          <p:cNvPr id="14343" name="矩形 11"/>
          <p:cNvSpPr>
            <a:spLocks noChangeArrowheads="1"/>
          </p:cNvSpPr>
          <p:nvPr/>
        </p:nvSpPr>
        <p:spPr bwMode="auto">
          <a:xfrm>
            <a:off x="695325" y="2163763"/>
            <a:ext cx="3768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400">
                <a:latin typeface="华文中宋" panose="02010600040101010101" pitchFamily="2" charset="-122"/>
                <a:ea typeface="华文中宋" panose="02010600040101010101" pitchFamily="2" charset="-122"/>
              </a:rPr>
              <a:t>如何看时代课题  实践问题</a:t>
            </a:r>
          </a:p>
        </p:txBody>
      </p:sp>
      <p:sp>
        <p:nvSpPr>
          <p:cNvPr id="14344" name="矩形 12"/>
          <p:cNvSpPr>
            <a:spLocks noChangeArrowheads="1"/>
          </p:cNvSpPr>
          <p:nvPr/>
        </p:nvSpPr>
        <p:spPr bwMode="auto">
          <a:xfrm>
            <a:off x="546100" y="4235450"/>
            <a:ext cx="81486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a:latin typeface="华文中宋" panose="02010600040101010101" pitchFamily="2" charset="-122"/>
                <a:ea typeface="华文中宋" panose="02010600040101010101" pitchFamily="2" charset="-122"/>
              </a:rPr>
              <a:t>      我一直强调，研究经济形势，必须瞻前顾后，“以往知来 以见知隐”，从经济发展长周期和全球政治经济大背景出发加以认识。</a:t>
            </a:r>
          </a:p>
        </p:txBody>
      </p:sp>
    </p:spTree>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a:grpSpLocks/>
          </p:cNvGrpSpPr>
          <p:nvPr/>
        </p:nvGrpSpPr>
        <p:grpSpPr bwMode="auto">
          <a:xfrm>
            <a:off x="24858" y="1844824"/>
            <a:ext cx="2097803" cy="1404367"/>
            <a:chOff x="695378" y="1992236"/>
            <a:chExt cx="2557540" cy="1476000"/>
          </a:xfrm>
          <a:solidFill>
            <a:schemeClr val="accent1">
              <a:lumMod val="40000"/>
              <a:lumOff val="60000"/>
            </a:schemeClr>
          </a:solidFill>
        </p:grpSpPr>
        <p:grpSp>
          <p:nvGrpSpPr>
            <p:cNvPr id="93235" name="组合 6"/>
            <p:cNvGrpSpPr>
              <a:grpSpLocks/>
            </p:cNvGrpSpPr>
            <p:nvPr/>
          </p:nvGrpSpPr>
          <p:grpSpPr bwMode="auto">
            <a:xfrm>
              <a:off x="695378" y="1992236"/>
              <a:ext cx="2557540" cy="1476000"/>
              <a:chOff x="766452" y="2343459"/>
              <a:chExt cx="2557540" cy="1476000"/>
            </a:xfrm>
            <a:grpFill/>
          </p:grpSpPr>
          <p:sp>
            <p:nvSpPr>
              <p:cNvPr id="9" name="矩形: 圆角 40">
                <a:extLst/>
              </p:cNvPr>
              <p:cNvSpPr/>
              <p:nvPr/>
            </p:nvSpPr>
            <p:spPr>
              <a:xfrm>
                <a:off x="804553" y="25593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10" name="矩形: 圆角 4">
                <a:extLst/>
              </p:cNvPr>
              <p:cNvSpPr/>
              <p:nvPr/>
            </p:nvSpPr>
            <p:spPr>
              <a:xfrm>
                <a:off x="766452" y="25101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11" name="五角星 10"/>
              <p:cNvSpPr/>
              <p:nvPr/>
            </p:nvSpPr>
            <p:spPr>
              <a:xfrm>
                <a:off x="1811058" y="2343459"/>
                <a:ext cx="431813" cy="431690"/>
              </a:xfrm>
              <a:prstGeom prst="star5">
                <a:avLst>
                  <a:gd name="adj" fmla="val 27002"/>
                  <a:gd name="hf" fmla="val 105146"/>
                  <a:gd name="vf" fmla="val 110557"/>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8" name="矩形 7">
              <a:extLst/>
            </p:cNvPr>
            <p:cNvSpPr/>
            <p:nvPr/>
          </p:nvSpPr>
          <p:spPr>
            <a:xfrm>
              <a:off x="695378" y="2600401"/>
              <a:ext cx="2492128" cy="388171"/>
            </a:xfrm>
            <a:prstGeom prst="rect">
              <a:avLst/>
            </a:prstGeom>
            <a:grpFill/>
          </p:spPr>
          <p:txBody>
            <a:bodyPr wrap="none">
              <a:spAutoFit/>
            </a:bodyPr>
            <a:lstStyle/>
            <a:p>
              <a:pPr>
                <a:defRPr/>
              </a:pPr>
              <a:r>
                <a:rPr lang="zh-CN" altLang="zh-CN" dirty="0">
                  <a:solidFill>
                    <a:schemeClr val="tx1">
                      <a:lumMod val="85000"/>
                      <a:lumOff val="15000"/>
                    </a:schemeClr>
                  </a:solidFill>
                  <a:latin typeface="+mn-ea"/>
                  <a:ea typeface="+mn-ea"/>
                  <a:cs typeface="+mn-ea"/>
                  <a:sym typeface="+mn-lt"/>
                </a:rPr>
                <a:t>保持宏观经济稳定</a:t>
              </a:r>
              <a:endParaRPr lang="zh-CN" altLang="en-US" dirty="0">
                <a:solidFill>
                  <a:schemeClr val="tx1">
                    <a:lumMod val="85000"/>
                    <a:lumOff val="15000"/>
                  </a:schemeClr>
                </a:solidFill>
                <a:latin typeface="+mn-ea"/>
                <a:ea typeface="+mn-ea"/>
                <a:cs typeface="+mn-ea"/>
                <a:sym typeface="+mn-lt"/>
              </a:endParaRPr>
            </a:p>
          </p:txBody>
        </p:sp>
      </p:grpSp>
      <p:grpSp>
        <p:nvGrpSpPr>
          <p:cNvPr id="12" name="组合 11"/>
          <p:cNvGrpSpPr>
            <a:grpSpLocks/>
          </p:cNvGrpSpPr>
          <p:nvPr/>
        </p:nvGrpSpPr>
        <p:grpSpPr bwMode="auto">
          <a:xfrm>
            <a:off x="2359759" y="1817283"/>
            <a:ext cx="2165793" cy="1404367"/>
            <a:chOff x="3430766" y="1992236"/>
            <a:chExt cx="2557540" cy="1476000"/>
          </a:xfrm>
          <a:solidFill>
            <a:schemeClr val="accent1">
              <a:lumMod val="40000"/>
              <a:lumOff val="60000"/>
            </a:schemeClr>
          </a:solidFill>
        </p:grpSpPr>
        <p:grpSp>
          <p:nvGrpSpPr>
            <p:cNvPr id="93230" name="组合 12"/>
            <p:cNvGrpSpPr>
              <a:grpSpLocks/>
            </p:cNvGrpSpPr>
            <p:nvPr/>
          </p:nvGrpSpPr>
          <p:grpSpPr bwMode="auto">
            <a:xfrm>
              <a:off x="3430766" y="1992236"/>
              <a:ext cx="2557540" cy="1476000"/>
              <a:chOff x="766452" y="2343459"/>
              <a:chExt cx="2557540" cy="1476000"/>
            </a:xfrm>
            <a:grpFill/>
          </p:grpSpPr>
          <p:sp>
            <p:nvSpPr>
              <p:cNvPr id="15" name="矩形: 圆角 40">
                <a:extLst/>
              </p:cNvPr>
              <p:cNvSpPr/>
              <p:nvPr/>
            </p:nvSpPr>
            <p:spPr>
              <a:xfrm>
                <a:off x="804553" y="25593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16" name="矩形: 圆角 4">
                <a:extLst/>
              </p:cNvPr>
              <p:cNvSpPr/>
              <p:nvPr/>
            </p:nvSpPr>
            <p:spPr>
              <a:xfrm>
                <a:off x="766452" y="25101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17" name="五角星 16"/>
              <p:cNvSpPr/>
              <p:nvPr/>
            </p:nvSpPr>
            <p:spPr>
              <a:xfrm>
                <a:off x="1811059" y="2343459"/>
                <a:ext cx="431813" cy="431690"/>
              </a:xfrm>
              <a:prstGeom prst="star5">
                <a:avLst>
                  <a:gd name="adj" fmla="val 27002"/>
                  <a:gd name="hf" fmla="val 105146"/>
                  <a:gd name="vf" fmla="val 110557"/>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14" name="矩形 13">
              <a:extLst/>
            </p:cNvPr>
            <p:cNvSpPr/>
            <p:nvPr/>
          </p:nvSpPr>
          <p:spPr>
            <a:xfrm>
              <a:off x="3476805" y="2638184"/>
              <a:ext cx="2510306" cy="679299"/>
            </a:xfrm>
            <a:prstGeom prst="rect">
              <a:avLst/>
            </a:prstGeom>
            <a:grpFill/>
          </p:spPr>
          <p:txBody>
            <a:bodyPr>
              <a:spAutoFit/>
            </a:bodyPr>
            <a:lstStyle/>
            <a:p>
              <a:pPr>
                <a:defRPr/>
              </a:pPr>
              <a:r>
                <a:rPr lang="zh-CN" altLang="en-US" dirty="0">
                  <a:solidFill>
                    <a:schemeClr val="tx1">
                      <a:lumMod val="85000"/>
                      <a:lumOff val="15000"/>
                    </a:schemeClr>
                  </a:solidFill>
                  <a:latin typeface="+mn-ea"/>
                  <a:ea typeface="+mn-ea"/>
                  <a:cs typeface="+mn-ea"/>
                  <a:sym typeface="+mn-lt"/>
                </a:rPr>
                <a:t>加强和优化公共服务</a:t>
              </a:r>
            </a:p>
          </p:txBody>
        </p:sp>
      </p:grpSp>
      <p:grpSp>
        <p:nvGrpSpPr>
          <p:cNvPr id="18" name="组合 17"/>
          <p:cNvGrpSpPr>
            <a:grpSpLocks/>
          </p:cNvGrpSpPr>
          <p:nvPr/>
        </p:nvGrpSpPr>
        <p:grpSpPr bwMode="auto">
          <a:xfrm>
            <a:off x="4669684" y="1844824"/>
            <a:ext cx="2097803" cy="1404367"/>
            <a:chOff x="6203694" y="1992236"/>
            <a:chExt cx="2557540" cy="1476000"/>
          </a:xfrm>
          <a:solidFill>
            <a:schemeClr val="accent1">
              <a:lumMod val="40000"/>
              <a:lumOff val="60000"/>
            </a:schemeClr>
          </a:solidFill>
        </p:grpSpPr>
        <p:grpSp>
          <p:nvGrpSpPr>
            <p:cNvPr id="93225" name="组合 18"/>
            <p:cNvGrpSpPr>
              <a:grpSpLocks/>
            </p:cNvGrpSpPr>
            <p:nvPr/>
          </p:nvGrpSpPr>
          <p:grpSpPr bwMode="auto">
            <a:xfrm>
              <a:off x="6203694" y="1992236"/>
              <a:ext cx="2557540" cy="1476000"/>
              <a:chOff x="766452" y="2343459"/>
              <a:chExt cx="2557540" cy="1476000"/>
            </a:xfrm>
            <a:grpFill/>
          </p:grpSpPr>
          <p:sp>
            <p:nvSpPr>
              <p:cNvPr id="21" name="矩形: 圆角 40">
                <a:extLst/>
              </p:cNvPr>
              <p:cNvSpPr/>
              <p:nvPr/>
            </p:nvSpPr>
            <p:spPr>
              <a:xfrm>
                <a:off x="804553" y="25593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22" name="矩形: 圆角 4">
                <a:extLst/>
              </p:cNvPr>
              <p:cNvSpPr/>
              <p:nvPr/>
            </p:nvSpPr>
            <p:spPr>
              <a:xfrm>
                <a:off x="766452" y="25101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23" name="五角星 22"/>
              <p:cNvSpPr/>
              <p:nvPr/>
            </p:nvSpPr>
            <p:spPr>
              <a:xfrm>
                <a:off x="1811058" y="2343459"/>
                <a:ext cx="431813" cy="431690"/>
              </a:xfrm>
              <a:prstGeom prst="star5">
                <a:avLst>
                  <a:gd name="adj" fmla="val 27002"/>
                  <a:gd name="hf" fmla="val 105146"/>
                  <a:gd name="vf" fmla="val 110557"/>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20" name="矩形 19">
              <a:extLst/>
            </p:cNvPr>
            <p:cNvSpPr/>
            <p:nvPr/>
          </p:nvSpPr>
          <p:spPr>
            <a:xfrm>
              <a:off x="6501517" y="2638184"/>
              <a:ext cx="1925381" cy="388171"/>
            </a:xfrm>
            <a:prstGeom prst="rect">
              <a:avLst/>
            </a:prstGeom>
            <a:grpFill/>
          </p:spPr>
          <p:txBody>
            <a:bodyPr wrap="none">
              <a:spAutoFit/>
            </a:bodyPr>
            <a:lstStyle/>
            <a:p>
              <a:pPr algn="ctr">
                <a:defRPr/>
              </a:pPr>
              <a:r>
                <a:rPr lang="zh-CN" altLang="en-US" dirty="0">
                  <a:solidFill>
                    <a:schemeClr val="tx1">
                      <a:lumMod val="85000"/>
                      <a:lumOff val="15000"/>
                    </a:schemeClr>
                  </a:solidFill>
                  <a:latin typeface="+mn-ea"/>
                  <a:ea typeface="+mn-ea"/>
                  <a:cs typeface="+mn-ea"/>
                  <a:sym typeface="+mn-lt"/>
                </a:rPr>
                <a:t>保障公平竞争</a:t>
              </a:r>
            </a:p>
          </p:txBody>
        </p:sp>
      </p:grpSp>
      <p:grpSp>
        <p:nvGrpSpPr>
          <p:cNvPr id="24" name="组合 23"/>
          <p:cNvGrpSpPr>
            <a:grpSpLocks/>
          </p:cNvGrpSpPr>
          <p:nvPr/>
        </p:nvGrpSpPr>
        <p:grpSpPr bwMode="auto">
          <a:xfrm>
            <a:off x="6863355" y="1841745"/>
            <a:ext cx="2097802" cy="1404367"/>
            <a:chOff x="8976622" y="1992236"/>
            <a:chExt cx="2557540" cy="1476000"/>
          </a:xfrm>
          <a:solidFill>
            <a:schemeClr val="accent1">
              <a:lumMod val="40000"/>
              <a:lumOff val="60000"/>
            </a:schemeClr>
          </a:solidFill>
        </p:grpSpPr>
        <p:grpSp>
          <p:nvGrpSpPr>
            <p:cNvPr id="93220" name="组合 24"/>
            <p:cNvGrpSpPr>
              <a:grpSpLocks/>
            </p:cNvGrpSpPr>
            <p:nvPr/>
          </p:nvGrpSpPr>
          <p:grpSpPr bwMode="auto">
            <a:xfrm>
              <a:off x="8976622" y="1992236"/>
              <a:ext cx="2557540" cy="1476000"/>
              <a:chOff x="766452" y="2343459"/>
              <a:chExt cx="2557540" cy="1476000"/>
            </a:xfrm>
            <a:grpFill/>
          </p:grpSpPr>
          <p:sp>
            <p:nvSpPr>
              <p:cNvPr id="27" name="矩形: 圆角 40">
                <a:extLst/>
              </p:cNvPr>
              <p:cNvSpPr/>
              <p:nvPr/>
            </p:nvSpPr>
            <p:spPr>
              <a:xfrm>
                <a:off x="804553" y="25593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28" name="矩形: 圆角 4">
                <a:extLst/>
              </p:cNvPr>
              <p:cNvSpPr/>
              <p:nvPr/>
            </p:nvSpPr>
            <p:spPr>
              <a:xfrm>
                <a:off x="766452" y="25101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29" name="五角星 28"/>
              <p:cNvSpPr/>
              <p:nvPr/>
            </p:nvSpPr>
            <p:spPr>
              <a:xfrm>
                <a:off x="1811059" y="2343459"/>
                <a:ext cx="431813" cy="431690"/>
              </a:xfrm>
              <a:prstGeom prst="star5">
                <a:avLst>
                  <a:gd name="adj" fmla="val 27002"/>
                  <a:gd name="hf" fmla="val 105146"/>
                  <a:gd name="vf" fmla="val 110557"/>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26" name="矩形 25">
              <a:extLst/>
            </p:cNvPr>
            <p:cNvSpPr/>
            <p:nvPr/>
          </p:nvSpPr>
          <p:spPr>
            <a:xfrm>
              <a:off x="9274444" y="2638184"/>
              <a:ext cx="1925382" cy="388171"/>
            </a:xfrm>
            <a:prstGeom prst="rect">
              <a:avLst/>
            </a:prstGeom>
            <a:grpFill/>
          </p:spPr>
          <p:txBody>
            <a:bodyPr wrap="none">
              <a:spAutoFit/>
            </a:bodyPr>
            <a:lstStyle/>
            <a:p>
              <a:pPr algn="ctr">
                <a:defRPr/>
              </a:pPr>
              <a:r>
                <a:rPr lang="zh-CN" altLang="en-US" dirty="0">
                  <a:solidFill>
                    <a:schemeClr val="tx1">
                      <a:lumMod val="85000"/>
                      <a:lumOff val="15000"/>
                    </a:schemeClr>
                  </a:solidFill>
                  <a:latin typeface="+mn-ea"/>
                  <a:ea typeface="+mn-ea"/>
                  <a:cs typeface="+mn-ea"/>
                  <a:sym typeface="+mn-lt"/>
                </a:rPr>
                <a:t>弥补市场失灵</a:t>
              </a:r>
            </a:p>
          </p:txBody>
        </p:sp>
      </p:grpSp>
      <p:grpSp>
        <p:nvGrpSpPr>
          <p:cNvPr id="30" name="组合 29"/>
          <p:cNvGrpSpPr>
            <a:grpSpLocks/>
          </p:cNvGrpSpPr>
          <p:nvPr/>
        </p:nvGrpSpPr>
        <p:grpSpPr bwMode="auto">
          <a:xfrm>
            <a:off x="24858" y="3884761"/>
            <a:ext cx="2097803" cy="1404367"/>
            <a:chOff x="695378" y="4032289"/>
            <a:chExt cx="2557540" cy="1476000"/>
          </a:xfrm>
          <a:solidFill>
            <a:schemeClr val="accent1">
              <a:lumMod val="40000"/>
              <a:lumOff val="60000"/>
            </a:schemeClr>
          </a:solidFill>
        </p:grpSpPr>
        <p:grpSp>
          <p:nvGrpSpPr>
            <p:cNvPr id="93215" name="组合 30"/>
            <p:cNvGrpSpPr>
              <a:grpSpLocks/>
            </p:cNvGrpSpPr>
            <p:nvPr/>
          </p:nvGrpSpPr>
          <p:grpSpPr bwMode="auto">
            <a:xfrm>
              <a:off x="695378" y="4032289"/>
              <a:ext cx="2557540" cy="1476000"/>
              <a:chOff x="766452" y="2343459"/>
              <a:chExt cx="2557540" cy="1476000"/>
            </a:xfrm>
            <a:grpFill/>
          </p:grpSpPr>
          <p:sp>
            <p:nvSpPr>
              <p:cNvPr id="33" name="矩形: 圆角 40">
                <a:extLst/>
              </p:cNvPr>
              <p:cNvSpPr/>
              <p:nvPr/>
            </p:nvSpPr>
            <p:spPr>
              <a:xfrm>
                <a:off x="804553" y="25593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34" name="矩形: 圆角 4">
                <a:extLst/>
              </p:cNvPr>
              <p:cNvSpPr/>
              <p:nvPr/>
            </p:nvSpPr>
            <p:spPr>
              <a:xfrm>
                <a:off x="766452" y="2510105"/>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35" name="五角星 34"/>
              <p:cNvSpPr/>
              <p:nvPr/>
            </p:nvSpPr>
            <p:spPr>
              <a:xfrm>
                <a:off x="1811058" y="2343459"/>
                <a:ext cx="431813" cy="431690"/>
              </a:xfrm>
              <a:prstGeom prst="star5">
                <a:avLst>
                  <a:gd name="adj" fmla="val 27002"/>
                  <a:gd name="hf" fmla="val 105146"/>
                  <a:gd name="vf" fmla="val 110557"/>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32" name="矩形 31">
              <a:extLst/>
            </p:cNvPr>
            <p:cNvSpPr/>
            <p:nvPr/>
          </p:nvSpPr>
          <p:spPr>
            <a:xfrm>
              <a:off x="993201" y="4678238"/>
              <a:ext cx="1925381" cy="388171"/>
            </a:xfrm>
            <a:prstGeom prst="rect">
              <a:avLst/>
            </a:prstGeom>
            <a:grpFill/>
          </p:spPr>
          <p:txBody>
            <a:bodyPr wrap="none">
              <a:spAutoFit/>
            </a:bodyPr>
            <a:lstStyle/>
            <a:p>
              <a:pPr algn="ctr">
                <a:defRPr/>
              </a:pPr>
              <a:r>
                <a:rPr lang="zh-CN" altLang="en-US" dirty="0">
                  <a:solidFill>
                    <a:schemeClr val="tx1">
                      <a:lumMod val="85000"/>
                      <a:lumOff val="15000"/>
                    </a:schemeClr>
                  </a:solidFill>
                  <a:latin typeface="+mn-ea"/>
                  <a:ea typeface="+mn-ea"/>
                  <a:cs typeface="+mn-ea"/>
                  <a:sym typeface="+mn-lt"/>
                </a:rPr>
                <a:t>加强市场监管</a:t>
              </a:r>
            </a:p>
          </p:txBody>
        </p:sp>
      </p:grpSp>
      <p:grpSp>
        <p:nvGrpSpPr>
          <p:cNvPr id="36" name="组合 35"/>
          <p:cNvGrpSpPr>
            <a:grpSpLocks/>
          </p:cNvGrpSpPr>
          <p:nvPr/>
        </p:nvGrpSpPr>
        <p:grpSpPr bwMode="auto">
          <a:xfrm>
            <a:off x="2409887" y="3880149"/>
            <a:ext cx="2097802" cy="1404367"/>
            <a:chOff x="3430766" y="4032289"/>
            <a:chExt cx="2557540" cy="1476000"/>
          </a:xfrm>
          <a:solidFill>
            <a:schemeClr val="accent1">
              <a:lumMod val="40000"/>
              <a:lumOff val="60000"/>
            </a:schemeClr>
          </a:solidFill>
        </p:grpSpPr>
        <p:grpSp>
          <p:nvGrpSpPr>
            <p:cNvPr id="93210" name="组合 36"/>
            <p:cNvGrpSpPr>
              <a:grpSpLocks/>
            </p:cNvGrpSpPr>
            <p:nvPr/>
          </p:nvGrpSpPr>
          <p:grpSpPr bwMode="auto">
            <a:xfrm>
              <a:off x="3430766" y="4032289"/>
              <a:ext cx="2557540" cy="1476000"/>
              <a:chOff x="766452" y="2343459"/>
              <a:chExt cx="2557540" cy="1476000"/>
            </a:xfrm>
            <a:grpFill/>
          </p:grpSpPr>
          <p:sp>
            <p:nvSpPr>
              <p:cNvPr id="39" name="矩形: 圆角 40">
                <a:extLst/>
              </p:cNvPr>
              <p:cNvSpPr/>
              <p:nvPr/>
            </p:nvSpPr>
            <p:spPr>
              <a:xfrm>
                <a:off x="804553" y="25593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40" name="矩形: 圆角 4">
                <a:extLst/>
              </p:cNvPr>
              <p:cNvSpPr/>
              <p:nvPr/>
            </p:nvSpPr>
            <p:spPr>
              <a:xfrm>
                <a:off x="766452" y="2510105"/>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41" name="五角星 40"/>
              <p:cNvSpPr/>
              <p:nvPr/>
            </p:nvSpPr>
            <p:spPr>
              <a:xfrm>
                <a:off x="1811059" y="2343459"/>
                <a:ext cx="431813" cy="431690"/>
              </a:xfrm>
              <a:prstGeom prst="star5">
                <a:avLst>
                  <a:gd name="adj" fmla="val 27002"/>
                  <a:gd name="hf" fmla="val 105146"/>
                  <a:gd name="vf" fmla="val 110557"/>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38" name="矩形 37">
              <a:extLst/>
            </p:cNvPr>
            <p:cNvSpPr/>
            <p:nvPr/>
          </p:nvSpPr>
          <p:spPr>
            <a:xfrm>
              <a:off x="3829240" y="4678238"/>
              <a:ext cx="1925380" cy="388171"/>
            </a:xfrm>
            <a:prstGeom prst="rect">
              <a:avLst/>
            </a:prstGeom>
            <a:grpFill/>
          </p:spPr>
          <p:txBody>
            <a:bodyPr wrap="none">
              <a:spAutoFit/>
            </a:bodyPr>
            <a:lstStyle/>
            <a:p>
              <a:pPr>
                <a:defRPr/>
              </a:pPr>
              <a:r>
                <a:rPr lang="zh-CN" altLang="en-US" dirty="0">
                  <a:solidFill>
                    <a:schemeClr val="tx1">
                      <a:lumMod val="85000"/>
                      <a:lumOff val="15000"/>
                    </a:schemeClr>
                  </a:solidFill>
                  <a:latin typeface="+mn-ea"/>
                  <a:ea typeface="+mn-ea"/>
                  <a:cs typeface="+mn-ea"/>
                  <a:sym typeface="+mn-lt"/>
                </a:rPr>
                <a:t>维护市场秩序</a:t>
              </a:r>
            </a:p>
          </p:txBody>
        </p:sp>
      </p:grpSp>
      <p:grpSp>
        <p:nvGrpSpPr>
          <p:cNvPr id="42" name="组合 41"/>
          <p:cNvGrpSpPr>
            <a:grpSpLocks/>
          </p:cNvGrpSpPr>
          <p:nvPr/>
        </p:nvGrpSpPr>
        <p:grpSpPr bwMode="auto">
          <a:xfrm>
            <a:off x="4771650" y="3783067"/>
            <a:ext cx="2097803" cy="1404367"/>
            <a:chOff x="6203694" y="4032289"/>
            <a:chExt cx="2557540" cy="1476000"/>
          </a:xfrm>
          <a:solidFill>
            <a:schemeClr val="accent1">
              <a:lumMod val="40000"/>
              <a:lumOff val="60000"/>
            </a:schemeClr>
          </a:solidFill>
        </p:grpSpPr>
        <p:grpSp>
          <p:nvGrpSpPr>
            <p:cNvPr id="93205" name="组合 42"/>
            <p:cNvGrpSpPr>
              <a:grpSpLocks/>
            </p:cNvGrpSpPr>
            <p:nvPr/>
          </p:nvGrpSpPr>
          <p:grpSpPr bwMode="auto">
            <a:xfrm>
              <a:off x="6203694" y="4032289"/>
              <a:ext cx="2557540" cy="1476000"/>
              <a:chOff x="766452" y="2343459"/>
              <a:chExt cx="2557540" cy="1476000"/>
            </a:xfrm>
            <a:grpFill/>
          </p:grpSpPr>
          <p:sp>
            <p:nvSpPr>
              <p:cNvPr id="45" name="矩形: 圆角 40">
                <a:extLst/>
              </p:cNvPr>
              <p:cNvSpPr/>
              <p:nvPr/>
            </p:nvSpPr>
            <p:spPr>
              <a:xfrm>
                <a:off x="804553" y="25593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46" name="矩形: 圆角 4">
                <a:extLst/>
              </p:cNvPr>
              <p:cNvSpPr/>
              <p:nvPr/>
            </p:nvSpPr>
            <p:spPr>
              <a:xfrm>
                <a:off x="766452" y="2510105"/>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47" name="五角星 46"/>
              <p:cNvSpPr/>
              <p:nvPr/>
            </p:nvSpPr>
            <p:spPr>
              <a:xfrm>
                <a:off x="1811058" y="2343459"/>
                <a:ext cx="431813" cy="431690"/>
              </a:xfrm>
              <a:prstGeom prst="star5">
                <a:avLst>
                  <a:gd name="adj" fmla="val 27002"/>
                  <a:gd name="hf" fmla="val 105146"/>
                  <a:gd name="vf" fmla="val 110557"/>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44" name="矩形 43">
              <a:extLst/>
            </p:cNvPr>
            <p:cNvSpPr/>
            <p:nvPr/>
          </p:nvSpPr>
          <p:spPr>
            <a:xfrm>
              <a:off x="6473578" y="4678238"/>
              <a:ext cx="2208754" cy="388171"/>
            </a:xfrm>
            <a:prstGeom prst="rect">
              <a:avLst/>
            </a:prstGeom>
            <a:grpFill/>
          </p:spPr>
          <p:txBody>
            <a:bodyPr wrap="none">
              <a:spAutoFit/>
            </a:bodyPr>
            <a:lstStyle/>
            <a:p>
              <a:pPr>
                <a:defRPr/>
              </a:pPr>
              <a:r>
                <a:rPr lang="zh-CN" altLang="en-US" dirty="0">
                  <a:solidFill>
                    <a:schemeClr val="tx1">
                      <a:lumMod val="85000"/>
                      <a:lumOff val="15000"/>
                    </a:schemeClr>
                  </a:solidFill>
                  <a:latin typeface="+mn-ea"/>
                  <a:ea typeface="+mn-ea"/>
                  <a:cs typeface="+mn-ea"/>
                  <a:sym typeface="+mn-lt"/>
                </a:rPr>
                <a:t>推动可持续发展</a:t>
              </a:r>
            </a:p>
          </p:txBody>
        </p:sp>
      </p:grpSp>
      <p:grpSp>
        <p:nvGrpSpPr>
          <p:cNvPr id="48" name="组合 47"/>
          <p:cNvGrpSpPr>
            <a:grpSpLocks/>
          </p:cNvGrpSpPr>
          <p:nvPr/>
        </p:nvGrpSpPr>
        <p:grpSpPr bwMode="auto">
          <a:xfrm>
            <a:off x="6894607" y="3783067"/>
            <a:ext cx="2097802" cy="1404367"/>
            <a:chOff x="8976622" y="4032289"/>
            <a:chExt cx="2557540" cy="1476000"/>
          </a:xfrm>
          <a:solidFill>
            <a:schemeClr val="accent1">
              <a:lumMod val="40000"/>
              <a:lumOff val="60000"/>
            </a:schemeClr>
          </a:solidFill>
        </p:grpSpPr>
        <p:grpSp>
          <p:nvGrpSpPr>
            <p:cNvPr id="93200" name="组合 48"/>
            <p:cNvGrpSpPr>
              <a:grpSpLocks/>
            </p:cNvGrpSpPr>
            <p:nvPr/>
          </p:nvGrpSpPr>
          <p:grpSpPr bwMode="auto">
            <a:xfrm>
              <a:off x="8976622" y="4032289"/>
              <a:ext cx="2557540" cy="1476000"/>
              <a:chOff x="766452" y="2343459"/>
              <a:chExt cx="2557540" cy="1476000"/>
            </a:xfrm>
            <a:grpFill/>
          </p:grpSpPr>
          <p:sp>
            <p:nvSpPr>
              <p:cNvPr id="51" name="矩形: 圆角 40">
                <a:extLst/>
              </p:cNvPr>
              <p:cNvSpPr/>
              <p:nvPr/>
            </p:nvSpPr>
            <p:spPr>
              <a:xfrm>
                <a:off x="804553" y="2559304"/>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52" name="矩形: 圆角 4">
                <a:extLst/>
              </p:cNvPr>
              <p:cNvSpPr/>
              <p:nvPr/>
            </p:nvSpPr>
            <p:spPr>
              <a:xfrm>
                <a:off x="766452" y="2510105"/>
                <a:ext cx="2519439" cy="1260155"/>
              </a:xfrm>
              <a:prstGeom prst="roundRect">
                <a:avLst>
                  <a:gd name="adj" fmla="val 0"/>
                </a:avLst>
              </a:prstGeom>
              <a:grp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lumMod val="85000"/>
                      <a:lumOff val="15000"/>
                    </a:schemeClr>
                  </a:solidFill>
                </a:endParaRPr>
              </a:p>
            </p:txBody>
          </p:sp>
          <p:sp>
            <p:nvSpPr>
              <p:cNvPr id="53" name="五角星 52"/>
              <p:cNvSpPr/>
              <p:nvPr/>
            </p:nvSpPr>
            <p:spPr>
              <a:xfrm>
                <a:off x="1811059" y="2343459"/>
                <a:ext cx="431813" cy="431690"/>
              </a:xfrm>
              <a:prstGeom prst="star5">
                <a:avLst>
                  <a:gd name="adj" fmla="val 27002"/>
                  <a:gd name="hf" fmla="val 105146"/>
                  <a:gd name="vf" fmla="val 110557"/>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50" name="矩形 49">
              <a:extLst/>
            </p:cNvPr>
            <p:cNvSpPr/>
            <p:nvPr/>
          </p:nvSpPr>
          <p:spPr>
            <a:xfrm>
              <a:off x="9375096" y="4679824"/>
              <a:ext cx="1925380" cy="388171"/>
            </a:xfrm>
            <a:prstGeom prst="rect">
              <a:avLst/>
            </a:prstGeom>
            <a:grpFill/>
          </p:spPr>
          <p:txBody>
            <a:bodyPr wrap="none">
              <a:spAutoFit/>
            </a:bodyPr>
            <a:lstStyle/>
            <a:p>
              <a:pPr>
                <a:defRPr/>
              </a:pPr>
              <a:r>
                <a:rPr lang="zh-CN" altLang="en-US" dirty="0">
                  <a:solidFill>
                    <a:schemeClr val="tx1">
                      <a:lumMod val="85000"/>
                      <a:lumOff val="15000"/>
                    </a:schemeClr>
                  </a:solidFill>
                  <a:latin typeface="+mn-ea"/>
                  <a:ea typeface="+mn-ea"/>
                  <a:cs typeface="+mn-ea"/>
                  <a:sym typeface="+mn-lt"/>
                </a:rPr>
                <a:t>促进共同富裕</a:t>
              </a:r>
            </a:p>
          </p:txBody>
        </p:sp>
      </p:grpSp>
      <p:grpSp>
        <p:nvGrpSpPr>
          <p:cNvPr id="54" name="组合 53"/>
          <p:cNvGrpSpPr>
            <a:grpSpLocks/>
          </p:cNvGrpSpPr>
          <p:nvPr/>
        </p:nvGrpSpPr>
        <p:grpSpPr bwMode="auto">
          <a:xfrm>
            <a:off x="2251075" y="396875"/>
            <a:ext cx="3736975" cy="841375"/>
            <a:chOff x="4322588" y="760979"/>
            <a:chExt cx="3737394" cy="840936"/>
          </a:xfrm>
        </p:grpSpPr>
        <p:sp>
          <p:nvSpPr>
            <p:cNvPr id="55" name="矩形 54">
              <a:extLst/>
            </p:cNvPr>
            <p:cNvSpPr/>
            <p:nvPr/>
          </p:nvSpPr>
          <p:spPr>
            <a:xfrm>
              <a:off x="4322588" y="1003740"/>
              <a:ext cx="2954669" cy="461721"/>
            </a:xfrm>
            <a:prstGeom prst="rect">
              <a:avLst/>
            </a:prstGeom>
          </p:spPr>
          <p:txBody>
            <a:bodyPr wrap="none">
              <a:spAutoFit/>
            </a:bodyPr>
            <a:lstStyle/>
            <a:p>
              <a:pPr algn="ctr">
                <a:defRPr/>
              </a:pPr>
              <a:r>
                <a:rPr lang="zh-CN" altLang="zh-CN" sz="2400" dirty="0">
                  <a:solidFill>
                    <a:schemeClr val="tx1">
                      <a:lumMod val="85000"/>
                      <a:lumOff val="15000"/>
                    </a:schemeClr>
                  </a:solidFill>
                  <a:latin typeface="+mn-ea"/>
                  <a:ea typeface="+mn-ea"/>
                  <a:cs typeface="+mn-ea"/>
                  <a:sym typeface="+mn-lt"/>
                </a:rPr>
                <a:t>政府的</a:t>
              </a:r>
              <a:r>
                <a:rPr lang="zh-CN" altLang="en-US" sz="2400" dirty="0">
                  <a:solidFill>
                    <a:schemeClr val="tx1">
                      <a:lumMod val="85000"/>
                      <a:lumOff val="15000"/>
                    </a:schemeClr>
                  </a:solidFill>
                  <a:latin typeface="+mn-ea"/>
                  <a:ea typeface="+mn-ea"/>
                  <a:cs typeface="+mn-ea"/>
                  <a:sym typeface="+mn-lt"/>
                </a:rPr>
                <a:t>　　　　</a:t>
              </a:r>
              <a:r>
                <a:rPr lang="zh-CN" altLang="zh-CN" sz="2400" dirty="0">
                  <a:solidFill>
                    <a:schemeClr val="tx1">
                      <a:lumMod val="85000"/>
                      <a:lumOff val="15000"/>
                    </a:schemeClr>
                  </a:solidFill>
                  <a:latin typeface="+mn-ea"/>
                  <a:ea typeface="+mn-ea"/>
                  <a:cs typeface="+mn-ea"/>
                  <a:sym typeface="+mn-lt"/>
                </a:rPr>
                <a:t>和</a:t>
              </a:r>
              <a:r>
                <a:rPr lang="zh-CN" altLang="en-US" sz="2400" dirty="0">
                  <a:solidFill>
                    <a:schemeClr val="tx1">
                      <a:lumMod val="85000"/>
                      <a:lumOff val="15000"/>
                    </a:schemeClr>
                  </a:solidFill>
                  <a:latin typeface="+mn-ea"/>
                  <a:ea typeface="+mn-ea"/>
                  <a:cs typeface="+mn-ea"/>
                  <a:sym typeface="+mn-lt"/>
                </a:rPr>
                <a:t>　</a:t>
              </a:r>
              <a:endParaRPr lang="zh-CN" altLang="en-US" sz="3200" dirty="0">
                <a:solidFill>
                  <a:schemeClr val="tx1">
                    <a:lumMod val="85000"/>
                    <a:lumOff val="15000"/>
                  </a:schemeClr>
                </a:solidFill>
                <a:latin typeface="+mn-ea"/>
                <a:ea typeface="+mn-ea"/>
                <a:cs typeface="+mn-ea"/>
                <a:sym typeface="+mn-lt"/>
              </a:endParaRPr>
            </a:p>
          </p:txBody>
        </p:sp>
        <p:sp>
          <p:nvSpPr>
            <p:cNvPr id="56" name="矩形 55"/>
            <p:cNvSpPr/>
            <p:nvPr/>
          </p:nvSpPr>
          <p:spPr>
            <a:xfrm>
              <a:off x="5300598" y="760979"/>
              <a:ext cx="1287607" cy="831416"/>
            </a:xfrm>
            <a:prstGeom prst="rect">
              <a:avLst/>
            </a:prstGeom>
          </p:spPr>
          <p:txBody>
            <a:bodyPr wrap="none">
              <a:spAutoFit/>
            </a:bodyPr>
            <a:lstStyle/>
            <a:p>
              <a:pPr>
                <a:defRPr/>
              </a:pPr>
              <a:r>
                <a:rPr lang="zh-CN" altLang="zh-CN" sz="4800" spc="-500" dirty="0">
                  <a:solidFill>
                    <a:srgbClr val="C00000"/>
                  </a:solidFill>
                  <a:latin typeface="华文新魏" panose="02010800040101010101" pitchFamily="2" charset="-122"/>
                  <a:ea typeface="华文新魏" panose="02010800040101010101" pitchFamily="2" charset="-122"/>
                  <a:cs typeface="+mn-ea"/>
                  <a:sym typeface="+mn-lt"/>
                </a:rPr>
                <a:t>职责</a:t>
              </a:r>
              <a:endParaRPr lang="zh-CN" altLang="en-US" sz="4800" spc="-500" dirty="0">
                <a:latin typeface="华文新魏" panose="02010800040101010101" pitchFamily="2" charset="-122"/>
                <a:ea typeface="华文新魏" panose="02010800040101010101" pitchFamily="2" charset="-122"/>
              </a:endParaRPr>
            </a:p>
          </p:txBody>
        </p:sp>
        <p:sp>
          <p:nvSpPr>
            <p:cNvPr id="57" name="矩形 56"/>
            <p:cNvSpPr/>
            <p:nvPr/>
          </p:nvSpPr>
          <p:spPr>
            <a:xfrm>
              <a:off x="6772376" y="770499"/>
              <a:ext cx="1287606" cy="831416"/>
            </a:xfrm>
            <a:prstGeom prst="rect">
              <a:avLst/>
            </a:prstGeom>
          </p:spPr>
          <p:txBody>
            <a:bodyPr wrap="none">
              <a:spAutoFit/>
            </a:bodyPr>
            <a:lstStyle/>
            <a:p>
              <a:pPr>
                <a:defRPr/>
              </a:pPr>
              <a:r>
                <a:rPr lang="zh-CN" altLang="en-US" sz="4800" spc="-500" dirty="0">
                  <a:solidFill>
                    <a:srgbClr val="C00000"/>
                  </a:solidFill>
                  <a:latin typeface="华文新魏" panose="02010800040101010101" pitchFamily="2" charset="-122"/>
                  <a:ea typeface="华文新魏" panose="02010800040101010101" pitchFamily="2" charset="-122"/>
                  <a:cs typeface="+mn-ea"/>
                  <a:sym typeface="+mn-lt"/>
                </a:rPr>
                <a:t>作用</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nodeType="afterGroup">
                            <p:stCondLst>
                              <p:cond delay="3500"/>
                            </p:stCondLst>
                            <p:childTnLst>
                              <p:par>
                                <p:cTn id="33" presetID="10" presetClass="entr" presetSubtype="0"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par>
                          <p:cTn id="36" fill="hold" nodeType="afterGroup">
                            <p:stCondLst>
                              <p:cond delay="4000"/>
                            </p:stCondLst>
                            <p:childTnLst>
                              <p:par>
                                <p:cTn id="37" presetID="10" presetClass="entr" presetSubtype="0"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矩形 1"/>
          <p:cNvSpPr>
            <a:spLocks noChangeArrowheads="1"/>
          </p:cNvSpPr>
          <p:nvPr/>
        </p:nvSpPr>
        <p:spPr bwMode="auto">
          <a:xfrm>
            <a:off x="455613" y="765175"/>
            <a:ext cx="820896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sz="2000">
                <a:latin typeface="华文中宋" panose="02010600040101010101" pitchFamily="2" charset="-122"/>
                <a:ea typeface="华文中宋" panose="02010600040101010101" pitchFamily="2" charset="-122"/>
              </a:rPr>
              <a:t>5    </a:t>
            </a:r>
            <a:r>
              <a:rPr lang="zh-CN" altLang="en-US" sz="2000">
                <a:latin typeface="华文中宋" panose="02010600040101010101" pitchFamily="2" charset="-122"/>
                <a:ea typeface="华文中宋" panose="02010600040101010101" pitchFamily="2" charset="-122"/>
              </a:rPr>
              <a:t>坚持适应我国经济发展主要矛盾变化完善宏观调控    相机抉择    开准药方</a:t>
            </a:r>
            <a:r>
              <a:rPr lang="en-US" altLang="zh-CN" sz="2000">
                <a:latin typeface="华文中宋" panose="02010600040101010101" pitchFamily="2" charset="-122"/>
                <a:ea typeface="华文中宋" panose="02010600040101010101" pitchFamily="2" charset="-122"/>
              </a:rPr>
              <a:t>       </a:t>
            </a:r>
            <a:r>
              <a:rPr lang="zh-CN" altLang="en-US" sz="2000">
                <a:latin typeface="华文中宋" panose="02010600040101010101" pitchFamily="2" charset="-122"/>
                <a:ea typeface="华文中宋" panose="02010600040101010101" pitchFamily="2" charset="-122"/>
              </a:rPr>
              <a:t>把推进供给侧结构性改革作为经济工作的主线 </a:t>
            </a:r>
            <a:endParaRPr lang="zh-CN" altLang="en-US" sz="2000"/>
          </a:p>
        </p:txBody>
      </p:sp>
      <p:pic>
        <p:nvPicPr>
          <p:cNvPr id="7" name="图片 1"/>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5856" y="2924944"/>
            <a:ext cx="1795505"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a:grpSpLocks/>
          </p:cNvGrpSpPr>
          <p:nvPr/>
        </p:nvGrpSpPr>
        <p:grpSpPr bwMode="auto">
          <a:xfrm>
            <a:off x="5834063" y="835025"/>
            <a:ext cx="3117850" cy="1466850"/>
            <a:chOff x="7738021" y="1956119"/>
            <a:chExt cx="3155432" cy="1380256"/>
          </a:xfrm>
        </p:grpSpPr>
        <p:cxnSp>
          <p:nvCxnSpPr>
            <p:cNvPr id="7" name="直接连接符 6"/>
            <p:cNvCxnSpPr>
              <a:stCxn id="10" idx="1"/>
            </p:cNvCxnSpPr>
            <p:nvPr/>
          </p:nvCxnSpPr>
          <p:spPr>
            <a:xfrm flipH="1">
              <a:off x="7738021" y="2311639"/>
              <a:ext cx="1248355" cy="1024736"/>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nvGrpSpPr>
            <p:cNvPr id="95286" name="组合 7"/>
            <p:cNvGrpSpPr>
              <a:grpSpLocks/>
            </p:cNvGrpSpPr>
            <p:nvPr/>
          </p:nvGrpSpPr>
          <p:grpSpPr bwMode="auto">
            <a:xfrm>
              <a:off x="8985816" y="1956119"/>
              <a:ext cx="1907637" cy="648038"/>
              <a:chOff x="1015465" y="1671396"/>
              <a:chExt cx="1907637" cy="720042"/>
            </a:xfrm>
          </p:grpSpPr>
          <p:sp>
            <p:nvSpPr>
              <p:cNvPr id="9" name="圆角矩形 8"/>
              <p:cNvSpPr/>
              <p:nvPr/>
            </p:nvSpPr>
            <p:spPr>
              <a:xfrm>
                <a:off x="1184723" y="1671396"/>
                <a:ext cx="1738379" cy="72033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FFFFF5"/>
                    </a:solidFill>
                    <a:cs typeface="+mn-ea"/>
                  </a:rPr>
                  <a:t>消 费</a:t>
                </a:r>
              </a:p>
            </p:txBody>
          </p:sp>
          <p:sp>
            <p:nvSpPr>
              <p:cNvPr id="10" name="圆角矩形 9"/>
              <p:cNvSpPr/>
              <p:nvPr/>
            </p:nvSpPr>
            <p:spPr>
              <a:xfrm>
                <a:off x="1016026" y="1746086"/>
                <a:ext cx="1907076" cy="640667"/>
              </a:xfrm>
              <a:prstGeom prst="roundRect">
                <a:avLst/>
              </a:prstGeom>
              <a:noFill/>
              <a:ln>
                <a:solidFill>
                  <a:srgbClr val="FFFFF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11" name="组合 10"/>
          <p:cNvGrpSpPr>
            <a:grpSpLocks/>
          </p:cNvGrpSpPr>
          <p:nvPr/>
        </p:nvGrpSpPr>
        <p:grpSpPr bwMode="auto">
          <a:xfrm>
            <a:off x="5834063" y="1941513"/>
            <a:ext cx="3151187" cy="647700"/>
            <a:chOff x="7764752" y="3008938"/>
            <a:chExt cx="3371143" cy="648000"/>
          </a:xfrm>
        </p:grpSpPr>
        <p:cxnSp>
          <p:nvCxnSpPr>
            <p:cNvPr id="12" name="直接连接符 11"/>
            <p:cNvCxnSpPr>
              <a:stCxn id="14" idx="1"/>
            </p:cNvCxnSpPr>
            <p:nvPr/>
          </p:nvCxnSpPr>
          <p:spPr>
            <a:xfrm flipH="1">
              <a:off x="7764752" y="3332938"/>
              <a:ext cx="1390915" cy="11117"/>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nvGrpSpPr>
            <p:cNvPr id="95282" name="组合 12"/>
            <p:cNvGrpSpPr>
              <a:grpSpLocks/>
            </p:cNvGrpSpPr>
            <p:nvPr/>
          </p:nvGrpSpPr>
          <p:grpSpPr bwMode="auto">
            <a:xfrm>
              <a:off x="9155895" y="3008938"/>
              <a:ext cx="1980000" cy="648000"/>
              <a:chOff x="1185544" y="1671396"/>
              <a:chExt cx="1980000" cy="720000"/>
            </a:xfrm>
          </p:grpSpPr>
          <p:sp>
            <p:nvSpPr>
              <p:cNvPr id="14" name="圆角矩形 13"/>
              <p:cNvSpPr/>
              <p:nvPr/>
            </p:nvSpPr>
            <p:spPr>
              <a:xfrm>
                <a:off x="1185316" y="1671396"/>
                <a:ext cx="1980228" cy="7200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FFFFF5"/>
                    </a:solidFill>
                    <a:cs typeface="+mn-ea"/>
                  </a:rPr>
                  <a:t>出 口</a:t>
                </a:r>
              </a:p>
            </p:txBody>
          </p:sp>
          <p:sp>
            <p:nvSpPr>
              <p:cNvPr id="15" name="圆角矩形 14"/>
              <p:cNvSpPr/>
              <p:nvPr/>
            </p:nvSpPr>
            <p:spPr>
              <a:xfrm>
                <a:off x="1220981" y="1706690"/>
                <a:ext cx="1908899" cy="640588"/>
              </a:xfrm>
              <a:prstGeom prst="roundRect">
                <a:avLst/>
              </a:prstGeom>
              <a:noFill/>
              <a:ln>
                <a:solidFill>
                  <a:srgbClr val="FFFFF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16" name="组合 15"/>
          <p:cNvGrpSpPr>
            <a:grpSpLocks/>
          </p:cNvGrpSpPr>
          <p:nvPr/>
        </p:nvGrpSpPr>
        <p:grpSpPr bwMode="auto">
          <a:xfrm>
            <a:off x="5797550" y="2403475"/>
            <a:ext cx="3222625" cy="1230313"/>
            <a:chOff x="7641615" y="3479042"/>
            <a:chExt cx="3494280" cy="1230715"/>
          </a:xfrm>
        </p:grpSpPr>
        <p:cxnSp>
          <p:nvCxnSpPr>
            <p:cNvPr id="17" name="直接连接符 16"/>
            <p:cNvCxnSpPr>
              <a:stCxn id="19" idx="1"/>
              <a:endCxn id="49" idx="3"/>
            </p:cNvCxnSpPr>
            <p:nvPr/>
          </p:nvCxnSpPr>
          <p:spPr>
            <a:xfrm flipH="1" flipV="1">
              <a:off x="7641615" y="3479042"/>
              <a:ext cx="1513041" cy="906759"/>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nvGrpSpPr>
            <p:cNvPr id="95278" name="组合 17"/>
            <p:cNvGrpSpPr>
              <a:grpSpLocks/>
            </p:cNvGrpSpPr>
            <p:nvPr/>
          </p:nvGrpSpPr>
          <p:grpSpPr bwMode="auto">
            <a:xfrm>
              <a:off x="9155895" y="4061757"/>
              <a:ext cx="1980000" cy="648000"/>
              <a:chOff x="1185544" y="1671396"/>
              <a:chExt cx="1980000" cy="720000"/>
            </a:xfrm>
          </p:grpSpPr>
          <p:sp>
            <p:nvSpPr>
              <p:cNvPr id="19" name="圆角矩形 18"/>
              <p:cNvSpPr/>
              <p:nvPr/>
            </p:nvSpPr>
            <p:spPr>
              <a:xfrm>
                <a:off x="1186025" y="1671494"/>
                <a:ext cx="1979519" cy="71990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FFFFF5"/>
                    </a:solidFill>
                    <a:cs typeface="+mn-ea"/>
                  </a:rPr>
                  <a:t>投 资</a:t>
                </a:r>
              </a:p>
            </p:txBody>
          </p:sp>
          <p:sp>
            <p:nvSpPr>
              <p:cNvPr id="20" name="圆角矩形 19"/>
              <p:cNvSpPr/>
              <p:nvPr/>
            </p:nvSpPr>
            <p:spPr>
              <a:xfrm>
                <a:off x="1222174" y="1706783"/>
                <a:ext cx="1907223" cy="640501"/>
              </a:xfrm>
              <a:prstGeom prst="roundRect">
                <a:avLst/>
              </a:prstGeom>
              <a:noFill/>
              <a:ln>
                <a:solidFill>
                  <a:srgbClr val="FFFFF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21" name="组合 20"/>
          <p:cNvGrpSpPr>
            <a:grpSpLocks/>
          </p:cNvGrpSpPr>
          <p:nvPr/>
        </p:nvGrpSpPr>
        <p:grpSpPr bwMode="auto">
          <a:xfrm>
            <a:off x="157163" y="720725"/>
            <a:ext cx="2700337" cy="1682750"/>
            <a:chOff x="1061200" y="1431036"/>
            <a:chExt cx="3262665" cy="2318663"/>
          </a:xfrm>
        </p:grpSpPr>
        <p:cxnSp>
          <p:nvCxnSpPr>
            <p:cNvPr id="22" name="直接连接符 21"/>
            <p:cNvCxnSpPr>
              <a:stCxn id="24" idx="3"/>
              <a:endCxn id="48" idx="3"/>
            </p:cNvCxnSpPr>
            <p:nvPr/>
          </p:nvCxnSpPr>
          <p:spPr>
            <a:xfrm>
              <a:off x="3040666" y="1754774"/>
              <a:ext cx="1283199" cy="1994925"/>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nvGrpSpPr>
            <p:cNvPr id="95274" name="组合 22"/>
            <p:cNvGrpSpPr>
              <a:grpSpLocks/>
            </p:cNvGrpSpPr>
            <p:nvPr/>
          </p:nvGrpSpPr>
          <p:grpSpPr bwMode="auto">
            <a:xfrm>
              <a:off x="1061200" y="1431036"/>
              <a:ext cx="1980000" cy="648000"/>
              <a:chOff x="1185544" y="1671396"/>
              <a:chExt cx="1980000" cy="720000"/>
            </a:xfrm>
          </p:grpSpPr>
          <p:sp>
            <p:nvSpPr>
              <p:cNvPr id="24" name="圆角矩形 23"/>
              <p:cNvSpPr/>
              <p:nvPr/>
            </p:nvSpPr>
            <p:spPr>
              <a:xfrm>
                <a:off x="1185544" y="1671396"/>
                <a:ext cx="1979466" cy="71941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FFFFF5"/>
                    </a:solidFill>
                    <a:cs typeface="+mn-ea"/>
                  </a:rPr>
                  <a:t>劳动力</a:t>
                </a:r>
              </a:p>
            </p:txBody>
          </p:sp>
          <p:sp>
            <p:nvSpPr>
              <p:cNvPr id="25" name="圆角矩形 24"/>
              <p:cNvSpPr/>
              <p:nvPr/>
            </p:nvSpPr>
            <p:spPr>
              <a:xfrm>
                <a:off x="1221987" y="1705422"/>
                <a:ext cx="1906579" cy="641642"/>
              </a:xfrm>
              <a:prstGeom prst="roundRect">
                <a:avLst/>
              </a:prstGeom>
              <a:noFill/>
              <a:ln>
                <a:solidFill>
                  <a:srgbClr val="FFFFF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26" name="组合 25"/>
          <p:cNvGrpSpPr>
            <a:grpSpLocks/>
          </p:cNvGrpSpPr>
          <p:nvPr/>
        </p:nvGrpSpPr>
        <p:grpSpPr bwMode="auto">
          <a:xfrm>
            <a:off x="157163" y="1484313"/>
            <a:ext cx="2700337" cy="919162"/>
            <a:chOff x="1061200" y="2483855"/>
            <a:chExt cx="3262665" cy="1265572"/>
          </a:xfrm>
        </p:grpSpPr>
        <p:cxnSp>
          <p:nvCxnSpPr>
            <p:cNvPr id="27" name="直接连接符 26"/>
            <p:cNvCxnSpPr>
              <a:stCxn id="29" idx="3"/>
              <a:endCxn id="48" idx="3"/>
            </p:cNvCxnSpPr>
            <p:nvPr/>
          </p:nvCxnSpPr>
          <p:spPr>
            <a:xfrm>
              <a:off x="3040666" y="2807352"/>
              <a:ext cx="1283199" cy="942075"/>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nvGrpSpPr>
            <p:cNvPr id="95270" name="组合 27"/>
            <p:cNvGrpSpPr>
              <a:grpSpLocks/>
            </p:cNvGrpSpPr>
            <p:nvPr/>
          </p:nvGrpSpPr>
          <p:grpSpPr bwMode="auto">
            <a:xfrm>
              <a:off x="1061200" y="2483855"/>
              <a:ext cx="1980000" cy="648000"/>
              <a:chOff x="1185544" y="1671396"/>
              <a:chExt cx="1980000" cy="720000"/>
            </a:xfrm>
          </p:grpSpPr>
          <p:sp>
            <p:nvSpPr>
              <p:cNvPr id="29" name="圆角矩形 28"/>
              <p:cNvSpPr/>
              <p:nvPr/>
            </p:nvSpPr>
            <p:spPr>
              <a:xfrm>
                <a:off x="1185544" y="1671396"/>
                <a:ext cx="1979466" cy="71888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FFFFF5"/>
                    </a:solidFill>
                    <a:cs typeface="+mn-ea"/>
                  </a:rPr>
                  <a:t>土 地</a:t>
                </a:r>
              </a:p>
            </p:txBody>
          </p:sp>
          <p:sp>
            <p:nvSpPr>
              <p:cNvPr id="30" name="圆角矩形 29"/>
              <p:cNvSpPr/>
              <p:nvPr/>
            </p:nvSpPr>
            <p:spPr>
              <a:xfrm>
                <a:off x="1221987" y="1705397"/>
                <a:ext cx="1906579" cy="641165"/>
              </a:xfrm>
              <a:prstGeom prst="roundRect">
                <a:avLst/>
              </a:prstGeom>
              <a:noFill/>
              <a:ln>
                <a:solidFill>
                  <a:srgbClr val="FFFFF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31" name="组合 30"/>
          <p:cNvGrpSpPr>
            <a:grpSpLocks/>
          </p:cNvGrpSpPr>
          <p:nvPr/>
        </p:nvGrpSpPr>
        <p:grpSpPr bwMode="auto">
          <a:xfrm>
            <a:off x="157163" y="2403475"/>
            <a:ext cx="2700337" cy="546100"/>
            <a:chOff x="1061200" y="3432564"/>
            <a:chExt cx="3262665" cy="752110"/>
          </a:xfrm>
        </p:grpSpPr>
        <p:cxnSp>
          <p:nvCxnSpPr>
            <p:cNvPr id="32" name="直接连接符 31"/>
            <p:cNvCxnSpPr>
              <a:stCxn id="34" idx="3"/>
              <a:endCxn id="48" idx="3"/>
            </p:cNvCxnSpPr>
            <p:nvPr/>
          </p:nvCxnSpPr>
          <p:spPr>
            <a:xfrm flipV="1">
              <a:off x="3040666" y="3432564"/>
              <a:ext cx="1283199" cy="428528"/>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nvGrpSpPr>
            <p:cNvPr id="95266" name="组合 32"/>
            <p:cNvGrpSpPr>
              <a:grpSpLocks/>
            </p:cNvGrpSpPr>
            <p:nvPr/>
          </p:nvGrpSpPr>
          <p:grpSpPr bwMode="auto">
            <a:xfrm>
              <a:off x="1061200" y="3536674"/>
              <a:ext cx="1980000" cy="648000"/>
              <a:chOff x="1185544" y="1671396"/>
              <a:chExt cx="1980000" cy="720000"/>
            </a:xfrm>
          </p:grpSpPr>
          <p:sp>
            <p:nvSpPr>
              <p:cNvPr id="34" name="圆角矩形 33"/>
              <p:cNvSpPr/>
              <p:nvPr/>
            </p:nvSpPr>
            <p:spPr>
              <a:xfrm>
                <a:off x="1185544" y="1672325"/>
                <a:ext cx="1979466" cy="71907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FFFFF5"/>
                    </a:solidFill>
                    <a:cs typeface="+mn-ea"/>
                  </a:rPr>
                  <a:t>资 本</a:t>
                </a:r>
              </a:p>
            </p:txBody>
          </p:sp>
          <p:sp>
            <p:nvSpPr>
              <p:cNvPr id="35" name="圆角矩形 34"/>
              <p:cNvSpPr/>
              <p:nvPr/>
            </p:nvSpPr>
            <p:spPr>
              <a:xfrm>
                <a:off x="1221987" y="1708765"/>
                <a:ext cx="1906579" cy="638904"/>
              </a:xfrm>
              <a:prstGeom prst="roundRect">
                <a:avLst/>
              </a:prstGeom>
              <a:noFill/>
              <a:ln>
                <a:solidFill>
                  <a:srgbClr val="FFFFF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36" name="组合 35"/>
          <p:cNvGrpSpPr>
            <a:grpSpLocks/>
          </p:cNvGrpSpPr>
          <p:nvPr/>
        </p:nvGrpSpPr>
        <p:grpSpPr bwMode="auto">
          <a:xfrm>
            <a:off x="157163" y="2403475"/>
            <a:ext cx="2700337" cy="1598613"/>
            <a:chOff x="1061200" y="3308772"/>
            <a:chExt cx="3184964" cy="1928721"/>
          </a:xfrm>
        </p:grpSpPr>
        <p:cxnSp>
          <p:nvCxnSpPr>
            <p:cNvPr id="37" name="直接连接符 36"/>
            <p:cNvCxnSpPr>
              <a:stCxn id="39" idx="3"/>
              <a:endCxn id="48" idx="3"/>
            </p:cNvCxnSpPr>
            <p:nvPr/>
          </p:nvCxnSpPr>
          <p:spPr>
            <a:xfrm flipV="1">
              <a:off x="3040334" y="3308772"/>
              <a:ext cx="1205830" cy="1605032"/>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nvGrpSpPr>
            <p:cNvPr id="95262" name="组合 37"/>
            <p:cNvGrpSpPr>
              <a:grpSpLocks/>
            </p:cNvGrpSpPr>
            <p:nvPr/>
          </p:nvGrpSpPr>
          <p:grpSpPr bwMode="auto">
            <a:xfrm>
              <a:off x="1061200" y="4589493"/>
              <a:ext cx="1980000" cy="648000"/>
              <a:chOff x="1185544" y="1671396"/>
              <a:chExt cx="1980000" cy="720000"/>
            </a:xfrm>
          </p:grpSpPr>
          <p:sp>
            <p:nvSpPr>
              <p:cNvPr id="39" name="圆角矩形 38"/>
              <p:cNvSpPr/>
              <p:nvPr/>
            </p:nvSpPr>
            <p:spPr>
              <a:xfrm>
                <a:off x="1185544" y="1672089"/>
                <a:ext cx="1979134" cy="71930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FFFFF5"/>
                    </a:solidFill>
                    <a:cs typeface="+mn-ea"/>
                  </a:rPr>
                  <a:t>技 术</a:t>
                </a:r>
              </a:p>
            </p:txBody>
          </p:sp>
          <p:sp>
            <p:nvSpPr>
              <p:cNvPr id="40" name="圆角矩形 39"/>
              <p:cNvSpPr/>
              <p:nvPr/>
            </p:nvSpPr>
            <p:spPr>
              <a:xfrm>
                <a:off x="1221119" y="1708267"/>
                <a:ext cx="1906111" cy="638438"/>
              </a:xfrm>
              <a:prstGeom prst="roundRect">
                <a:avLst/>
              </a:prstGeom>
              <a:noFill/>
              <a:ln>
                <a:solidFill>
                  <a:srgbClr val="FFFFF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sp>
        <p:nvSpPr>
          <p:cNvPr id="41" name="矩形 40">
            <a:extLst/>
          </p:cNvPr>
          <p:cNvSpPr/>
          <p:nvPr/>
        </p:nvSpPr>
        <p:spPr>
          <a:xfrm>
            <a:off x="430213" y="4333875"/>
            <a:ext cx="2492375" cy="400050"/>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1pPr>
            <a:lvl2pPr marL="227013" indent="230188"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2pPr>
            <a:lvl3pPr marL="455613" indent="458788"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3pPr>
            <a:lvl4pPr marL="684213" indent="687388"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4pPr>
            <a:lvl5pPr marL="912813" indent="915988"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5pPr>
            <a:lvl6pPr marL="22860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6pPr>
            <a:lvl7pPr marL="27432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7pPr>
            <a:lvl8pPr marL="32004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8pPr>
            <a:lvl9pPr marL="36576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9pPr>
          </a:lstStyle>
          <a:p>
            <a:pPr algn="ctr">
              <a:defRPr/>
            </a:pPr>
            <a:r>
              <a:rPr lang="zh-CN" altLang="en-US" sz="2000" dirty="0">
                <a:solidFill>
                  <a:schemeClr val="tx1">
                    <a:lumMod val="85000"/>
                    <a:lumOff val="15000"/>
                  </a:schemeClr>
                </a:solidFill>
                <a:latin typeface="+mn-lt"/>
                <a:ea typeface="+mn-ea"/>
                <a:cs typeface="+mn-ea"/>
                <a:sym typeface="+mn-lt"/>
              </a:rPr>
              <a:t>重在解决结构性问题</a:t>
            </a:r>
            <a:endParaRPr lang="zh-CN" altLang="en-US" sz="2000" dirty="0">
              <a:solidFill>
                <a:schemeClr val="tx1">
                  <a:lumMod val="85000"/>
                  <a:lumOff val="15000"/>
                </a:schemeClr>
              </a:solidFill>
              <a:latin typeface="+mn-lt"/>
              <a:ea typeface="+mn-ea"/>
              <a:cs typeface="+mn-ea"/>
            </a:endParaRPr>
          </a:p>
        </p:txBody>
      </p:sp>
      <p:sp>
        <p:nvSpPr>
          <p:cNvPr id="42" name="矩形 41">
            <a:extLst/>
          </p:cNvPr>
          <p:cNvSpPr/>
          <p:nvPr/>
        </p:nvSpPr>
        <p:spPr>
          <a:xfrm>
            <a:off x="6527800" y="4141788"/>
            <a:ext cx="2492375" cy="400050"/>
          </a:xfrm>
          <a:prstGeom prst="rect">
            <a:avLst/>
          </a:prstGeom>
        </p:spPr>
        <p:txBody>
          <a:bodyPr wrap="none">
            <a:spAutoFit/>
          </a:bodyPr>
          <a:lstStyle/>
          <a:p>
            <a:pPr algn="ctr">
              <a:defRPr/>
            </a:pPr>
            <a:r>
              <a:rPr lang="zh-CN" altLang="zh-CN" sz="2000" dirty="0">
                <a:solidFill>
                  <a:schemeClr val="tx1">
                    <a:lumMod val="85000"/>
                    <a:lumOff val="15000"/>
                  </a:schemeClr>
                </a:solidFill>
                <a:latin typeface="+mn-lt"/>
                <a:ea typeface="+mn-ea"/>
                <a:cs typeface="+mn-ea"/>
                <a:sym typeface="+mn-lt"/>
              </a:rPr>
              <a:t>重在解决总量性问题</a:t>
            </a:r>
            <a:endParaRPr lang="zh-CN" altLang="en-US" sz="2000" dirty="0">
              <a:solidFill>
                <a:schemeClr val="tx1">
                  <a:lumMod val="85000"/>
                  <a:lumOff val="15000"/>
                </a:schemeClr>
              </a:solidFill>
              <a:latin typeface="+mn-lt"/>
              <a:ea typeface="+mn-ea"/>
              <a:cs typeface="+mn-ea"/>
            </a:endParaRPr>
          </a:p>
        </p:txBody>
      </p:sp>
      <p:grpSp>
        <p:nvGrpSpPr>
          <p:cNvPr id="43" name="组合 42"/>
          <p:cNvGrpSpPr>
            <a:grpSpLocks/>
          </p:cNvGrpSpPr>
          <p:nvPr/>
        </p:nvGrpSpPr>
        <p:grpSpPr bwMode="auto">
          <a:xfrm>
            <a:off x="2268538" y="412750"/>
            <a:ext cx="4110037" cy="3989388"/>
            <a:chOff x="3836778" y="1354722"/>
            <a:chExt cx="4542534" cy="3990962"/>
          </a:xfrm>
        </p:grpSpPr>
        <p:grpSp>
          <p:nvGrpSpPr>
            <p:cNvPr id="95249" name="组合 43"/>
            <p:cNvGrpSpPr>
              <a:grpSpLocks/>
            </p:cNvGrpSpPr>
            <p:nvPr/>
          </p:nvGrpSpPr>
          <p:grpSpPr bwMode="auto">
            <a:xfrm>
              <a:off x="3836778" y="1354722"/>
              <a:ext cx="4542534" cy="3990962"/>
              <a:chOff x="3836778" y="1354722"/>
              <a:chExt cx="4542534" cy="3990962"/>
            </a:xfrm>
          </p:grpSpPr>
          <p:sp>
            <p:nvSpPr>
              <p:cNvPr id="50" name="弧形 49">
                <a:extLst/>
              </p:cNvPr>
              <p:cNvSpPr/>
              <p:nvPr/>
            </p:nvSpPr>
            <p:spPr>
              <a:xfrm>
                <a:off x="4419312" y="1354722"/>
                <a:ext cx="3960000" cy="3960000"/>
              </a:xfrm>
              <a:prstGeom prst="arc">
                <a:avLst>
                  <a:gd name="adj1" fmla="val 16925776"/>
                  <a:gd name="adj2" fmla="val 4625347"/>
                </a:avLst>
              </a:prstGeom>
              <a:solidFill>
                <a:srgbClr val="FFFFF5">
                  <a:alpha val="85000"/>
                </a:srgbClr>
              </a:solidFill>
              <a:ln w="28575">
                <a:gradFill>
                  <a:gsLst>
                    <a:gs pos="0">
                      <a:srgbClr val="FFFFF5"/>
                    </a:gs>
                    <a:gs pos="75000">
                      <a:srgbClr val="D20000">
                        <a:alpha val="75000"/>
                      </a:srgbClr>
                    </a:gs>
                    <a:gs pos="25000">
                      <a:srgbClr val="D20000">
                        <a:alpha val="75000"/>
                      </a:srgbClr>
                    </a:gs>
                    <a:gs pos="50000">
                      <a:srgbClr val="D20000"/>
                    </a:gs>
                    <a:gs pos="100000">
                      <a:srgbClr val="FFFFF5"/>
                    </a:gs>
                  </a:gsLst>
                  <a:lin ang="5400000" scaled="1"/>
                </a:gra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200"/>
              </a:p>
            </p:txBody>
          </p:sp>
          <p:sp>
            <p:nvSpPr>
              <p:cNvPr id="51" name="弧形 50">
                <a:extLst/>
              </p:cNvPr>
              <p:cNvSpPr/>
              <p:nvPr/>
            </p:nvSpPr>
            <p:spPr>
              <a:xfrm flipH="1">
                <a:off x="3836778" y="1385684"/>
                <a:ext cx="3960000" cy="3960000"/>
              </a:xfrm>
              <a:prstGeom prst="arc">
                <a:avLst>
                  <a:gd name="adj1" fmla="val 17058084"/>
                  <a:gd name="adj2" fmla="val 4527936"/>
                </a:avLst>
              </a:prstGeom>
              <a:solidFill>
                <a:srgbClr val="FFFFF5">
                  <a:alpha val="85000"/>
                </a:srgbClr>
              </a:solidFill>
              <a:ln w="28575">
                <a:gradFill>
                  <a:gsLst>
                    <a:gs pos="0">
                      <a:srgbClr val="FFFFF5"/>
                    </a:gs>
                    <a:gs pos="75000">
                      <a:srgbClr val="D20000">
                        <a:alpha val="75000"/>
                      </a:srgbClr>
                    </a:gs>
                    <a:gs pos="25000">
                      <a:srgbClr val="D20000">
                        <a:alpha val="75000"/>
                      </a:srgbClr>
                    </a:gs>
                    <a:gs pos="50000">
                      <a:srgbClr val="D20000"/>
                    </a:gs>
                    <a:gs pos="100000">
                      <a:srgbClr val="FFFFF5"/>
                    </a:gs>
                  </a:gsLst>
                  <a:lin ang="5400000" scaled="1"/>
                </a:gra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200"/>
              </a:p>
            </p:txBody>
          </p:sp>
        </p:grpSp>
        <p:grpSp>
          <p:nvGrpSpPr>
            <p:cNvPr id="95250" name="组合 44"/>
            <p:cNvGrpSpPr>
              <a:grpSpLocks/>
            </p:cNvGrpSpPr>
            <p:nvPr/>
          </p:nvGrpSpPr>
          <p:grpSpPr bwMode="auto">
            <a:xfrm>
              <a:off x="4488556" y="1734376"/>
              <a:ext cx="3249464" cy="3204000"/>
              <a:chOff x="4779956" y="1824809"/>
              <a:chExt cx="2634589" cy="2598939"/>
            </a:xfrm>
          </p:grpSpPr>
          <p:grpSp>
            <p:nvGrpSpPr>
              <p:cNvPr id="95251" name="组合 45"/>
              <p:cNvGrpSpPr>
                <a:grpSpLocks/>
              </p:cNvGrpSpPr>
              <p:nvPr/>
            </p:nvGrpSpPr>
            <p:grpSpPr bwMode="auto">
              <a:xfrm>
                <a:off x="4779956" y="1824809"/>
                <a:ext cx="2634589" cy="2598939"/>
                <a:chOff x="4779956" y="1824809"/>
                <a:chExt cx="2634589" cy="2598939"/>
              </a:xfrm>
            </p:grpSpPr>
            <p:sp>
              <p:nvSpPr>
                <p:cNvPr id="48" name="KSO_Shape"/>
                <p:cNvSpPr/>
                <p:nvPr/>
              </p:nvSpPr>
              <p:spPr>
                <a:xfrm rot="5400000">
                  <a:off x="4118190" y="2485820"/>
                  <a:ext cx="2599620" cy="1277449"/>
                </a:xfrm>
                <a:custGeom>
                  <a:avLst/>
                  <a:gdLst>
                    <a:gd name="connsiteX0" fmla="*/ 0 w 3325370"/>
                    <a:gd name="connsiteY0" fmla="*/ 0 h 1637134"/>
                    <a:gd name="connsiteX1" fmla="*/ 3325370 w 3325370"/>
                    <a:gd name="connsiteY1" fmla="*/ 0 h 1637134"/>
                    <a:gd name="connsiteX2" fmla="*/ 3318183 w 3325370"/>
                    <a:gd name="connsiteY2" fmla="*/ 142905 h 1637134"/>
                    <a:gd name="connsiteX3" fmla="*/ 1673347 w 3325370"/>
                    <a:gd name="connsiteY3" fmla="*/ 1637102 h 1637134"/>
                    <a:gd name="connsiteX4" fmla="*/ 10229 w 3325370"/>
                    <a:gd name="connsiteY4" fmla="*/ 163281 h 163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370" h="1637134">
                      <a:moveTo>
                        <a:pt x="0" y="0"/>
                      </a:moveTo>
                      <a:lnTo>
                        <a:pt x="3325370" y="0"/>
                      </a:lnTo>
                      <a:lnTo>
                        <a:pt x="3318183" y="142905"/>
                      </a:lnTo>
                      <a:cubicBezTo>
                        <a:pt x="3233689" y="978328"/>
                        <a:pt x="2530939" y="1631820"/>
                        <a:pt x="1673347" y="1637102"/>
                      </a:cubicBezTo>
                      <a:cubicBezTo>
                        <a:pt x="815755" y="1642385"/>
                        <a:pt x="105008" y="997600"/>
                        <a:pt x="10229" y="163281"/>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200" dirty="0">
                    <a:solidFill>
                      <a:srgbClr val="FFFFFF"/>
                    </a:solidFill>
                  </a:endParaRPr>
                </a:p>
              </p:txBody>
            </p:sp>
            <p:sp>
              <p:nvSpPr>
                <p:cNvPr id="49" name="KSO_Shape"/>
                <p:cNvSpPr/>
                <p:nvPr/>
              </p:nvSpPr>
              <p:spPr>
                <a:xfrm rot="16200000" flipH="1">
                  <a:off x="5475302" y="2485820"/>
                  <a:ext cx="2599620" cy="1277449"/>
                </a:xfrm>
                <a:custGeom>
                  <a:avLst/>
                  <a:gdLst>
                    <a:gd name="connsiteX0" fmla="*/ 0 w 3325370"/>
                    <a:gd name="connsiteY0" fmla="*/ 0 h 1637134"/>
                    <a:gd name="connsiteX1" fmla="*/ 3325370 w 3325370"/>
                    <a:gd name="connsiteY1" fmla="*/ 0 h 1637134"/>
                    <a:gd name="connsiteX2" fmla="*/ 3318183 w 3325370"/>
                    <a:gd name="connsiteY2" fmla="*/ 142905 h 1637134"/>
                    <a:gd name="connsiteX3" fmla="*/ 1673347 w 3325370"/>
                    <a:gd name="connsiteY3" fmla="*/ 1637102 h 1637134"/>
                    <a:gd name="connsiteX4" fmla="*/ 10229 w 3325370"/>
                    <a:gd name="connsiteY4" fmla="*/ 163281 h 163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370" h="1637134">
                      <a:moveTo>
                        <a:pt x="0" y="0"/>
                      </a:moveTo>
                      <a:lnTo>
                        <a:pt x="3325370" y="0"/>
                      </a:lnTo>
                      <a:lnTo>
                        <a:pt x="3318183" y="142905"/>
                      </a:lnTo>
                      <a:cubicBezTo>
                        <a:pt x="3233689" y="978328"/>
                        <a:pt x="2530939" y="1631820"/>
                        <a:pt x="1673347" y="1637102"/>
                      </a:cubicBezTo>
                      <a:cubicBezTo>
                        <a:pt x="815755" y="1642385"/>
                        <a:pt x="105008" y="997600"/>
                        <a:pt x="10229" y="163281"/>
                      </a:cubicBezTo>
                      <a:close/>
                    </a:path>
                  </a:pathLst>
                </a:cu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200">
                    <a:solidFill>
                      <a:srgbClr val="FFFFFF"/>
                    </a:solidFill>
                  </a:endParaRPr>
                </a:p>
              </p:txBody>
            </p:sp>
          </p:grpSp>
          <p:sp>
            <p:nvSpPr>
              <p:cNvPr id="47" name="椭圆 46"/>
              <p:cNvSpPr/>
              <p:nvPr/>
            </p:nvSpPr>
            <p:spPr>
              <a:xfrm>
                <a:off x="4837600" y="1864669"/>
                <a:ext cx="2517912" cy="2519750"/>
              </a:xfrm>
              <a:prstGeom prst="ellipse">
                <a:avLst/>
              </a:prstGeom>
              <a:noFill/>
              <a:ln w="15875">
                <a:solidFill>
                  <a:srgbClr val="FFFFF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grpSp>
      </p:grpSp>
      <p:sp>
        <p:nvSpPr>
          <p:cNvPr id="95246" name="文本框 51"/>
          <p:cNvSpPr txBox="1">
            <a:spLocks noChangeArrowheads="1"/>
          </p:cNvSpPr>
          <p:nvPr/>
        </p:nvSpPr>
        <p:spPr bwMode="auto">
          <a:xfrm>
            <a:off x="3259138" y="1557338"/>
            <a:ext cx="8001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4000">
                <a:solidFill>
                  <a:schemeClr val="bg1"/>
                </a:solidFill>
                <a:latin typeface="华文新魏" panose="02010800040101010101" pitchFamily="2" charset="-122"/>
                <a:ea typeface="华文新魏" panose="02010800040101010101" pitchFamily="2" charset="-122"/>
              </a:rPr>
              <a:t>供给侧</a:t>
            </a:r>
          </a:p>
        </p:txBody>
      </p:sp>
      <p:sp>
        <p:nvSpPr>
          <p:cNvPr id="95247" name="文本框 52"/>
          <p:cNvSpPr txBox="1">
            <a:spLocks noChangeArrowheads="1"/>
          </p:cNvSpPr>
          <p:nvPr/>
        </p:nvSpPr>
        <p:spPr bwMode="auto">
          <a:xfrm>
            <a:off x="4532313" y="1649413"/>
            <a:ext cx="800100"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4000">
                <a:solidFill>
                  <a:schemeClr val="bg1"/>
                </a:solidFill>
                <a:latin typeface="华文新魏" panose="02010800040101010101" pitchFamily="2" charset="-122"/>
                <a:ea typeface="华文新魏" panose="02010800040101010101" pitchFamily="2" charset="-122"/>
              </a:rPr>
              <a:t>需求侧</a:t>
            </a:r>
          </a:p>
        </p:txBody>
      </p:sp>
      <p:sp>
        <p:nvSpPr>
          <p:cNvPr id="95248" name="矩形 6"/>
          <p:cNvSpPr>
            <a:spLocks noChangeArrowheads="1"/>
          </p:cNvSpPr>
          <p:nvPr/>
        </p:nvSpPr>
        <p:spPr bwMode="auto">
          <a:xfrm>
            <a:off x="217488" y="4827588"/>
            <a:ext cx="892333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a:latin typeface="华文中宋" panose="02010600040101010101" pitchFamily="2" charset="-122"/>
                <a:ea typeface="华文中宋" panose="02010600040101010101" pitchFamily="2" charset="-122"/>
              </a:rPr>
              <a:t>    “当前和今后一个时期，我国经济发展面临的问题，供给和需求两侧都有，但矛盾的主要方面在供给侧。” </a:t>
            </a:r>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nodeType="afterGroup">
                            <p:stCondLst>
                              <p:cond delay="500"/>
                            </p:stCondLst>
                            <p:childTnLst>
                              <p:par>
                                <p:cTn id="11" presetID="22" presetClass="entr" presetSubtype="2"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right)">
                                      <p:cBhvr>
                                        <p:cTn id="13" dur="500"/>
                                        <p:tgtEl>
                                          <p:spTgt spid="21"/>
                                        </p:tgtEl>
                                      </p:cBhvr>
                                    </p:animEffect>
                                  </p:childTnLst>
                                </p:cTn>
                              </p:par>
                            </p:childTnLst>
                          </p:cTn>
                        </p:par>
                        <p:par>
                          <p:cTn id="14" fill="hold" nodeType="afterGroup">
                            <p:stCondLst>
                              <p:cond delay="1000"/>
                            </p:stCondLst>
                            <p:childTnLst>
                              <p:par>
                                <p:cTn id="15" presetID="2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500"/>
                                        <p:tgtEl>
                                          <p:spTgt spid="26"/>
                                        </p:tgtEl>
                                      </p:cBhvr>
                                    </p:animEffect>
                                  </p:childTnLst>
                                </p:cTn>
                              </p:par>
                            </p:childTnLst>
                          </p:cTn>
                        </p:par>
                        <p:par>
                          <p:cTn id="18" fill="hold" nodeType="afterGroup">
                            <p:stCondLst>
                              <p:cond delay="1500"/>
                            </p:stCondLst>
                            <p:childTnLst>
                              <p:par>
                                <p:cTn id="19" presetID="22" presetClass="entr" presetSubtype="2"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right)">
                                      <p:cBhvr>
                                        <p:cTn id="21" dur="500"/>
                                        <p:tgtEl>
                                          <p:spTgt spid="31"/>
                                        </p:tgtEl>
                                      </p:cBhvr>
                                    </p:animEffect>
                                  </p:childTnLst>
                                </p:cTn>
                              </p:par>
                            </p:childTnLst>
                          </p:cTn>
                        </p:par>
                        <p:par>
                          <p:cTn id="22" fill="hold" nodeType="afterGroup">
                            <p:stCondLst>
                              <p:cond delay="2000"/>
                            </p:stCondLst>
                            <p:childTnLst>
                              <p:par>
                                <p:cTn id="23" presetID="22" presetClass="entr" presetSubtype="2"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right)">
                                      <p:cBhvr>
                                        <p:cTn id="25" dur="500"/>
                                        <p:tgtEl>
                                          <p:spTgt spid="36"/>
                                        </p:tgtEl>
                                      </p:cBhvr>
                                    </p:animEffect>
                                  </p:childTnLst>
                                </p:cTn>
                              </p:par>
                            </p:childTnLst>
                          </p:cTn>
                        </p:par>
                        <p:par>
                          <p:cTn id="26" fill="hold" nodeType="afterGroup">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nodeType="afterGroup">
                            <p:stCondLst>
                              <p:cond delay="3000"/>
                            </p:stCondLst>
                            <p:childTnLst>
                              <p:par>
                                <p:cTn id="31" presetID="2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par>
                          <p:cTn id="34" fill="hold" nodeType="afterGroup">
                            <p:stCondLst>
                              <p:cond delay="35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par>
                          <p:cTn id="38" fill="hold" nodeType="afterGroup">
                            <p:stCondLst>
                              <p:cond delay="40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par>
                          <p:cTn id="42" fill="hold" nodeType="afterGroup">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标题 1"/>
          <p:cNvSpPr txBox="1">
            <a:spLocks/>
          </p:cNvSpPr>
          <p:nvPr/>
        </p:nvSpPr>
        <p:spPr bwMode="auto">
          <a:xfrm>
            <a:off x="31750" y="8461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zh-CN" sz="3600">
                <a:latin typeface="Calibri Light" panose="020F0302020204030204" pitchFamily="34" charset="0"/>
              </a:rPr>
              <a:t>“供给侧＋结构性＋改革”</a:t>
            </a:r>
            <a:br>
              <a:rPr lang="zh-CN" altLang="zh-CN" sz="3300" b="0">
                <a:latin typeface="Calibri Light" panose="020F0302020204030204" pitchFamily="34" charset="0"/>
              </a:rPr>
            </a:br>
            <a:endParaRPr lang="zh-CN" altLang="en-US" sz="3300" b="0">
              <a:latin typeface="Calibri Light" panose="020F0302020204030204" pitchFamily="34" charset="0"/>
            </a:endParaRPr>
          </a:p>
        </p:txBody>
      </p:sp>
      <p:sp>
        <p:nvSpPr>
          <p:cNvPr id="96261" name="内容占位符 2"/>
          <p:cNvSpPr txBox="1">
            <a:spLocks/>
          </p:cNvSpPr>
          <p:nvPr/>
        </p:nvSpPr>
        <p:spPr bwMode="auto">
          <a:xfrm>
            <a:off x="107950" y="1989138"/>
            <a:ext cx="8567738"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200000"/>
              </a:lnSpc>
              <a:buFontTx/>
              <a:buNone/>
            </a:pPr>
            <a:r>
              <a:rPr lang="en-US" altLang="zh-CN" b="0"/>
              <a:t>  </a:t>
            </a:r>
            <a:r>
              <a:rPr lang="zh-CN" altLang="zh-CN" sz="2400" b="0">
                <a:latin typeface="华文中宋" panose="02010600040101010101" pitchFamily="2" charset="-122"/>
                <a:ea typeface="华文中宋" panose="02010600040101010101" pitchFamily="2" charset="-122"/>
              </a:rPr>
              <a:t>　　</a:t>
            </a:r>
            <a:r>
              <a:rPr lang="zh-CN" altLang="zh-CN" sz="2000">
                <a:latin typeface="华文中宋" panose="02010600040101010101" pitchFamily="2" charset="-122"/>
                <a:ea typeface="华文中宋" panose="02010600040101010101" pitchFamily="2" charset="-122"/>
              </a:rPr>
              <a:t>如果用一个公式来描述人们口头上所说的“供给侧改革”，那就是“供给侧＋结构性＋改革”。其含义是：用改革的办法推进结构调整，减少无效和低端供给，扩大有效和中高端供给，增强供给结构对需求变化的适应性和灵活性，提高全要素生产率，使供给体系更好适应需求结构变化。</a:t>
            </a:r>
          </a:p>
        </p:txBody>
      </p:sp>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a:grpSpLocks/>
          </p:cNvGrpSpPr>
          <p:nvPr/>
        </p:nvGrpSpPr>
        <p:grpSpPr bwMode="auto">
          <a:xfrm>
            <a:off x="265113" y="1556791"/>
            <a:ext cx="2867025" cy="1507083"/>
            <a:chOff x="1054402" y="1555810"/>
            <a:chExt cx="4140000" cy="1620000"/>
          </a:xfrm>
          <a:solidFill>
            <a:schemeClr val="accent1">
              <a:lumMod val="40000"/>
              <a:lumOff val="60000"/>
            </a:schemeClr>
          </a:solidFill>
        </p:grpSpPr>
        <p:sp>
          <p:nvSpPr>
            <p:cNvPr id="7" name="矩形: 圆角 6">
              <a:extLst/>
            </p:cNvPr>
            <p:cNvSpPr/>
            <p:nvPr/>
          </p:nvSpPr>
          <p:spPr>
            <a:xfrm>
              <a:off x="1054402" y="1555810"/>
              <a:ext cx="4140000" cy="1620000"/>
            </a:xfrm>
            <a:prstGeom prst="roundRect">
              <a:avLst>
                <a:gd name="adj" fmla="val 4959"/>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8" name="矩形 7">
              <a:extLst/>
            </p:cNvPr>
            <p:cNvSpPr/>
            <p:nvPr/>
          </p:nvSpPr>
          <p:spPr>
            <a:xfrm>
              <a:off x="1435384" y="2149810"/>
              <a:ext cx="3378037" cy="397004"/>
            </a:xfrm>
            <a:prstGeom prst="rect">
              <a:avLst/>
            </a:prstGeom>
            <a:grpFill/>
          </p:spPr>
          <p:txBody>
            <a:bodyPr>
              <a:spAutoFit/>
            </a:bodyPr>
            <a:lstStyle/>
            <a:p>
              <a:pPr algn="ctr">
                <a:defRPr/>
              </a:pPr>
              <a:r>
                <a:rPr lang="zh-CN" altLang="en-US" dirty="0">
                  <a:solidFill>
                    <a:schemeClr val="tx1">
                      <a:lumMod val="85000"/>
                      <a:lumOff val="15000"/>
                    </a:schemeClr>
                  </a:solidFill>
                  <a:latin typeface="+mn-ea"/>
                  <a:ea typeface="+mn-ea"/>
                  <a:cs typeface="+mn-ea"/>
                  <a:sym typeface="+mn-lt"/>
                </a:rPr>
                <a:t>既强调供给又关注需求</a:t>
              </a:r>
            </a:p>
          </p:txBody>
        </p:sp>
      </p:grpSp>
      <p:grpSp>
        <p:nvGrpSpPr>
          <p:cNvPr id="9" name="组合 8"/>
          <p:cNvGrpSpPr>
            <a:grpSpLocks/>
          </p:cNvGrpSpPr>
          <p:nvPr/>
        </p:nvGrpSpPr>
        <p:grpSpPr bwMode="auto">
          <a:xfrm>
            <a:off x="5772967" y="1484784"/>
            <a:ext cx="3013162" cy="1579090"/>
            <a:chOff x="6993580" y="1476162"/>
            <a:chExt cx="4140000" cy="1620000"/>
          </a:xfrm>
          <a:solidFill>
            <a:schemeClr val="accent1">
              <a:lumMod val="40000"/>
              <a:lumOff val="60000"/>
            </a:schemeClr>
          </a:solidFill>
        </p:grpSpPr>
        <p:sp>
          <p:nvSpPr>
            <p:cNvPr id="10" name="矩形: 圆角 6">
              <a:extLst/>
            </p:cNvPr>
            <p:cNvSpPr/>
            <p:nvPr/>
          </p:nvSpPr>
          <p:spPr>
            <a:xfrm>
              <a:off x="6993580" y="1476162"/>
              <a:ext cx="4140000" cy="1620000"/>
            </a:xfrm>
            <a:prstGeom prst="roundRect">
              <a:avLst>
                <a:gd name="adj" fmla="val 4959"/>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1" name="矩形 10">
              <a:extLst/>
            </p:cNvPr>
            <p:cNvSpPr/>
            <p:nvPr/>
          </p:nvSpPr>
          <p:spPr>
            <a:xfrm>
              <a:off x="7211058" y="1850986"/>
              <a:ext cx="3705046" cy="813857"/>
            </a:xfrm>
            <a:prstGeom prst="rect">
              <a:avLst/>
            </a:prstGeom>
            <a:grpFill/>
          </p:spPr>
          <p:txBody>
            <a:bodyPr>
              <a:spAutoFit/>
            </a:bodyPr>
            <a:lstStyle/>
            <a:p>
              <a:pPr algn="ctr">
                <a:lnSpc>
                  <a:spcPct val="120000"/>
                </a:lnSpc>
                <a:defRPr/>
              </a:pPr>
              <a:r>
                <a:rPr lang="zh-CN" altLang="en-US" dirty="0">
                  <a:solidFill>
                    <a:schemeClr val="tx1">
                      <a:lumMod val="85000"/>
                      <a:lumOff val="15000"/>
                    </a:schemeClr>
                  </a:solidFill>
                  <a:latin typeface="+mn-ea"/>
                  <a:ea typeface="+mn-ea"/>
                  <a:cs typeface="+mn-ea"/>
                  <a:sym typeface="+mn-lt"/>
                </a:rPr>
                <a:t>既突出发展社会生产力</a:t>
              </a:r>
            </a:p>
            <a:p>
              <a:pPr algn="ctr">
                <a:lnSpc>
                  <a:spcPct val="120000"/>
                </a:lnSpc>
                <a:defRPr/>
              </a:pPr>
              <a:r>
                <a:rPr lang="zh-CN" altLang="en-US" dirty="0">
                  <a:solidFill>
                    <a:schemeClr val="tx1">
                      <a:lumMod val="85000"/>
                      <a:lumOff val="15000"/>
                    </a:schemeClr>
                  </a:solidFill>
                  <a:latin typeface="+mn-ea"/>
                  <a:ea typeface="+mn-ea"/>
                  <a:cs typeface="+mn-ea"/>
                  <a:sym typeface="+mn-lt"/>
                </a:rPr>
                <a:t>又注重完善生产关系</a:t>
              </a:r>
            </a:p>
          </p:txBody>
        </p:sp>
      </p:grpSp>
      <p:grpSp>
        <p:nvGrpSpPr>
          <p:cNvPr id="12" name="组合 11"/>
          <p:cNvGrpSpPr>
            <a:grpSpLocks/>
          </p:cNvGrpSpPr>
          <p:nvPr/>
        </p:nvGrpSpPr>
        <p:grpSpPr bwMode="auto">
          <a:xfrm>
            <a:off x="5760729" y="3945879"/>
            <a:ext cx="3131751" cy="1508560"/>
            <a:chOff x="6997616" y="4047088"/>
            <a:chExt cx="4140000" cy="1620000"/>
          </a:xfrm>
          <a:solidFill>
            <a:schemeClr val="accent1">
              <a:lumMod val="40000"/>
              <a:lumOff val="60000"/>
            </a:schemeClr>
          </a:solidFill>
        </p:grpSpPr>
        <p:sp>
          <p:nvSpPr>
            <p:cNvPr id="13" name="矩形: 圆角 6">
              <a:extLst/>
            </p:cNvPr>
            <p:cNvSpPr/>
            <p:nvPr/>
          </p:nvSpPr>
          <p:spPr>
            <a:xfrm>
              <a:off x="6997616" y="4047088"/>
              <a:ext cx="4140000" cy="1620000"/>
            </a:xfrm>
            <a:prstGeom prst="roundRect">
              <a:avLst>
                <a:gd name="adj" fmla="val 4959"/>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4" name="矩形 13">
              <a:extLst/>
            </p:cNvPr>
            <p:cNvSpPr/>
            <p:nvPr/>
          </p:nvSpPr>
          <p:spPr>
            <a:xfrm>
              <a:off x="7223037" y="4642094"/>
              <a:ext cx="3389144" cy="396615"/>
            </a:xfrm>
            <a:prstGeom prst="rect">
              <a:avLst/>
            </a:prstGeom>
            <a:grpFill/>
          </p:spPr>
          <p:txBody>
            <a:bodyPr>
              <a:spAutoFit/>
            </a:bodyPr>
            <a:lstStyle/>
            <a:p>
              <a:pPr algn="ctr">
                <a:defRPr/>
              </a:pPr>
              <a:r>
                <a:rPr lang="zh-CN" altLang="en-US" dirty="0">
                  <a:solidFill>
                    <a:schemeClr val="tx1">
                      <a:lumMod val="85000"/>
                      <a:lumOff val="15000"/>
                    </a:schemeClr>
                  </a:solidFill>
                  <a:latin typeface="+mn-ea"/>
                  <a:ea typeface="+mn-ea"/>
                  <a:cs typeface="+mn-ea"/>
                  <a:sym typeface="+mn-lt"/>
                </a:rPr>
                <a:t>既着眼当前又立足长远</a:t>
              </a:r>
            </a:p>
          </p:txBody>
        </p:sp>
      </p:grpSp>
      <p:grpSp>
        <p:nvGrpSpPr>
          <p:cNvPr id="15" name="组合 14"/>
          <p:cNvGrpSpPr>
            <a:grpSpLocks/>
          </p:cNvGrpSpPr>
          <p:nvPr/>
        </p:nvGrpSpPr>
        <p:grpSpPr bwMode="auto">
          <a:xfrm>
            <a:off x="250826" y="4060390"/>
            <a:ext cx="3086915" cy="1508560"/>
            <a:chOff x="1054402" y="4047088"/>
            <a:chExt cx="4168772" cy="1620000"/>
          </a:xfrm>
          <a:solidFill>
            <a:schemeClr val="accent1">
              <a:lumMod val="40000"/>
              <a:lumOff val="60000"/>
            </a:schemeClr>
          </a:solidFill>
        </p:grpSpPr>
        <p:sp>
          <p:nvSpPr>
            <p:cNvPr id="16" name="矩形: 圆角 6">
              <a:extLst/>
            </p:cNvPr>
            <p:cNvSpPr/>
            <p:nvPr/>
          </p:nvSpPr>
          <p:spPr>
            <a:xfrm>
              <a:off x="1068690" y="4047088"/>
              <a:ext cx="4140197" cy="1620000"/>
            </a:xfrm>
            <a:prstGeom prst="roundRect">
              <a:avLst>
                <a:gd name="adj" fmla="val 4959"/>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7" name="矩形 16">
              <a:extLst/>
            </p:cNvPr>
            <p:cNvSpPr/>
            <p:nvPr/>
          </p:nvSpPr>
          <p:spPr>
            <a:xfrm>
              <a:off x="1054402" y="4421545"/>
              <a:ext cx="4168772" cy="1122573"/>
            </a:xfrm>
            <a:prstGeom prst="rect">
              <a:avLst/>
            </a:prstGeom>
            <a:grpFill/>
          </p:spPr>
          <p:txBody>
            <a:bodyPr>
              <a:spAutoFit/>
            </a:bodyPr>
            <a:lstStyle/>
            <a:p>
              <a:pPr algn="ctr">
                <a:lnSpc>
                  <a:spcPct val="120000"/>
                </a:lnSpc>
                <a:defRPr/>
              </a:pPr>
              <a:r>
                <a:rPr lang="zh-CN" altLang="en-US" dirty="0">
                  <a:solidFill>
                    <a:schemeClr val="tx1">
                      <a:lumMod val="85000"/>
                      <a:lumOff val="15000"/>
                    </a:schemeClr>
                  </a:solidFill>
                  <a:latin typeface="+mn-ea"/>
                  <a:ea typeface="+mn-ea"/>
                  <a:cs typeface="+mn-ea"/>
                  <a:sym typeface="+mn-lt"/>
                </a:rPr>
                <a:t>既发挥市场在资源配置中的</a:t>
              </a:r>
              <a:endParaRPr lang="en-US" altLang="zh-CN" dirty="0">
                <a:solidFill>
                  <a:schemeClr val="tx1">
                    <a:lumMod val="85000"/>
                    <a:lumOff val="15000"/>
                  </a:schemeClr>
                </a:solidFill>
                <a:latin typeface="+mn-ea"/>
                <a:ea typeface="+mn-ea"/>
                <a:cs typeface="+mn-ea"/>
                <a:sym typeface="+mn-lt"/>
              </a:endParaRPr>
            </a:p>
            <a:p>
              <a:pPr algn="ctr">
                <a:lnSpc>
                  <a:spcPct val="120000"/>
                </a:lnSpc>
                <a:defRPr/>
              </a:pPr>
              <a:r>
                <a:rPr lang="zh-CN" altLang="en-US" dirty="0">
                  <a:solidFill>
                    <a:schemeClr val="tx1">
                      <a:lumMod val="85000"/>
                      <a:lumOff val="15000"/>
                    </a:schemeClr>
                  </a:solidFill>
                  <a:latin typeface="+mn-ea"/>
                  <a:ea typeface="+mn-ea"/>
                  <a:cs typeface="+mn-ea"/>
                  <a:sym typeface="+mn-lt"/>
                </a:rPr>
                <a:t>决定性作用又更好发挥政府作用</a:t>
              </a:r>
            </a:p>
          </p:txBody>
        </p:sp>
      </p:grpSp>
      <p:sp>
        <p:nvSpPr>
          <p:cNvPr id="18" name="文本框 17">
            <a:extLst/>
          </p:cNvPr>
          <p:cNvSpPr txBox="1"/>
          <p:nvPr/>
        </p:nvSpPr>
        <p:spPr>
          <a:xfrm>
            <a:off x="2484438" y="661988"/>
            <a:ext cx="4346575" cy="430212"/>
          </a:xfrm>
          <a:prstGeom prst="rect">
            <a:avLst/>
          </a:prstGeom>
          <a:noFill/>
        </p:spPr>
        <p:txBody>
          <a:bodyPr>
            <a:spAutoFit/>
          </a:bodyPr>
          <a:lstStyle/>
          <a:p>
            <a:pPr marL="342900" indent="-342900" algn="ctr">
              <a:buFont typeface="Wingdings" panose="05000000000000000000" pitchFamily="2" charset="2"/>
              <a:buChar char="Ø"/>
              <a:defRPr/>
            </a:pPr>
            <a:r>
              <a:rPr lang="zh-CN" altLang="en-US" sz="2200" kern="0" spc="120" dirty="0">
                <a:solidFill>
                  <a:srgbClr val="C00000"/>
                </a:solidFill>
                <a:latin typeface="+mn-lt"/>
                <a:ea typeface="+mn-ea"/>
                <a:cs typeface="+mn-ea"/>
                <a:sym typeface="+mn-lt"/>
              </a:rPr>
              <a:t>供给侧结构性改革的特点</a:t>
            </a:r>
          </a:p>
        </p:txBody>
      </p:sp>
      <p:grpSp>
        <p:nvGrpSpPr>
          <p:cNvPr id="19" name="组合 18"/>
          <p:cNvGrpSpPr>
            <a:grpSpLocks/>
          </p:cNvGrpSpPr>
          <p:nvPr/>
        </p:nvGrpSpPr>
        <p:grpSpPr bwMode="auto">
          <a:xfrm>
            <a:off x="3281068" y="1990412"/>
            <a:ext cx="2491898" cy="2848682"/>
            <a:chOff x="964627" y="1881343"/>
            <a:chExt cx="3060000" cy="3060000"/>
          </a:xfrm>
          <a:solidFill>
            <a:schemeClr val="accent1">
              <a:lumMod val="40000"/>
              <a:lumOff val="60000"/>
            </a:schemeClr>
          </a:solidFill>
        </p:grpSpPr>
        <p:sp>
          <p:nvSpPr>
            <p:cNvPr id="20" name="椭圆 19"/>
            <p:cNvSpPr/>
            <p:nvPr/>
          </p:nvSpPr>
          <p:spPr>
            <a:xfrm>
              <a:off x="964627" y="1881343"/>
              <a:ext cx="3060000" cy="3060000"/>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21" name="椭圆 20"/>
            <p:cNvSpPr/>
            <p:nvPr/>
          </p:nvSpPr>
          <p:spPr>
            <a:xfrm>
              <a:off x="1270945" y="2187660"/>
              <a:ext cx="2447365" cy="2447365"/>
            </a:xfrm>
            <a:prstGeom prst="ellipse">
              <a:avLst/>
            </a:prstGeom>
            <a:grp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22" name="矩形 21">
              <a:extLst/>
            </p:cNvPr>
            <p:cNvSpPr/>
            <p:nvPr/>
          </p:nvSpPr>
          <p:spPr>
            <a:xfrm>
              <a:off x="1504254" y="2843149"/>
              <a:ext cx="1811373" cy="892641"/>
            </a:xfrm>
            <a:prstGeom prst="rect">
              <a:avLst/>
            </a:prstGeom>
            <a:grpFill/>
          </p:spPr>
          <p:txBody>
            <a:bodyPr wrap="none">
              <a:spAutoFit/>
            </a:bodyPr>
            <a:lstStyle/>
            <a:p>
              <a:pPr>
                <a:lnSpc>
                  <a:spcPct val="120000"/>
                </a:lnSpc>
                <a:defRPr/>
              </a:pPr>
              <a:r>
                <a:rPr lang="zh-CN" altLang="en-US" sz="2000" dirty="0">
                  <a:latin typeface="+mj-ea"/>
                  <a:ea typeface="+mj-ea"/>
                </a:rPr>
                <a:t>推进供给侧</a:t>
              </a:r>
              <a:endParaRPr lang="en-US" altLang="zh-CN" sz="2000" dirty="0">
                <a:latin typeface="+mj-ea"/>
                <a:ea typeface="+mj-ea"/>
              </a:endParaRPr>
            </a:p>
            <a:p>
              <a:pPr>
                <a:lnSpc>
                  <a:spcPct val="120000"/>
                </a:lnSpc>
                <a:defRPr/>
              </a:pPr>
              <a:r>
                <a:rPr lang="zh-CN" altLang="en-US" sz="2000" dirty="0">
                  <a:latin typeface="+mj-ea"/>
                  <a:ea typeface="+mj-ea"/>
                </a:rPr>
                <a:t>结构性改革</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nodeType="afterGroup">
                            <p:stCondLst>
                              <p:cond delay="1250"/>
                            </p:stCondLst>
                            <p:childTnLst>
                              <p:par>
                                <p:cTn id="13" presetID="2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nodeType="afterGroup">
                            <p:stCondLst>
                              <p:cond delay="1750"/>
                            </p:stCondLst>
                            <p:childTnLst>
                              <p:par>
                                <p:cTn id="17" presetID="22" presetClass="entr" presetSubtype="2"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500"/>
                                        <p:tgtEl>
                                          <p:spTgt spid="15"/>
                                        </p:tgtEl>
                                      </p:cBhvr>
                                    </p:animEffect>
                                  </p:childTnLst>
                                </p:cTn>
                              </p:par>
                            </p:childTnLst>
                          </p:cTn>
                        </p:par>
                        <p:par>
                          <p:cTn id="20" fill="hold" nodeType="afterGroup">
                            <p:stCondLst>
                              <p:cond delay="225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nodeType="afterGroup">
                            <p:stCondLst>
                              <p:cond delay="275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a:grpSpLocks/>
          </p:cNvGrpSpPr>
          <p:nvPr/>
        </p:nvGrpSpPr>
        <p:grpSpPr bwMode="auto">
          <a:xfrm>
            <a:off x="5003800" y="2790825"/>
            <a:ext cx="719138" cy="777875"/>
            <a:chOff x="892655" y="1689941"/>
            <a:chExt cx="720000" cy="778472"/>
          </a:xfrm>
        </p:grpSpPr>
        <p:sp>
          <p:nvSpPr>
            <p:cNvPr id="7" name="矩形 6"/>
            <p:cNvSpPr/>
            <p:nvPr/>
          </p:nvSpPr>
          <p:spPr>
            <a:xfrm>
              <a:off x="892655" y="1748413"/>
              <a:ext cx="720000" cy="720000"/>
            </a:xfrm>
            <a:prstGeom prst="rect">
              <a:avLst/>
            </a:prstGeom>
            <a:noFill/>
            <a:ln w="2857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963428" y="1689941"/>
              <a:ext cx="540000" cy="540000"/>
            </a:xfrm>
            <a:prstGeom prst="rect">
              <a:avLst/>
            </a:prstGeom>
            <a:noFill/>
            <a:ln w="2222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 name="文本框 8">
            <a:extLst/>
          </p:cNvPr>
          <p:cNvSpPr txBox="1"/>
          <p:nvPr/>
        </p:nvSpPr>
        <p:spPr>
          <a:xfrm>
            <a:off x="6084888" y="2108200"/>
            <a:ext cx="1108075" cy="461963"/>
          </a:xfrm>
          <a:prstGeom prst="rect">
            <a:avLst/>
          </a:prstGeom>
          <a:noFill/>
        </p:spPr>
        <p:txBody>
          <a:bodyPr wrap="none">
            <a:spAutoFit/>
          </a:bodyPr>
          <a:lstStyle/>
          <a:p>
            <a:pPr>
              <a:defRPr/>
            </a:pPr>
            <a:r>
              <a:rPr lang="zh-CN" altLang="en-US" sz="2400" dirty="0">
                <a:solidFill>
                  <a:srgbClr val="C00000"/>
                </a:solidFill>
                <a:latin typeface="+mn-lt"/>
                <a:ea typeface="+mn-ea"/>
                <a:cs typeface="+mn-ea"/>
              </a:rPr>
              <a:t>重点：</a:t>
            </a:r>
          </a:p>
        </p:txBody>
      </p:sp>
      <p:sp>
        <p:nvSpPr>
          <p:cNvPr id="11" name="矩形 10">
            <a:extLst/>
          </p:cNvPr>
          <p:cNvSpPr/>
          <p:nvPr/>
        </p:nvSpPr>
        <p:spPr>
          <a:xfrm>
            <a:off x="4724400" y="2970213"/>
            <a:ext cx="3971925" cy="2151062"/>
          </a:xfrm>
          <a:prstGeom prst="rect">
            <a:avLst/>
          </a:prstGeom>
        </p:spPr>
        <p:txBody>
          <a:bodyPr>
            <a:spAutoFit/>
          </a:bodyPr>
          <a:lstStyle/>
          <a:p>
            <a:pPr algn="just" eaLnBrk="1" hangingPunct="1">
              <a:lnSpc>
                <a:spcPct val="150000"/>
              </a:lnSpc>
              <a:spcAft>
                <a:spcPts val="0"/>
              </a:spcAft>
              <a:defRPr/>
            </a:pPr>
            <a:r>
              <a:rPr lang="zh-CN" altLang="en-US" sz="2000" dirty="0">
                <a:solidFill>
                  <a:schemeClr val="tx1">
                    <a:lumMod val="85000"/>
                    <a:lumOff val="15000"/>
                  </a:schemeClr>
                </a:solidFill>
                <a:latin typeface="+mn-ea"/>
                <a:ea typeface="+mn-ea"/>
                <a:cs typeface="+mn-ea"/>
                <a:sym typeface="+mn-lt"/>
              </a:rPr>
              <a:t>　　</a:t>
            </a:r>
            <a:r>
              <a:rPr lang="zh-CN" altLang="en-US" dirty="0">
                <a:solidFill>
                  <a:schemeClr val="tx1">
                    <a:lumMod val="85000"/>
                    <a:lumOff val="15000"/>
                  </a:schemeClr>
                </a:solidFill>
                <a:latin typeface="+mn-ea"/>
                <a:ea typeface="+mn-ea"/>
                <a:cs typeface="+mn-ea"/>
                <a:sym typeface="+mn-lt"/>
              </a:rPr>
              <a:t>解放和发展社会生产力，用改革的办法推进结构调整，减少无效和低端供给，扩大有效和中高端供给，增强供给结构对需求变化的适应性和灵活性，提高全要素生产率。</a:t>
            </a:r>
          </a:p>
        </p:txBody>
      </p:sp>
      <p:grpSp>
        <p:nvGrpSpPr>
          <p:cNvPr id="12" name="组合 11"/>
          <p:cNvGrpSpPr>
            <a:grpSpLocks/>
          </p:cNvGrpSpPr>
          <p:nvPr/>
        </p:nvGrpSpPr>
        <p:grpSpPr bwMode="auto">
          <a:xfrm>
            <a:off x="7667625" y="4810125"/>
            <a:ext cx="425450" cy="519113"/>
            <a:chOff x="4216061" y="4989452"/>
            <a:chExt cx="426278" cy="519202"/>
          </a:xfrm>
        </p:grpSpPr>
        <p:sp>
          <p:nvSpPr>
            <p:cNvPr id="13" name="矩形 12"/>
            <p:cNvSpPr/>
            <p:nvPr/>
          </p:nvSpPr>
          <p:spPr>
            <a:xfrm rot="10800000">
              <a:off x="4216061" y="4989452"/>
              <a:ext cx="426278" cy="446706"/>
            </a:xfrm>
            <a:prstGeom prst="rect">
              <a:avLst/>
            </a:prstGeom>
            <a:noFill/>
            <a:ln w="2222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rot="10800000">
              <a:off x="4236158" y="5185075"/>
              <a:ext cx="323579" cy="323579"/>
            </a:xfrm>
            <a:prstGeom prst="rect">
              <a:avLst/>
            </a:prstGeom>
            <a:noFill/>
            <a:ln w="1587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3" name="图片 2">
            <a:extLst>
              <a:ext uri="{FF2B5EF4-FFF2-40B4-BE49-F238E27FC236}">
                <a16:creationId xmlns:a16="http://schemas.microsoft.com/office/drawing/2014/main" id="{9286EB1C-2EEC-2C44-89BB-40BDF2B58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38" y="1464740"/>
            <a:ext cx="3771900" cy="3568700"/>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nodeType="afterGroup">
                            <p:stCondLst>
                              <p:cond delay="100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p:cNvPr>
          <p:cNvSpPr txBox="1"/>
          <p:nvPr/>
        </p:nvSpPr>
        <p:spPr>
          <a:xfrm>
            <a:off x="900113" y="711200"/>
            <a:ext cx="5357812" cy="430213"/>
          </a:xfrm>
          <a:prstGeom prst="rect">
            <a:avLst/>
          </a:prstGeom>
          <a:noFill/>
        </p:spPr>
        <p:txBody>
          <a:bodyPr>
            <a:spAutoFit/>
          </a:bodyPr>
          <a:lstStyle/>
          <a:p>
            <a:pPr marL="342900" indent="-342900" algn="ctr">
              <a:buFont typeface="Wingdings" panose="05000000000000000000" pitchFamily="2" charset="2"/>
              <a:buChar char="Ø"/>
              <a:defRPr/>
            </a:pPr>
            <a:r>
              <a:rPr lang="zh-CN" altLang="en-US" sz="2200" kern="0" spc="120" dirty="0">
                <a:solidFill>
                  <a:srgbClr val="C00000"/>
                </a:solidFill>
                <a:latin typeface="+mn-lt"/>
                <a:ea typeface="+mn-ea"/>
                <a:cs typeface="+mn-ea"/>
                <a:sym typeface="+mn-lt"/>
              </a:rPr>
              <a:t> 推进供给侧结构性改革是一场硬仗</a:t>
            </a:r>
          </a:p>
        </p:txBody>
      </p:sp>
      <p:grpSp>
        <p:nvGrpSpPr>
          <p:cNvPr id="12" name="组合 11"/>
          <p:cNvGrpSpPr>
            <a:grpSpLocks/>
          </p:cNvGrpSpPr>
          <p:nvPr/>
        </p:nvGrpSpPr>
        <p:grpSpPr bwMode="auto">
          <a:xfrm>
            <a:off x="5076825" y="1852613"/>
            <a:ext cx="720725" cy="777875"/>
            <a:chOff x="892655" y="1689941"/>
            <a:chExt cx="720000" cy="778472"/>
          </a:xfrm>
        </p:grpSpPr>
        <p:sp>
          <p:nvSpPr>
            <p:cNvPr id="13" name="矩形 12"/>
            <p:cNvSpPr/>
            <p:nvPr/>
          </p:nvSpPr>
          <p:spPr>
            <a:xfrm>
              <a:off x="892655" y="1748413"/>
              <a:ext cx="720000" cy="720000"/>
            </a:xfrm>
            <a:prstGeom prst="rect">
              <a:avLst/>
            </a:prstGeom>
            <a:noFill/>
            <a:ln w="2857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963428" y="1689941"/>
              <a:ext cx="540000" cy="540000"/>
            </a:xfrm>
            <a:prstGeom prst="rect">
              <a:avLst/>
            </a:prstGeom>
            <a:noFill/>
            <a:ln w="2222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5" name="矩形 14">
            <a:extLst/>
          </p:cNvPr>
          <p:cNvSpPr/>
          <p:nvPr/>
        </p:nvSpPr>
        <p:spPr>
          <a:xfrm>
            <a:off x="4686300" y="1968500"/>
            <a:ext cx="3971925" cy="2862263"/>
          </a:xfrm>
          <a:prstGeom prst="rect">
            <a:avLst/>
          </a:prstGeom>
        </p:spPr>
        <p:txBody>
          <a:bodyPr>
            <a:spAutoFit/>
          </a:bodyPr>
          <a:lstStyle/>
          <a:p>
            <a:pPr algn="just" eaLnBrk="1" hangingPunct="1">
              <a:lnSpc>
                <a:spcPct val="150000"/>
              </a:lnSpc>
              <a:spcAft>
                <a:spcPts val="0"/>
              </a:spcAft>
              <a:defRPr/>
            </a:pPr>
            <a:r>
              <a:rPr lang="zh-CN" altLang="en-US" sz="2000" dirty="0">
                <a:solidFill>
                  <a:schemeClr val="tx1">
                    <a:lumMod val="85000"/>
                    <a:lumOff val="15000"/>
                  </a:schemeClr>
                </a:solidFill>
                <a:latin typeface="+mn-ea"/>
                <a:ea typeface="+mn-ea"/>
                <a:cs typeface="+mn-ea"/>
                <a:sym typeface="+mn-lt"/>
              </a:rPr>
              <a:t>　　要把推进供给侧结构性改革作为当前和今后一个时期经济发展和经济工作的主线，转变发展方式，培育创新动力，为经济持续健康发展打造新引擎、构建新支撑。</a:t>
            </a:r>
          </a:p>
        </p:txBody>
      </p:sp>
      <p:grpSp>
        <p:nvGrpSpPr>
          <p:cNvPr id="16" name="组合 15"/>
          <p:cNvGrpSpPr>
            <a:grpSpLocks/>
          </p:cNvGrpSpPr>
          <p:nvPr/>
        </p:nvGrpSpPr>
        <p:grpSpPr bwMode="auto">
          <a:xfrm>
            <a:off x="8101013" y="4370388"/>
            <a:ext cx="425450" cy="519112"/>
            <a:chOff x="4216061" y="4989452"/>
            <a:chExt cx="426278" cy="519202"/>
          </a:xfrm>
        </p:grpSpPr>
        <p:sp>
          <p:nvSpPr>
            <p:cNvPr id="17" name="矩形 16"/>
            <p:cNvSpPr/>
            <p:nvPr/>
          </p:nvSpPr>
          <p:spPr>
            <a:xfrm rot="10800000">
              <a:off x="4216061" y="4989452"/>
              <a:ext cx="426278" cy="446706"/>
            </a:xfrm>
            <a:prstGeom prst="rect">
              <a:avLst/>
            </a:prstGeom>
            <a:noFill/>
            <a:ln w="2222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p:cNvSpPr/>
            <p:nvPr/>
          </p:nvSpPr>
          <p:spPr>
            <a:xfrm rot="10800000">
              <a:off x="4236158" y="5185075"/>
              <a:ext cx="323579" cy="323579"/>
            </a:xfrm>
            <a:prstGeom prst="rect">
              <a:avLst/>
            </a:prstGeom>
            <a:noFill/>
            <a:ln w="1587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9" name="图片 18">
            <a:extLst/>
          </p:cNvPr>
          <p:cNvPicPr>
            <a:picLocks noChangeAspect="1"/>
          </p:cNvPicPr>
          <p:nvPr/>
        </p:nvPicPr>
        <p:blipFill rotWithShape="1">
          <a:blip r:embed="rId4"/>
          <a:srcRect r="6334"/>
          <a:stretch/>
        </p:blipFill>
        <p:spPr>
          <a:xfrm>
            <a:off x="341313" y="1911647"/>
            <a:ext cx="4213225" cy="2957513"/>
          </a:xfrm>
          <a:prstGeom prst="rect">
            <a:avLst/>
          </a:prstGeom>
          <a:effectLst>
            <a:outerShdw blurRad="50800" dist="38100" dir="2700000" algn="tl" rotWithShape="0">
              <a:schemeClr val="tx1">
                <a:lumMod val="85000"/>
                <a:lumOff val="15000"/>
                <a:alpha val="40000"/>
              </a:schemeClr>
            </a:outerShdw>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nodeType="afterGroup">
                            <p:stCondLst>
                              <p:cond delay="95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500"/>
                                        <p:tgtEl>
                                          <p:spTgt spid="16"/>
                                        </p:tgtEl>
                                      </p:cBhvr>
                                    </p:animEffect>
                                  </p:childTnLst>
                                </p:cTn>
                              </p:par>
                            </p:childTnLst>
                          </p:cTn>
                        </p:par>
                        <p:par>
                          <p:cTn id="15" fill="hold" nodeType="afterGroup">
                            <p:stCondLst>
                              <p:cond delay="145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par>
                          <p:cTn id="19" fill="hold" nodeType="afterGroup">
                            <p:stCondLst>
                              <p:cond delay="405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a:grpSpLocks/>
          </p:cNvGrpSpPr>
          <p:nvPr/>
        </p:nvGrpSpPr>
        <p:grpSpPr bwMode="auto">
          <a:xfrm>
            <a:off x="244159" y="1106264"/>
            <a:ext cx="3744869" cy="4481736"/>
            <a:chOff x="1066801" y="655429"/>
            <a:chExt cx="5396752" cy="5198082"/>
          </a:xfrm>
          <a:solidFill>
            <a:schemeClr val="accent1">
              <a:lumMod val="75000"/>
            </a:schemeClr>
          </a:solidFill>
        </p:grpSpPr>
        <p:sp>
          <p:nvSpPr>
            <p:cNvPr id="7" name="ïṧļïde">
              <a:extLst/>
            </p:cNvPr>
            <p:cNvSpPr/>
            <p:nvPr/>
          </p:nvSpPr>
          <p:spPr bwMode="auto">
            <a:xfrm>
              <a:off x="2969072" y="655429"/>
              <a:ext cx="2276021" cy="1592797"/>
            </a:xfrm>
            <a:custGeom>
              <a:avLst/>
              <a:gdLst>
                <a:gd name="T0" fmla="*/ 1350 w 2223"/>
                <a:gd name="T1" fmla="*/ 1306 h 1556"/>
                <a:gd name="T2" fmla="*/ 1402 w 2223"/>
                <a:gd name="T3" fmla="*/ 1242 h 1556"/>
                <a:gd name="T4" fmla="*/ 1466 w 2223"/>
                <a:gd name="T5" fmla="*/ 1144 h 1556"/>
                <a:gd name="T6" fmla="*/ 1512 w 2223"/>
                <a:gd name="T7" fmla="*/ 1038 h 1556"/>
                <a:gd name="T8" fmla="*/ 1542 w 2223"/>
                <a:gd name="T9" fmla="*/ 928 h 1556"/>
                <a:gd name="T10" fmla="*/ 1556 w 2223"/>
                <a:gd name="T11" fmla="*/ 816 h 1556"/>
                <a:gd name="T12" fmla="*/ 1552 w 2223"/>
                <a:gd name="T13" fmla="*/ 704 h 1556"/>
                <a:gd name="T14" fmla="*/ 1534 w 2223"/>
                <a:gd name="T15" fmla="*/ 594 h 1556"/>
                <a:gd name="T16" fmla="*/ 1500 w 2223"/>
                <a:gd name="T17" fmla="*/ 488 h 1556"/>
                <a:gd name="T18" fmla="*/ 1450 w 2223"/>
                <a:gd name="T19" fmla="*/ 386 h 1556"/>
                <a:gd name="T20" fmla="*/ 1384 w 2223"/>
                <a:gd name="T21" fmla="*/ 292 h 1556"/>
                <a:gd name="T22" fmla="*/ 1304 w 2223"/>
                <a:gd name="T23" fmla="*/ 206 h 1556"/>
                <a:gd name="T24" fmla="*/ 1242 w 2223"/>
                <a:gd name="T25" fmla="*/ 154 h 1556"/>
                <a:gd name="T26" fmla="*/ 1142 w 2223"/>
                <a:gd name="T27" fmla="*/ 92 h 1556"/>
                <a:gd name="T28" fmla="*/ 1038 w 2223"/>
                <a:gd name="T29" fmla="*/ 46 h 1556"/>
                <a:gd name="T30" fmla="*/ 928 w 2223"/>
                <a:gd name="T31" fmla="*/ 16 h 1556"/>
                <a:gd name="T32" fmla="*/ 816 w 2223"/>
                <a:gd name="T33" fmla="*/ 2 h 1556"/>
                <a:gd name="T34" fmla="*/ 704 w 2223"/>
                <a:gd name="T35" fmla="*/ 4 h 1556"/>
                <a:gd name="T36" fmla="*/ 594 w 2223"/>
                <a:gd name="T37" fmla="*/ 22 h 1556"/>
                <a:gd name="T38" fmla="*/ 488 w 2223"/>
                <a:gd name="T39" fmla="*/ 58 h 1556"/>
                <a:gd name="T40" fmla="*/ 386 w 2223"/>
                <a:gd name="T41" fmla="*/ 108 h 1556"/>
                <a:gd name="T42" fmla="*/ 290 w 2223"/>
                <a:gd name="T43" fmla="*/ 172 h 1556"/>
                <a:gd name="T44" fmla="*/ 206 w 2223"/>
                <a:gd name="T45" fmla="*/ 254 h 1556"/>
                <a:gd name="T46" fmla="*/ 154 w 2223"/>
                <a:gd name="T47" fmla="*/ 314 h 1556"/>
                <a:gd name="T48" fmla="*/ 92 w 2223"/>
                <a:gd name="T49" fmla="*/ 414 h 1556"/>
                <a:gd name="T50" fmla="*/ 44 w 2223"/>
                <a:gd name="T51" fmla="*/ 520 h 1556"/>
                <a:gd name="T52" fmla="*/ 16 w 2223"/>
                <a:gd name="T53" fmla="*/ 628 h 1556"/>
                <a:gd name="T54" fmla="*/ 2 w 2223"/>
                <a:gd name="T55" fmla="*/ 740 h 1556"/>
                <a:gd name="T56" fmla="*/ 4 w 2223"/>
                <a:gd name="T57" fmla="*/ 852 h 1556"/>
                <a:gd name="T58" fmla="*/ 22 w 2223"/>
                <a:gd name="T59" fmla="*/ 962 h 1556"/>
                <a:gd name="T60" fmla="*/ 58 w 2223"/>
                <a:gd name="T61" fmla="*/ 1070 h 1556"/>
                <a:gd name="T62" fmla="*/ 106 w 2223"/>
                <a:gd name="T63" fmla="*/ 1172 h 1556"/>
                <a:gd name="T64" fmla="*/ 172 w 2223"/>
                <a:gd name="T65" fmla="*/ 1266 h 1556"/>
                <a:gd name="T66" fmla="*/ 252 w 2223"/>
                <a:gd name="T67" fmla="*/ 1352 h 1556"/>
                <a:gd name="T68" fmla="*/ 312 w 2223"/>
                <a:gd name="T69" fmla="*/ 1402 h 1556"/>
                <a:gd name="T70" fmla="*/ 408 w 2223"/>
                <a:gd name="T71" fmla="*/ 1462 h 1556"/>
                <a:gd name="T72" fmla="*/ 506 w 2223"/>
                <a:gd name="T73" fmla="*/ 1508 h 1556"/>
                <a:gd name="T74" fmla="*/ 610 w 2223"/>
                <a:gd name="T75" fmla="*/ 1538 h 1556"/>
                <a:gd name="T76" fmla="*/ 716 w 2223"/>
                <a:gd name="T77" fmla="*/ 1554 h 1556"/>
                <a:gd name="T78" fmla="*/ 822 w 2223"/>
                <a:gd name="T79" fmla="*/ 1554 h 1556"/>
                <a:gd name="T80" fmla="*/ 1956 w 2223"/>
                <a:gd name="T81" fmla="*/ 1554 h 1556"/>
                <a:gd name="T82" fmla="*/ 2016 w 2223"/>
                <a:gd name="T83" fmla="*/ 1490 h 1556"/>
                <a:gd name="T84" fmla="*/ 2115 w 2223"/>
                <a:gd name="T85" fmla="*/ 1406 h 1556"/>
                <a:gd name="T86" fmla="*/ 2223 w 2223"/>
                <a:gd name="T87" fmla="*/ 1338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23" h="1556">
                  <a:moveTo>
                    <a:pt x="1320" y="1338"/>
                  </a:moveTo>
                  <a:lnTo>
                    <a:pt x="1320" y="1338"/>
                  </a:lnTo>
                  <a:lnTo>
                    <a:pt x="1350" y="1306"/>
                  </a:lnTo>
                  <a:lnTo>
                    <a:pt x="1378" y="1274"/>
                  </a:lnTo>
                  <a:lnTo>
                    <a:pt x="1378" y="1274"/>
                  </a:lnTo>
                  <a:lnTo>
                    <a:pt x="1402" y="1242"/>
                  </a:lnTo>
                  <a:lnTo>
                    <a:pt x="1426" y="1210"/>
                  </a:lnTo>
                  <a:lnTo>
                    <a:pt x="1446" y="1176"/>
                  </a:lnTo>
                  <a:lnTo>
                    <a:pt x="1466" y="1144"/>
                  </a:lnTo>
                  <a:lnTo>
                    <a:pt x="1482" y="1108"/>
                  </a:lnTo>
                  <a:lnTo>
                    <a:pt x="1498" y="1074"/>
                  </a:lnTo>
                  <a:lnTo>
                    <a:pt x="1512" y="1038"/>
                  </a:lnTo>
                  <a:lnTo>
                    <a:pt x="1524" y="1002"/>
                  </a:lnTo>
                  <a:lnTo>
                    <a:pt x="1534" y="966"/>
                  </a:lnTo>
                  <a:lnTo>
                    <a:pt x="1542" y="928"/>
                  </a:lnTo>
                  <a:lnTo>
                    <a:pt x="1548" y="892"/>
                  </a:lnTo>
                  <a:lnTo>
                    <a:pt x="1552" y="854"/>
                  </a:lnTo>
                  <a:lnTo>
                    <a:pt x="1556" y="816"/>
                  </a:lnTo>
                  <a:lnTo>
                    <a:pt x="1556" y="780"/>
                  </a:lnTo>
                  <a:lnTo>
                    <a:pt x="1556" y="742"/>
                  </a:lnTo>
                  <a:lnTo>
                    <a:pt x="1552" y="704"/>
                  </a:lnTo>
                  <a:lnTo>
                    <a:pt x="1548" y="668"/>
                  </a:lnTo>
                  <a:lnTo>
                    <a:pt x="1542" y="632"/>
                  </a:lnTo>
                  <a:lnTo>
                    <a:pt x="1534" y="594"/>
                  </a:lnTo>
                  <a:lnTo>
                    <a:pt x="1524" y="558"/>
                  </a:lnTo>
                  <a:lnTo>
                    <a:pt x="1512" y="522"/>
                  </a:lnTo>
                  <a:lnTo>
                    <a:pt x="1500" y="488"/>
                  </a:lnTo>
                  <a:lnTo>
                    <a:pt x="1484" y="452"/>
                  </a:lnTo>
                  <a:lnTo>
                    <a:pt x="1468" y="418"/>
                  </a:lnTo>
                  <a:lnTo>
                    <a:pt x="1450" y="386"/>
                  </a:lnTo>
                  <a:lnTo>
                    <a:pt x="1430" y="354"/>
                  </a:lnTo>
                  <a:lnTo>
                    <a:pt x="1408" y="322"/>
                  </a:lnTo>
                  <a:lnTo>
                    <a:pt x="1384" y="292"/>
                  </a:lnTo>
                  <a:lnTo>
                    <a:pt x="1360" y="262"/>
                  </a:lnTo>
                  <a:lnTo>
                    <a:pt x="1332" y="232"/>
                  </a:lnTo>
                  <a:lnTo>
                    <a:pt x="1304" y="206"/>
                  </a:lnTo>
                  <a:lnTo>
                    <a:pt x="1274" y="180"/>
                  </a:lnTo>
                  <a:lnTo>
                    <a:pt x="1274" y="180"/>
                  </a:lnTo>
                  <a:lnTo>
                    <a:pt x="1242" y="154"/>
                  </a:lnTo>
                  <a:lnTo>
                    <a:pt x="1210" y="132"/>
                  </a:lnTo>
                  <a:lnTo>
                    <a:pt x="1176" y="110"/>
                  </a:lnTo>
                  <a:lnTo>
                    <a:pt x="1142" y="92"/>
                  </a:lnTo>
                  <a:lnTo>
                    <a:pt x="1108" y="74"/>
                  </a:lnTo>
                  <a:lnTo>
                    <a:pt x="1074" y="58"/>
                  </a:lnTo>
                  <a:lnTo>
                    <a:pt x="1038" y="46"/>
                  </a:lnTo>
                  <a:lnTo>
                    <a:pt x="1002" y="34"/>
                  </a:lnTo>
                  <a:lnTo>
                    <a:pt x="964" y="24"/>
                  </a:lnTo>
                  <a:lnTo>
                    <a:pt x="928" y="16"/>
                  </a:lnTo>
                  <a:lnTo>
                    <a:pt x="892" y="10"/>
                  </a:lnTo>
                  <a:lnTo>
                    <a:pt x="854" y="4"/>
                  </a:lnTo>
                  <a:lnTo>
                    <a:pt x="816" y="2"/>
                  </a:lnTo>
                  <a:lnTo>
                    <a:pt x="780" y="0"/>
                  </a:lnTo>
                  <a:lnTo>
                    <a:pt x="742" y="2"/>
                  </a:lnTo>
                  <a:lnTo>
                    <a:pt x="704" y="4"/>
                  </a:lnTo>
                  <a:lnTo>
                    <a:pt x="668" y="8"/>
                  </a:lnTo>
                  <a:lnTo>
                    <a:pt x="630" y="16"/>
                  </a:lnTo>
                  <a:lnTo>
                    <a:pt x="594" y="22"/>
                  </a:lnTo>
                  <a:lnTo>
                    <a:pt x="558" y="32"/>
                  </a:lnTo>
                  <a:lnTo>
                    <a:pt x="522" y="44"/>
                  </a:lnTo>
                  <a:lnTo>
                    <a:pt x="488" y="58"/>
                  </a:lnTo>
                  <a:lnTo>
                    <a:pt x="452" y="72"/>
                  </a:lnTo>
                  <a:lnTo>
                    <a:pt x="418" y="88"/>
                  </a:lnTo>
                  <a:lnTo>
                    <a:pt x="386" y="108"/>
                  </a:lnTo>
                  <a:lnTo>
                    <a:pt x="354" y="128"/>
                  </a:lnTo>
                  <a:lnTo>
                    <a:pt x="322" y="150"/>
                  </a:lnTo>
                  <a:lnTo>
                    <a:pt x="290" y="172"/>
                  </a:lnTo>
                  <a:lnTo>
                    <a:pt x="262" y="198"/>
                  </a:lnTo>
                  <a:lnTo>
                    <a:pt x="232" y="224"/>
                  </a:lnTo>
                  <a:lnTo>
                    <a:pt x="206" y="254"/>
                  </a:lnTo>
                  <a:lnTo>
                    <a:pt x="178" y="284"/>
                  </a:lnTo>
                  <a:lnTo>
                    <a:pt x="178" y="284"/>
                  </a:lnTo>
                  <a:lnTo>
                    <a:pt x="154" y="314"/>
                  </a:lnTo>
                  <a:lnTo>
                    <a:pt x="132" y="348"/>
                  </a:lnTo>
                  <a:lnTo>
                    <a:pt x="110" y="380"/>
                  </a:lnTo>
                  <a:lnTo>
                    <a:pt x="92" y="414"/>
                  </a:lnTo>
                  <a:lnTo>
                    <a:pt x="74" y="448"/>
                  </a:lnTo>
                  <a:lnTo>
                    <a:pt x="58" y="484"/>
                  </a:lnTo>
                  <a:lnTo>
                    <a:pt x="44" y="520"/>
                  </a:lnTo>
                  <a:lnTo>
                    <a:pt x="34" y="556"/>
                  </a:lnTo>
                  <a:lnTo>
                    <a:pt x="24" y="592"/>
                  </a:lnTo>
                  <a:lnTo>
                    <a:pt x="16" y="628"/>
                  </a:lnTo>
                  <a:lnTo>
                    <a:pt x="8" y="666"/>
                  </a:lnTo>
                  <a:lnTo>
                    <a:pt x="4" y="704"/>
                  </a:lnTo>
                  <a:lnTo>
                    <a:pt x="2" y="740"/>
                  </a:lnTo>
                  <a:lnTo>
                    <a:pt x="0" y="778"/>
                  </a:lnTo>
                  <a:lnTo>
                    <a:pt x="2" y="816"/>
                  </a:lnTo>
                  <a:lnTo>
                    <a:pt x="4" y="852"/>
                  </a:lnTo>
                  <a:lnTo>
                    <a:pt x="8" y="890"/>
                  </a:lnTo>
                  <a:lnTo>
                    <a:pt x="14" y="926"/>
                  </a:lnTo>
                  <a:lnTo>
                    <a:pt x="22" y="962"/>
                  </a:lnTo>
                  <a:lnTo>
                    <a:pt x="32" y="998"/>
                  </a:lnTo>
                  <a:lnTo>
                    <a:pt x="44" y="1034"/>
                  </a:lnTo>
                  <a:lnTo>
                    <a:pt x="58" y="1070"/>
                  </a:lnTo>
                  <a:lnTo>
                    <a:pt x="72" y="1104"/>
                  </a:lnTo>
                  <a:lnTo>
                    <a:pt x="88" y="1138"/>
                  </a:lnTo>
                  <a:lnTo>
                    <a:pt x="106" y="1172"/>
                  </a:lnTo>
                  <a:lnTo>
                    <a:pt x="128" y="1204"/>
                  </a:lnTo>
                  <a:lnTo>
                    <a:pt x="148" y="1236"/>
                  </a:lnTo>
                  <a:lnTo>
                    <a:pt x="172" y="1266"/>
                  </a:lnTo>
                  <a:lnTo>
                    <a:pt x="198" y="1296"/>
                  </a:lnTo>
                  <a:lnTo>
                    <a:pt x="224" y="1324"/>
                  </a:lnTo>
                  <a:lnTo>
                    <a:pt x="252" y="1352"/>
                  </a:lnTo>
                  <a:lnTo>
                    <a:pt x="284" y="1378"/>
                  </a:lnTo>
                  <a:lnTo>
                    <a:pt x="284" y="1378"/>
                  </a:lnTo>
                  <a:lnTo>
                    <a:pt x="312" y="1402"/>
                  </a:lnTo>
                  <a:lnTo>
                    <a:pt x="344" y="1424"/>
                  </a:lnTo>
                  <a:lnTo>
                    <a:pt x="376" y="1444"/>
                  </a:lnTo>
                  <a:lnTo>
                    <a:pt x="408" y="1462"/>
                  </a:lnTo>
                  <a:lnTo>
                    <a:pt x="440" y="1478"/>
                  </a:lnTo>
                  <a:lnTo>
                    <a:pt x="474" y="1494"/>
                  </a:lnTo>
                  <a:lnTo>
                    <a:pt x="506" y="1508"/>
                  </a:lnTo>
                  <a:lnTo>
                    <a:pt x="540" y="1520"/>
                  </a:lnTo>
                  <a:lnTo>
                    <a:pt x="576" y="1530"/>
                  </a:lnTo>
                  <a:lnTo>
                    <a:pt x="610" y="1538"/>
                  </a:lnTo>
                  <a:lnTo>
                    <a:pt x="646" y="1544"/>
                  </a:lnTo>
                  <a:lnTo>
                    <a:pt x="680" y="1550"/>
                  </a:lnTo>
                  <a:lnTo>
                    <a:pt x="716" y="1554"/>
                  </a:lnTo>
                  <a:lnTo>
                    <a:pt x="752" y="1556"/>
                  </a:lnTo>
                  <a:lnTo>
                    <a:pt x="786" y="1556"/>
                  </a:lnTo>
                  <a:lnTo>
                    <a:pt x="822" y="1554"/>
                  </a:lnTo>
                  <a:lnTo>
                    <a:pt x="1956" y="1554"/>
                  </a:lnTo>
                  <a:lnTo>
                    <a:pt x="1956" y="1554"/>
                  </a:lnTo>
                  <a:lnTo>
                    <a:pt x="1956" y="1554"/>
                  </a:lnTo>
                  <a:lnTo>
                    <a:pt x="1956" y="1554"/>
                  </a:lnTo>
                  <a:lnTo>
                    <a:pt x="1986" y="1522"/>
                  </a:lnTo>
                  <a:lnTo>
                    <a:pt x="2016" y="1490"/>
                  </a:lnTo>
                  <a:lnTo>
                    <a:pt x="2048" y="1460"/>
                  </a:lnTo>
                  <a:lnTo>
                    <a:pt x="2080" y="1432"/>
                  </a:lnTo>
                  <a:lnTo>
                    <a:pt x="2115" y="1406"/>
                  </a:lnTo>
                  <a:lnTo>
                    <a:pt x="2151" y="1380"/>
                  </a:lnTo>
                  <a:lnTo>
                    <a:pt x="2187" y="1358"/>
                  </a:lnTo>
                  <a:lnTo>
                    <a:pt x="2223" y="1338"/>
                  </a:lnTo>
                  <a:lnTo>
                    <a:pt x="1320" y="1338"/>
                  </a:lnTo>
                  <a:close/>
                </a:path>
              </a:pathLst>
            </a:custGeom>
            <a:grpFill/>
            <a:ln>
              <a:solidFill>
                <a:schemeClr val="accent2">
                  <a:lumMod val="40000"/>
                  <a:lumOff val="60000"/>
                </a:schemeClr>
              </a:solidFill>
            </a:ln>
          </p:spPr>
          <p:txBody>
            <a:bodyPr anchor="ctr"/>
            <a:lstStyle/>
            <a:p>
              <a:pPr algn="ctr">
                <a:defRPr/>
              </a:pPr>
              <a:endParaRPr lang="id-ID" sz="1400" b="0">
                <a:solidFill>
                  <a:srgbClr val="000000"/>
                </a:solidFill>
                <a:latin typeface="Helvetica" panose="020B0604020202020204" pitchFamily="34" charset="0"/>
                <a:sym typeface="Helvetica" panose="020B0604020202020204" pitchFamily="34" charset="0"/>
              </a:endParaRPr>
            </a:p>
          </p:txBody>
        </p:sp>
        <p:sp>
          <p:nvSpPr>
            <p:cNvPr id="100372" name="iSlïdê"/>
            <p:cNvSpPr>
              <a:spLocks/>
            </p:cNvSpPr>
            <p:nvPr/>
          </p:nvSpPr>
          <p:spPr bwMode="auto">
            <a:xfrm>
              <a:off x="3113880" y="794701"/>
              <a:ext cx="1302594" cy="1304640"/>
            </a:xfrm>
            <a:custGeom>
              <a:avLst/>
              <a:gdLst>
                <a:gd name="T0" fmla="*/ 1091639 w 1272"/>
                <a:gd name="T1" fmla="*/ 172040 h 1274"/>
                <a:gd name="T2" fmla="*/ 1159227 w 1272"/>
                <a:gd name="T3" fmla="*/ 243724 h 1274"/>
                <a:gd name="T4" fmla="*/ 1214526 w 1272"/>
                <a:gd name="T5" fmla="*/ 323600 h 1274"/>
                <a:gd name="T6" fmla="*/ 1255488 w 1272"/>
                <a:gd name="T7" fmla="*/ 407572 h 1274"/>
                <a:gd name="T8" fmla="*/ 1284161 w 1272"/>
                <a:gd name="T9" fmla="*/ 497688 h 1274"/>
                <a:gd name="T10" fmla="*/ 1300546 w 1272"/>
                <a:gd name="T11" fmla="*/ 589853 h 1274"/>
                <a:gd name="T12" fmla="*/ 1302594 w 1272"/>
                <a:gd name="T13" fmla="*/ 684066 h 1274"/>
                <a:gd name="T14" fmla="*/ 1290305 w 1272"/>
                <a:gd name="T15" fmla="*/ 778278 h 1274"/>
                <a:gd name="T16" fmla="*/ 1265728 w 1272"/>
                <a:gd name="T17" fmla="*/ 870443 h 1274"/>
                <a:gd name="T18" fmla="*/ 1226814 w 1272"/>
                <a:gd name="T19" fmla="*/ 958511 h 1274"/>
                <a:gd name="T20" fmla="*/ 1173563 w 1272"/>
                <a:gd name="T21" fmla="*/ 1040435 h 1274"/>
                <a:gd name="T22" fmla="*/ 1132601 w 1272"/>
                <a:gd name="T23" fmla="*/ 1093686 h 1274"/>
                <a:gd name="T24" fmla="*/ 1060918 w 1272"/>
                <a:gd name="T25" fmla="*/ 1161273 h 1274"/>
                <a:gd name="T26" fmla="*/ 981042 w 1272"/>
                <a:gd name="T27" fmla="*/ 1214524 h 1274"/>
                <a:gd name="T28" fmla="*/ 895021 w 1272"/>
                <a:gd name="T29" fmla="*/ 1257534 h 1274"/>
                <a:gd name="T30" fmla="*/ 804905 w 1272"/>
                <a:gd name="T31" fmla="*/ 1286207 h 1274"/>
                <a:gd name="T32" fmla="*/ 712740 w 1272"/>
                <a:gd name="T33" fmla="*/ 1302592 h 1274"/>
                <a:gd name="T34" fmla="*/ 618527 w 1272"/>
                <a:gd name="T35" fmla="*/ 1304640 h 1274"/>
                <a:gd name="T36" fmla="*/ 526363 w 1272"/>
                <a:gd name="T37" fmla="*/ 1292351 h 1274"/>
                <a:gd name="T38" fmla="*/ 434198 w 1272"/>
                <a:gd name="T39" fmla="*/ 1267774 h 1274"/>
                <a:gd name="T40" fmla="*/ 346130 w 1272"/>
                <a:gd name="T41" fmla="*/ 1228860 h 1274"/>
                <a:gd name="T42" fmla="*/ 262157 w 1272"/>
                <a:gd name="T43" fmla="*/ 1175610 h 1274"/>
                <a:gd name="T44" fmla="*/ 210955 w 1272"/>
                <a:gd name="T45" fmla="*/ 1132600 h 1274"/>
                <a:gd name="T46" fmla="*/ 143367 w 1272"/>
                <a:gd name="T47" fmla="*/ 1060916 h 1274"/>
                <a:gd name="T48" fmla="*/ 88068 w 1272"/>
                <a:gd name="T49" fmla="*/ 981040 h 1274"/>
                <a:gd name="T50" fmla="*/ 47106 w 1272"/>
                <a:gd name="T51" fmla="*/ 897068 h 1274"/>
                <a:gd name="T52" fmla="*/ 18433 w 1272"/>
                <a:gd name="T53" fmla="*/ 806952 h 1274"/>
                <a:gd name="T54" fmla="*/ 2048 w 1272"/>
                <a:gd name="T55" fmla="*/ 714787 h 1274"/>
                <a:gd name="T56" fmla="*/ 0 w 1272"/>
                <a:gd name="T57" fmla="*/ 620574 h 1274"/>
                <a:gd name="T58" fmla="*/ 10241 w 1272"/>
                <a:gd name="T59" fmla="*/ 526362 h 1274"/>
                <a:gd name="T60" fmla="*/ 36866 w 1272"/>
                <a:gd name="T61" fmla="*/ 436245 h 1274"/>
                <a:gd name="T62" fmla="*/ 75780 w 1272"/>
                <a:gd name="T63" fmla="*/ 346129 h 1274"/>
                <a:gd name="T64" fmla="*/ 126982 w 1272"/>
                <a:gd name="T65" fmla="*/ 264205 h 1274"/>
                <a:gd name="T66" fmla="*/ 169993 w 1272"/>
                <a:gd name="T67" fmla="*/ 213002 h 1274"/>
                <a:gd name="T68" fmla="*/ 241676 w 1272"/>
                <a:gd name="T69" fmla="*/ 145415 h 1274"/>
                <a:gd name="T70" fmla="*/ 321552 w 1272"/>
                <a:gd name="T71" fmla="*/ 90116 h 1274"/>
                <a:gd name="T72" fmla="*/ 407573 w 1272"/>
                <a:gd name="T73" fmla="*/ 47106 h 1274"/>
                <a:gd name="T74" fmla="*/ 497689 w 1272"/>
                <a:gd name="T75" fmla="*/ 18433 h 1274"/>
                <a:gd name="T76" fmla="*/ 589854 w 1272"/>
                <a:gd name="T77" fmla="*/ 4096 h 1274"/>
                <a:gd name="T78" fmla="*/ 684067 w 1272"/>
                <a:gd name="T79" fmla="*/ 2048 h 1274"/>
                <a:gd name="T80" fmla="*/ 776231 w 1272"/>
                <a:gd name="T81" fmla="*/ 12289 h 1274"/>
                <a:gd name="T82" fmla="*/ 868396 w 1272"/>
                <a:gd name="T83" fmla="*/ 36866 h 1274"/>
                <a:gd name="T84" fmla="*/ 956464 w 1272"/>
                <a:gd name="T85" fmla="*/ 75780 h 1274"/>
                <a:gd name="T86" fmla="*/ 1040437 w 1272"/>
                <a:gd name="T87" fmla="*/ 12903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100"/>
            </a:p>
          </p:txBody>
        </p:sp>
        <p:sp>
          <p:nvSpPr>
            <p:cNvPr id="100373" name="iṩḷíḍé"/>
            <p:cNvSpPr>
              <a:spLocks/>
            </p:cNvSpPr>
            <p:nvPr/>
          </p:nvSpPr>
          <p:spPr bwMode="auto">
            <a:xfrm>
              <a:off x="5012472" y="2168976"/>
              <a:ext cx="1305665" cy="1304640"/>
            </a:xfrm>
            <a:custGeom>
              <a:avLst/>
              <a:gdLst>
                <a:gd name="T0" fmla="*/ 1094710 w 1275"/>
                <a:gd name="T1" fmla="*/ 172040 h 1274"/>
                <a:gd name="T2" fmla="*/ 1162298 w 1275"/>
                <a:gd name="T3" fmla="*/ 243724 h 1274"/>
                <a:gd name="T4" fmla="*/ 1215549 w 1275"/>
                <a:gd name="T5" fmla="*/ 321552 h 1274"/>
                <a:gd name="T6" fmla="*/ 1258559 w 1275"/>
                <a:gd name="T7" fmla="*/ 407572 h 1274"/>
                <a:gd name="T8" fmla="*/ 1287232 w 1275"/>
                <a:gd name="T9" fmla="*/ 497688 h 1274"/>
                <a:gd name="T10" fmla="*/ 1303617 w 1275"/>
                <a:gd name="T11" fmla="*/ 589853 h 1274"/>
                <a:gd name="T12" fmla="*/ 1305665 w 1275"/>
                <a:gd name="T13" fmla="*/ 684066 h 1274"/>
                <a:gd name="T14" fmla="*/ 1293376 w 1275"/>
                <a:gd name="T15" fmla="*/ 778278 h 1274"/>
                <a:gd name="T16" fmla="*/ 1268799 w 1275"/>
                <a:gd name="T17" fmla="*/ 868395 h 1274"/>
                <a:gd name="T18" fmla="*/ 1229885 w 1275"/>
                <a:gd name="T19" fmla="*/ 956463 h 1274"/>
                <a:gd name="T20" fmla="*/ 1176635 w 1275"/>
                <a:gd name="T21" fmla="*/ 1040435 h 1274"/>
                <a:gd name="T22" fmla="*/ 1133624 w 1275"/>
                <a:gd name="T23" fmla="*/ 1091638 h 1274"/>
                <a:gd name="T24" fmla="*/ 1061941 w 1275"/>
                <a:gd name="T25" fmla="*/ 1159225 h 1274"/>
                <a:gd name="T26" fmla="*/ 982065 w 1275"/>
                <a:gd name="T27" fmla="*/ 1214524 h 1274"/>
                <a:gd name="T28" fmla="*/ 898093 w 1275"/>
                <a:gd name="T29" fmla="*/ 1255486 h 1274"/>
                <a:gd name="T30" fmla="*/ 807976 w 1275"/>
                <a:gd name="T31" fmla="*/ 1286207 h 1274"/>
                <a:gd name="T32" fmla="*/ 715812 w 1275"/>
                <a:gd name="T33" fmla="*/ 1300544 h 1274"/>
                <a:gd name="T34" fmla="*/ 621599 w 1275"/>
                <a:gd name="T35" fmla="*/ 1302592 h 1274"/>
                <a:gd name="T36" fmla="*/ 527386 w 1275"/>
                <a:gd name="T37" fmla="*/ 1292351 h 1274"/>
                <a:gd name="T38" fmla="*/ 437270 w 1275"/>
                <a:gd name="T39" fmla="*/ 1265726 h 1274"/>
                <a:gd name="T40" fmla="*/ 347153 w 1275"/>
                <a:gd name="T41" fmla="*/ 1228860 h 1274"/>
                <a:gd name="T42" fmla="*/ 265229 w 1275"/>
                <a:gd name="T43" fmla="*/ 1175610 h 1274"/>
                <a:gd name="T44" fmla="*/ 214027 w 1275"/>
                <a:gd name="T45" fmla="*/ 1132600 h 1274"/>
                <a:gd name="T46" fmla="*/ 146439 w 1275"/>
                <a:gd name="T47" fmla="*/ 1060916 h 1274"/>
                <a:gd name="T48" fmla="*/ 90116 w 1275"/>
                <a:gd name="T49" fmla="*/ 981040 h 1274"/>
                <a:gd name="T50" fmla="*/ 47106 w 1275"/>
                <a:gd name="T51" fmla="*/ 895020 h 1274"/>
                <a:gd name="T52" fmla="*/ 18433 w 1275"/>
                <a:gd name="T53" fmla="*/ 806952 h 1274"/>
                <a:gd name="T54" fmla="*/ 4096 w 1275"/>
                <a:gd name="T55" fmla="*/ 712739 h 1274"/>
                <a:gd name="T56" fmla="*/ 2048 w 1275"/>
                <a:gd name="T57" fmla="*/ 620574 h 1274"/>
                <a:gd name="T58" fmla="*/ 12289 w 1275"/>
                <a:gd name="T59" fmla="*/ 526362 h 1274"/>
                <a:gd name="T60" fmla="*/ 36866 w 1275"/>
                <a:gd name="T61" fmla="*/ 434197 h 1274"/>
                <a:gd name="T62" fmla="*/ 75780 w 1275"/>
                <a:gd name="T63" fmla="*/ 346129 h 1274"/>
                <a:gd name="T64" fmla="*/ 130054 w 1275"/>
                <a:gd name="T65" fmla="*/ 262157 h 1274"/>
                <a:gd name="T66" fmla="*/ 173065 w 1275"/>
                <a:gd name="T67" fmla="*/ 210954 h 1274"/>
                <a:gd name="T68" fmla="*/ 244748 w 1275"/>
                <a:gd name="T69" fmla="*/ 143367 h 1274"/>
                <a:gd name="T70" fmla="*/ 324624 w 1275"/>
                <a:gd name="T71" fmla="*/ 88068 h 1274"/>
                <a:gd name="T72" fmla="*/ 408596 w 1275"/>
                <a:gd name="T73" fmla="*/ 47106 h 1274"/>
                <a:gd name="T74" fmla="*/ 498713 w 1275"/>
                <a:gd name="T75" fmla="*/ 18433 h 1274"/>
                <a:gd name="T76" fmla="*/ 590877 w 1275"/>
                <a:gd name="T77" fmla="*/ 2048 h 1274"/>
                <a:gd name="T78" fmla="*/ 685090 w 1275"/>
                <a:gd name="T79" fmla="*/ 0 h 1274"/>
                <a:gd name="T80" fmla="*/ 779303 w 1275"/>
                <a:gd name="T81" fmla="*/ 12289 h 1274"/>
                <a:gd name="T82" fmla="*/ 871467 w 1275"/>
                <a:gd name="T83" fmla="*/ 36866 h 1274"/>
                <a:gd name="T84" fmla="*/ 959536 w 1275"/>
                <a:gd name="T85" fmla="*/ 75780 h 1274"/>
                <a:gd name="T86" fmla="*/ 1043508 w 1275"/>
                <a:gd name="T87" fmla="*/ 12903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75" h="1274">
                  <a:moveTo>
                    <a:pt x="1043" y="146"/>
                  </a:moveTo>
                  <a:lnTo>
                    <a:pt x="1043" y="146"/>
                  </a:lnTo>
                  <a:lnTo>
                    <a:pt x="1069" y="168"/>
                  </a:lnTo>
                  <a:lnTo>
                    <a:pt x="1091" y="190"/>
                  </a:lnTo>
                  <a:lnTo>
                    <a:pt x="1113" y="214"/>
                  </a:lnTo>
                  <a:lnTo>
                    <a:pt x="1135" y="238"/>
                  </a:lnTo>
                  <a:lnTo>
                    <a:pt x="1153" y="262"/>
                  </a:lnTo>
                  <a:lnTo>
                    <a:pt x="1171" y="288"/>
                  </a:lnTo>
                  <a:lnTo>
                    <a:pt x="1187" y="314"/>
                  </a:lnTo>
                  <a:lnTo>
                    <a:pt x="1203" y="342"/>
                  </a:lnTo>
                  <a:lnTo>
                    <a:pt x="1217" y="370"/>
                  </a:lnTo>
                  <a:lnTo>
                    <a:pt x="1229" y="398"/>
                  </a:lnTo>
                  <a:lnTo>
                    <a:pt x="1239" y="426"/>
                  </a:lnTo>
                  <a:lnTo>
                    <a:pt x="1249" y="456"/>
                  </a:lnTo>
                  <a:lnTo>
                    <a:pt x="1257" y="486"/>
                  </a:lnTo>
                  <a:lnTo>
                    <a:pt x="1263" y="516"/>
                  </a:lnTo>
                  <a:lnTo>
                    <a:pt x="1269" y="546"/>
                  </a:lnTo>
                  <a:lnTo>
                    <a:pt x="1273" y="576"/>
                  </a:lnTo>
                  <a:lnTo>
                    <a:pt x="1275" y="606"/>
                  </a:lnTo>
                  <a:lnTo>
                    <a:pt x="1275" y="638"/>
                  </a:lnTo>
                  <a:lnTo>
                    <a:pt x="1275" y="668"/>
                  </a:lnTo>
                  <a:lnTo>
                    <a:pt x="1273" y="698"/>
                  </a:lnTo>
                  <a:lnTo>
                    <a:pt x="1269" y="728"/>
                  </a:lnTo>
                  <a:lnTo>
                    <a:pt x="1263" y="760"/>
                  </a:lnTo>
                  <a:lnTo>
                    <a:pt x="1257" y="790"/>
                  </a:lnTo>
                  <a:lnTo>
                    <a:pt x="1249" y="820"/>
                  </a:lnTo>
                  <a:lnTo>
                    <a:pt x="1239" y="848"/>
                  </a:lnTo>
                  <a:lnTo>
                    <a:pt x="1227" y="878"/>
                  </a:lnTo>
                  <a:lnTo>
                    <a:pt x="1215" y="906"/>
                  </a:lnTo>
                  <a:lnTo>
                    <a:pt x="1201" y="934"/>
                  </a:lnTo>
                  <a:lnTo>
                    <a:pt x="1185" y="962"/>
                  </a:lnTo>
                  <a:lnTo>
                    <a:pt x="1169" y="990"/>
                  </a:lnTo>
                  <a:lnTo>
                    <a:pt x="1149" y="1016"/>
                  </a:lnTo>
                  <a:lnTo>
                    <a:pt x="1129" y="1042"/>
                  </a:lnTo>
                  <a:lnTo>
                    <a:pt x="1107" y="1066"/>
                  </a:lnTo>
                  <a:lnTo>
                    <a:pt x="1085" y="1090"/>
                  </a:lnTo>
                  <a:lnTo>
                    <a:pt x="1061" y="1112"/>
                  </a:lnTo>
                  <a:lnTo>
                    <a:pt x="1037" y="1132"/>
                  </a:lnTo>
                  <a:lnTo>
                    <a:pt x="1013" y="1152"/>
                  </a:lnTo>
                  <a:lnTo>
                    <a:pt x="987" y="1170"/>
                  </a:lnTo>
                  <a:lnTo>
                    <a:pt x="959" y="1186"/>
                  </a:lnTo>
                  <a:lnTo>
                    <a:pt x="933" y="1202"/>
                  </a:lnTo>
                  <a:lnTo>
                    <a:pt x="905" y="1214"/>
                  </a:lnTo>
                  <a:lnTo>
                    <a:pt x="877" y="1226"/>
                  </a:lnTo>
                  <a:lnTo>
                    <a:pt x="847" y="1238"/>
                  </a:lnTo>
                  <a:lnTo>
                    <a:pt x="819" y="1248"/>
                  </a:lnTo>
                  <a:lnTo>
                    <a:pt x="789" y="1256"/>
                  </a:lnTo>
                  <a:lnTo>
                    <a:pt x="759" y="1262"/>
                  </a:lnTo>
                  <a:lnTo>
                    <a:pt x="729" y="1266"/>
                  </a:lnTo>
                  <a:lnTo>
                    <a:pt x="699" y="1270"/>
                  </a:lnTo>
                  <a:lnTo>
                    <a:pt x="669" y="1272"/>
                  </a:lnTo>
                  <a:lnTo>
                    <a:pt x="637" y="1274"/>
                  </a:lnTo>
                  <a:lnTo>
                    <a:pt x="607" y="1272"/>
                  </a:lnTo>
                  <a:lnTo>
                    <a:pt x="577" y="1270"/>
                  </a:lnTo>
                  <a:lnTo>
                    <a:pt x="547" y="1266"/>
                  </a:lnTo>
                  <a:lnTo>
                    <a:pt x="515" y="1262"/>
                  </a:lnTo>
                  <a:lnTo>
                    <a:pt x="485" y="1254"/>
                  </a:lnTo>
                  <a:lnTo>
                    <a:pt x="455" y="1246"/>
                  </a:lnTo>
                  <a:lnTo>
                    <a:pt x="427" y="1236"/>
                  </a:lnTo>
                  <a:lnTo>
                    <a:pt x="397" y="1226"/>
                  </a:lnTo>
                  <a:lnTo>
                    <a:pt x="369" y="1214"/>
                  </a:lnTo>
                  <a:lnTo>
                    <a:pt x="339" y="1200"/>
                  </a:lnTo>
                  <a:lnTo>
                    <a:pt x="313" y="1184"/>
                  </a:lnTo>
                  <a:lnTo>
                    <a:pt x="285" y="1166"/>
                  </a:lnTo>
                  <a:lnTo>
                    <a:pt x="259" y="1148"/>
                  </a:lnTo>
                  <a:lnTo>
                    <a:pt x="233" y="1128"/>
                  </a:lnTo>
                  <a:lnTo>
                    <a:pt x="209" y="1106"/>
                  </a:lnTo>
                  <a:lnTo>
                    <a:pt x="185" y="1084"/>
                  </a:lnTo>
                  <a:lnTo>
                    <a:pt x="163" y="1060"/>
                  </a:lnTo>
                  <a:lnTo>
                    <a:pt x="143" y="1036"/>
                  </a:lnTo>
                  <a:lnTo>
                    <a:pt x="123" y="1010"/>
                  </a:lnTo>
                  <a:lnTo>
                    <a:pt x="105" y="984"/>
                  </a:lnTo>
                  <a:lnTo>
                    <a:pt x="88" y="958"/>
                  </a:lnTo>
                  <a:lnTo>
                    <a:pt x="72" y="930"/>
                  </a:lnTo>
                  <a:lnTo>
                    <a:pt x="60" y="904"/>
                  </a:lnTo>
                  <a:lnTo>
                    <a:pt x="46" y="874"/>
                  </a:lnTo>
                  <a:lnTo>
                    <a:pt x="36" y="846"/>
                  </a:lnTo>
                  <a:lnTo>
                    <a:pt x="26" y="816"/>
                  </a:lnTo>
                  <a:lnTo>
                    <a:pt x="18" y="788"/>
                  </a:lnTo>
                  <a:lnTo>
                    <a:pt x="12" y="758"/>
                  </a:lnTo>
                  <a:lnTo>
                    <a:pt x="8" y="728"/>
                  </a:lnTo>
                  <a:lnTo>
                    <a:pt x="4" y="696"/>
                  </a:lnTo>
                  <a:lnTo>
                    <a:pt x="2" y="666"/>
                  </a:lnTo>
                  <a:lnTo>
                    <a:pt x="0" y="636"/>
                  </a:lnTo>
                  <a:lnTo>
                    <a:pt x="2" y="606"/>
                  </a:lnTo>
                  <a:lnTo>
                    <a:pt x="4" y="574"/>
                  </a:lnTo>
                  <a:lnTo>
                    <a:pt x="8" y="544"/>
                  </a:lnTo>
                  <a:lnTo>
                    <a:pt x="12" y="514"/>
                  </a:lnTo>
                  <a:lnTo>
                    <a:pt x="20" y="484"/>
                  </a:lnTo>
                  <a:lnTo>
                    <a:pt x="28" y="454"/>
                  </a:lnTo>
                  <a:lnTo>
                    <a:pt x="36" y="424"/>
                  </a:lnTo>
                  <a:lnTo>
                    <a:pt x="48" y="396"/>
                  </a:lnTo>
                  <a:lnTo>
                    <a:pt x="60" y="366"/>
                  </a:lnTo>
                  <a:lnTo>
                    <a:pt x="74" y="338"/>
                  </a:lnTo>
                  <a:lnTo>
                    <a:pt x="90" y="310"/>
                  </a:lnTo>
                  <a:lnTo>
                    <a:pt x="109" y="284"/>
                  </a:lnTo>
                  <a:lnTo>
                    <a:pt x="127" y="256"/>
                  </a:lnTo>
                  <a:lnTo>
                    <a:pt x="147" y="232"/>
                  </a:lnTo>
                  <a:lnTo>
                    <a:pt x="169" y="206"/>
                  </a:lnTo>
                  <a:lnTo>
                    <a:pt x="191" y="182"/>
                  </a:lnTo>
                  <a:lnTo>
                    <a:pt x="215" y="160"/>
                  </a:lnTo>
                  <a:lnTo>
                    <a:pt x="239" y="140"/>
                  </a:lnTo>
                  <a:lnTo>
                    <a:pt x="265" y="122"/>
                  </a:lnTo>
                  <a:lnTo>
                    <a:pt x="291" y="104"/>
                  </a:lnTo>
                  <a:lnTo>
                    <a:pt x="317" y="86"/>
                  </a:lnTo>
                  <a:lnTo>
                    <a:pt x="343" y="72"/>
                  </a:lnTo>
                  <a:lnTo>
                    <a:pt x="371" y="58"/>
                  </a:lnTo>
                  <a:lnTo>
                    <a:pt x="399" y="46"/>
                  </a:lnTo>
                  <a:lnTo>
                    <a:pt x="429" y="36"/>
                  </a:lnTo>
                  <a:lnTo>
                    <a:pt x="459" y="26"/>
                  </a:lnTo>
                  <a:lnTo>
                    <a:pt x="487" y="18"/>
                  </a:lnTo>
                  <a:lnTo>
                    <a:pt x="517" y="12"/>
                  </a:lnTo>
                  <a:lnTo>
                    <a:pt x="547" y="6"/>
                  </a:lnTo>
                  <a:lnTo>
                    <a:pt x="577" y="2"/>
                  </a:lnTo>
                  <a:lnTo>
                    <a:pt x="609" y="0"/>
                  </a:lnTo>
                  <a:lnTo>
                    <a:pt x="639" y="0"/>
                  </a:lnTo>
                  <a:lnTo>
                    <a:pt x="669" y="0"/>
                  </a:lnTo>
                  <a:lnTo>
                    <a:pt x="701" y="2"/>
                  </a:lnTo>
                  <a:lnTo>
                    <a:pt x="731" y="6"/>
                  </a:lnTo>
                  <a:lnTo>
                    <a:pt x="761" y="12"/>
                  </a:lnTo>
                  <a:lnTo>
                    <a:pt x="791" y="18"/>
                  </a:lnTo>
                  <a:lnTo>
                    <a:pt x="821" y="26"/>
                  </a:lnTo>
                  <a:lnTo>
                    <a:pt x="851" y="36"/>
                  </a:lnTo>
                  <a:lnTo>
                    <a:pt x="879" y="48"/>
                  </a:lnTo>
                  <a:lnTo>
                    <a:pt x="909" y="60"/>
                  </a:lnTo>
                  <a:lnTo>
                    <a:pt x="937" y="74"/>
                  </a:lnTo>
                  <a:lnTo>
                    <a:pt x="965" y="90"/>
                  </a:lnTo>
                  <a:lnTo>
                    <a:pt x="991" y="106"/>
                  </a:lnTo>
                  <a:lnTo>
                    <a:pt x="1019" y="126"/>
                  </a:lnTo>
                  <a:lnTo>
                    <a:pt x="1043"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100"/>
            </a:p>
          </p:txBody>
        </p:sp>
        <p:sp>
          <p:nvSpPr>
            <p:cNvPr id="100374" name="ï$ḷîḑê"/>
            <p:cNvSpPr>
              <a:spLocks/>
            </p:cNvSpPr>
            <p:nvPr/>
          </p:nvSpPr>
          <p:spPr bwMode="auto">
            <a:xfrm>
              <a:off x="1937245" y="4405503"/>
              <a:ext cx="1303618" cy="1304640"/>
            </a:xfrm>
            <a:custGeom>
              <a:avLst/>
              <a:gdLst>
                <a:gd name="T0" fmla="*/ 1092663 w 1273"/>
                <a:gd name="T1" fmla="*/ 172040 h 1274"/>
                <a:gd name="T2" fmla="*/ 1160251 w 1273"/>
                <a:gd name="T3" fmla="*/ 243724 h 1274"/>
                <a:gd name="T4" fmla="*/ 1215550 w 1273"/>
                <a:gd name="T5" fmla="*/ 323600 h 1274"/>
                <a:gd name="T6" fmla="*/ 1256512 w 1273"/>
                <a:gd name="T7" fmla="*/ 407572 h 1274"/>
                <a:gd name="T8" fmla="*/ 1285185 w 1273"/>
                <a:gd name="T9" fmla="*/ 497688 h 1274"/>
                <a:gd name="T10" fmla="*/ 1301570 w 1273"/>
                <a:gd name="T11" fmla="*/ 589853 h 1274"/>
                <a:gd name="T12" fmla="*/ 1303618 w 1273"/>
                <a:gd name="T13" fmla="*/ 684066 h 1274"/>
                <a:gd name="T14" fmla="*/ 1291329 w 1273"/>
                <a:gd name="T15" fmla="*/ 778278 h 1274"/>
                <a:gd name="T16" fmla="*/ 1266752 w 1273"/>
                <a:gd name="T17" fmla="*/ 868395 h 1274"/>
                <a:gd name="T18" fmla="*/ 1227838 w 1273"/>
                <a:gd name="T19" fmla="*/ 958511 h 1274"/>
                <a:gd name="T20" fmla="*/ 1174587 w 1273"/>
                <a:gd name="T21" fmla="*/ 1040435 h 1274"/>
                <a:gd name="T22" fmla="*/ 1133625 w 1273"/>
                <a:gd name="T23" fmla="*/ 1093686 h 1274"/>
                <a:gd name="T24" fmla="*/ 1059894 w 1273"/>
                <a:gd name="T25" fmla="*/ 1161273 h 1274"/>
                <a:gd name="T26" fmla="*/ 982066 w 1273"/>
                <a:gd name="T27" fmla="*/ 1214524 h 1274"/>
                <a:gd name="T28" fmla="*/ 896045 w 1273"/>
                <a:gd name="T29" fmla="*/ 1257534 h 1274"/>
                <a:gd name="T30" fmla="*/ 805929 w 1273"/>
                <a:gd name="T31" fmla="*/ 1286207 h 1274"/>
                <a:gd name="T32" fmla="*/ 713764 w 1273"/>
                <a:gd name="T33" fmla="*/ 1300544 h 1274"/>
                <a:gd name="T34" fmla="*/ 619551 w 1273"/>
                <a:gd name="T35" fmla="*/ 1302592 h 1274"/>
                <a:gd name="T36" fmla="*/ 527387 w 1273"/>
                <a:gd name="T37" fmla="*/ 1292351 h 1274"/>
                <a:gd name="T38" fmla="*/ 434198 w 1273"/>
                <a:gd name="T39" fmla="*/ 1267774 h 1274"/>
                <a:gd name="T40" fmla="*/ 346130 w 1273"/>
                <a:gd name="T41" fmla="*/ 1228860 h 1274"/>
                <a:gd name="T42" fmla="*/ 262157 w 1273"/>
                <a:gd name="T43" fmla="*/ 1175610 h 1274"/>
                <a:gd name="T44" fmla="*/ 210955 w 1273"/>
                <a:gd name="T45" fmla="*/ 1132600 h 1274"/>
                <a:gd name="T46" fmla="*/ 143367 w 1273"/>
                <a:gd name="T47" fmla="*/ 1060916 h 1274"/>
                <a:gd name="T48" fmla="*/ 88068 w 1273"/>
                <a:gd name="T49" fmla="*/ 981040 h 1274"/>
                <a:gd name="T50" fmla="*/ 47106 w 1273"/>
                <a:gd name="T51" fmla="*/ 897068 h 1274"/>
                <a:gd name="T52" fmla="*/ 18433 w 1273"/>
                <a:gd name="T53" fmla="*/ 806952 h 1274"/>
                <a:gd name="T54" fmla="*/ 2048 w 1273"/>
                <a:gd name="T55" fmla="*/ 714787 h 1274"/>
                <a:gd name="T56" fmla="*/ 0 w 1273"/>
                <a:gd name="T57" fmla="*/ 620574 h 1274"/>
                <a:gd name="T58" fmla="*/ 10241 w 1273"/>
                <a:gd name="T59" fmla="*/ 526362 h 1274"/>
                <a:gd name="T60" fmla="*/ 36866 w 1273"/>
                <a:gd name="T61" fmla="*/ 434197 h 1274"/>
                <a:gd name="T62" fmla="*/ 75780 w 1273"/>
                <a:gd name="T63" fmla="*/ 346129 h 1274"/>
                <a:gd name="T64" fmla="*/ 126982 w 1273"/>
                <a:gd name="T65" fmla="*/ 264205 h 1274"/>
                <a:gd name="T66" fmla="*/ 169993 w 1273"/>
                <a:gd name="T67" fmla="*/ 210954 h 1274"/>
                <a:gd name="T68" fmla="*/ 241676 w 1273"/>
                <a:gd name="T69" fmla="*/ 143367 h 1274"/>
                <a:gd name="T70" fmla="*/ 321552 w 1273"/>
                <a:gd name="T71" fmla="*/ 90116 h 1274"/>
                <a:gd name="T72" fmla="*/ 407573 w 1273"/>
                <a:gd name="T73" fmla="*/ 47106 h 1274"/>
                <a:gd name="T74" fmla="*/ 498713 w 1273"/>
                <a:gd name="T75" fmla="*/ 18433 h 1274"/>
                <a:gd name="T76" fmla="*/ 590878 w 1273"/>
                <a:gd name="T77" fmla="*/ 4096 h 1274"/>
                <a:gd name="T78" fmla="*/ 685091 w 1273"/>
                <a:gd name="T79" fmla="*/ 0 h 1274"/>
                <a:gd name="T80" fmla="*/ 777255 w 1273"/>
                <a:gd name="T81" fmla="*/ 12289 h 1274"/>
                <a:gd name="T82" fmla="*/ 869420 w 1273"/>
                <a:gd name="T83" fmla="*/ 36866 h 1274"/>
                <a:gd name="T84" fmla="*/ 957488 w 1273"/>
                <a:gd name="T85" fmla="*/ 75780 h 1274"/>
                <a:gd name="T86" fmla="*/ 1041461 w 1273"/>
                <a:gd name="T87" fmla="*/ 12903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73" h="1274">
                  <a:moveTo>
                    <a:pt x="1043" y="146"/>
                  </a:moveTo>
                  <a:lnTo>
                    <a:pt x="1043" y="146"/>
                  </a:lnTo>
                  <a:lnTo>
                    <a:pt x="1067" y="168"/>
                  </a:lnTo>
                  <a:lnTo>
                    <a:pt x="1091" y="190"/>
                  </a:lnTo>
                  <a:lnTo>
                    <a:pt x="1113" y="214"/>
                  </a:lnTo>
                  <a:lnTo>
                    <a:pt x="1133" y="238"/>
                  </a:lnTo>
                  <a:lnTo>
                    <a:pt x="1153" y="262"/>
                  </a:lnTo>
                  <a:lnTo>
                    <a:pt x="1169" y="288"/>
                  </a:lnTo>
                  <a:lnTo>
                    <a:pt x="1187" y="316"/>
                  </a:lnTo>
                  <a:lnTo>
                    <a:pt x="1201" y="342"/>
                  </a:lnTo>
                  <a:lnTo>
                    <a:pt x="1215" y="370"/>
                  </a:lnTo>
                  <a:lnTo>
                    <a:pt x="1227" y="398"/>
                  </a:lnTo>
                  <a:lnTo>
                    <a:pt x="1239" y="428"/>
                  </a:lnTo>
                  <a:lnTo>
                    <a:pt x="1247" y="456"/>
                  </a:lnTo>
                  <a:lnTo>
                    <a:pt x="1255" y="486"/>
                  </a:lnTo>
                  <a:lnTo>
                    <a:pt x="1261" y="516"/>
                  </a:lnTo>
                  <a:lnTo>
                    <a:pt x="1267" y="546"/>
                  </a:lnTo>
                  <a:lnTo>
                    <a:pt x="1271" y="576"/>
                  </a:lnTo>
                  <a:lnTo>
                    <a:pt x="1273" y="608"/>
                  </a:lnTo>
                  <a:lnTo>
                    <a:pt x="1273" y="638"/>
                  </a:lnTo>
                  <a:lnTo>
                    <a:pt x="1273" y="668"/>
                  </a:lnTo>
                  <a:lnTo>
                    <a:pt x="1271" y="698"/>
                  </a:lnTo>
                  <a:lnTo>
                    <a:pt x="1267" y="730"/>
                  </a:lnTo>
                  <a:lnTo>
                    <a:pt x="1261" y="760"/>
                  </a:lnTo>
                  <a:lnTo>
                    <a:pt x="1255" y="790"/>
                  </a:lnTo>
                  <a:lnTo>
                    <a:pt x="1247" y="820"/>
                  </a:lnTo>
                  <a:lnTo>
                    <a:pt x="1237" y="848"/>
                  </a:lnTo>
                  <a:lnTo>
                    <a:pt x="1227" y="878"/>
                  </a:lnTo>
                  <a:lnTo>
                    <a:pt x="1213" y="906"/>
                  </a:lnTo>
                  <a:lnTo>
                    <a:pt x="1199" y="936"/>
                  </a:lnTo>
                  <a:lnTo>
                    <a:pt x="1183" y="962"/>
                  </a:lnTo>
                  <a:lnTo>
                    <a:pt x="1167" y="990"/>
                  </a:lnTo>
                  <a:lnTo>
                    <a:pt x="1147" y="1016"/>
                  </a:lnTo>
                  <a:lnTo>
                    <a:pt x="1127" y="1042"/>
                  </a:lnTo>
                  <a:lnTo>
                    <a:pt x="1107" y="1068"/>
                  </a:lnTo>
                  <a:lnTo>
                    <a:pt x="1083" y="1090"/>
                  </a:lnTo>
                  <a:lnTo>
                    <a:pt x="1061" y="1112"/>
                  </a:lnTo>
                  <a:lnTo>
                    <a:pt x="1035" y="1134"/>
                  </a:lnTo>
                  <a:lnTo>
                    <a:pt x="1011" y="1152"/>
                  </a:lnTo>
                  <a:lnTo>
                    <a:pt x="985" y="1170"/>
                  </a:lnTo>
                  <a:lnTo>
                    <a:pt x="959" y="1186"/>
                  </a:lnTo>
                  <a:lnTo>
                    <a:pt x="931" y="1202"/>
                  </a:lnTo>
                  <a:lnTo>
                    <a:pt x="903" y="1216"/>
                  </a:lnTo>
                  <a:lnTo>
                    <a:pt x="875" y="1228"/>
                  </a:lnTo>
                  <a:lnTo>
                    <a:pt x="847" y="1238"/>
                  </a:lnTo>
                  <a:lnTo>
                    <a:pt x="817" y="1248"/>
                  </a:lnTo>
                  <a:lnTo>
                    <a:pt x="787" y="1256"/>
                  </a:lnTo>
                  <a:lnTo>
                    <a:pt x="757" y="1262"/>
                  </a:lnTo>
                  <a:lnTo>
                    <a:pt x="727" y="1268"/>
                  </a:lnTo>
                  <a:lnTo>
                    <a:pt x="697" y="1270"/>
                  </a:lnTo>
                  <a:lnTo>
                    <a:pt x="667" y="1272"/>
                  </a:lnTo>
                  <a:lnTo>
                    <a:pt x="637" y="1274"/>
                  </a:lnTo>
                  <a:lnTo>
                    <a:pt x="605" y="1272"/>
                  </a:lnTo>
                  <a:lnTo>
                    <a:pt x="575" y="1270"/>
                  </a:lnTo>
                  <a:lnTo>
                    <a:pt x="545" y="1266"/>
                  </a:lnTo>
                  <a:lnTo>
                    <a:pt x="515" y="1262"/>
                  </a:lnTo>
                  <a:lnTo>
                    <a:pt x="485" y="1256"/>
                  </a:lnTo>
                  <a:lnTo>
                    <a:pt x="454" y="1246"/>
                  </a:lnTo>
                  <a:lnTo>
                    <a:pt x="424" y="1238"/>
                  </a:lnTo>
                  <a:lnTo>
                    <a:pt x="394" y="1226"/>
                  </a:lnTo>
                  <a:lnTo>
                    <a:pt x="366" y="1214"/>
                  </a:lnTo>
                  <a:lnTo>
                    <a:pt x="338" y="1200"/>
                  </a:lnTo>
                  <a:lnTo>
                    <a:pt x="310" y="1184"/>
                  </a:lnTo>
                  <a:lnTo>
                    <a:pt x="282" y="1166"/>
                  </a:lnTo>
                  <a:lnTo>
                    <a:pt x="256" y="1148"/>
                  </a:lnTo>
                  <a:lnTo>
                    <a:pt x="230" y="1128"/>
                  </a:lnTo>
                  <a:lnTo>
                    <a:pt x="206" y="1106"/>
                  </a:lnTo>
                  <a:lnTo>
                    <a:pt x="182" y="1084"/>
                  </a:lnTo>
                  <a:lnTo>
                    <a:pt x="160" y="1060"/>
                  </a:lnTo>
                  <a:lnTo>
                    <a:pt x="140" y="1036"/>
                  </a:lnTo>
                  <a:lnTo>
                    <a:pt x="120" y="1010"/>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6"/>
                  </a:lnTo>
                  <a:lnTo>
                    <a:pt x="0" y="636"/>
                  </a:lnTo>
                  <a:lnTo>
                    <a:pt x="0" y="606"/>
                  </a:lnTo>
                  <a:lnTo>
                    <a:pt x="2" y="576"/>
                  </a:lnTo>
                  <a:lnTo>
                    <a:pt x="6" y="544"/>
                  </a:lnTo>
                  <a:lnTo>
                    <a:pt x="10" y="514"/>
                  </a:lnTo>
                  <a:lnTo>
                    <a:pt x="18" y="484"/>
                  </a:lnTo>
                  <a:lnTo>
                    <a:pt x="26" y="454"/>
                  </a:lnTo>
                  <a:lnTo>
                    <a:pt x="36" y="424"/>
                  </a:lnTo>
                  <a:lnTo>
                    <a:pt x="46" y="396"/>
                  </a:lnTo>
                  <a:lnTo>
                    <a:pt x="60" y="366"/>
                  </a:lnTo>
                  <a:lnTo>
                    <a:pt x="74" y="338"/>
                  </a:lnTo>
                  <a:lnTo>
                    <a:pt x="88" y="310"/>
                  </a:lnTo>
                  <a:lnTo>
                    <a:pt x="106" y="284"/>
                  </a:lnTo>
                  <a:lnTo>
                    <a:pt x="124" y="258"/>
                  </a:lnTo>
                  <a:lnTo>
                    <a:pt x="144" y="232"/>
                  </a:lnTo>
                  <a:lnTo>
                    <a:pt x="166" y="206"/>
                  </a:lnTo>
                  <a:lnTo>
                    <a:pt x="188" y="184"/>
                  </a:lnTo>
                  <a:lnTo>
                    <a:pt x="212" y="162"/>
                  </a:lnTo>
                  <a:lnTo>
                    <a:pt x="236" y="140"/>
                  </a:lnTo>
                  <a:lnTo>
                    <a:pt x="262" y="122"/>
                  </a:lnTo>
                  <a:lnTo>
                    <a:pt x="288" y="104"/>
                  </a:lnTo>
                  <a:lnTo>
                    <a:pt x="314" y="88"/>
                  </a:lnTo>
                  <a:lnTo>
                    <a:pt x="342" y="72"/>
                  </a:lnTo>
                  <a:lnTo>
                    <a:pt x="370" y="58"/>
                  </a:lnTo>
                  <a:lnTo>
                    <a:pt x="398" y="46"/>
                  </a:lnTo>
                  <a:lnTo>
                    <a:pt x="426" y="36"/>
                  </a:lnTo>
                  <a:lnTo>
                    <a:pt x="456" y="26"/>
                  </a:lnTo>
                  <a:lnTo>
                    <a:pt x="487" y="18"/>
                  </a:lnTo>
                  <a:lnTo>
                    <a:pt x="515" y="12"/>
                  </a:lnTo>
                  <a:lnTo>
                    <a:pt x="547" y="6"/>
                  </a:lnTo>
                  <a:lnTo>
                    <a:pt x="577" y="4"/>
                  </a:lnTo>
                  <a:lnTo>
                    <a:pt x="607" y="0"/>
                  </a:lnTo>
                  <a:lnTo>
                    <a:pt x="637" y="0"/>
                  </a:lnTo>
                  <a:lnTo>
                    <a:pt x="669" y="0"/>
                  </a:lnTo>
                  <a:lnTo>
                    <a:pt x="699" y="4"/>
                  </a:lnTo>
                  <a:lnTo>
                    <a:pt x="729" y="6"/>
                  </a:lnTo>
                  <a:lnTo>
                    <a:pt x="759" y="12"/>
                  </a:lnTo>
                  <a:lnTo>
                    <a:pt x="789" y="18"/>
                  </a:lnTo>
                  <a:lnTo>
                    <a:pt x="819" y="26"/>
                  </a:lnTo>
                  <a:lnTo>
                    <a:pt x="849" y="36"/>
                  </a:lnTo>
                  <a:lnTo>
                    <a:pt x="879" y="48"/>
                  </a:lnTo>
                  <a:lnTo>
                    <a:pt x="907" y="60"/>
                  </a:lnTo>
                  <a:lnTo>
                    <a:pt x="935" y="74"/>
                  </a:lnTo>
                  <a:lnTo>
                    <a:pt x="963" y="90"/>
                  </a:lnTo>
                  <a:lnTo>
                    <a:pt x="989" y="108"/>
                  </a:lnTo>
                  <a:lnTo>
                    <a:pt x="1017" y="126"/>
                  </a:lnTo>
                  <a:lnTo>
                    <a:pt x="1043"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100"/>
            </a:p>
          </p:txBody>
        </p:sp>
        <p:sp>
          <p:nvSpPr>
            <p:cNvPr id="100375" name="î$ļíďè"/>
            <p:cNvSpPr>
              <a:spLocks/>
            </p:cNvSpPr>
            <p:nvPr/>
          </p:nvSpPr>
          <p:spPr bwMode="auto">
            <a:xfrm>
              <a:off x="4287444" y="4405503"/>
              <a:ext cx="1303618" cy="1304640"/>
            </a:xfrm>
            <a:custGeom>
              <a:avLst/>
              <a:gdLst>
                <a:gd name="T0" fmla="*/ 1092663 w 1273"/>
                <a:gd name="T1" fmla="*/ 172040 h 1274"/>
                <a:gd name="T2" fmla="*/ 1160251 w 1273"/>
                <a:gd name="T3" fmla="*/ 243724 h 1274"/>
                <a:gd name="T4" fmla="*/ 1215550 w 1273"/>
                <a:gd name="T5" fmla="*/ 323600 h 1274"/>
                <a:gd name="T6" fmla="*/ 1256512 w 1273"/>
                <a:gd name="T7" fmla="*/ 407572 h 1274"/>
                <a:gd name="T8" fmla="*/ 1285185 w 1273"/>
                <a:gd name="T9" fmla="*/ 497688 h 1274"/>
                <a:gd name="T10" fmla="*/ 1301570 w 1273"/>
                <a:gd name="T11" fmla="*/ 589853 h 1274"/>
                <a:gd name="T12" fmla="*/ 1303618 w 1273"/>
                <a:gd name="T13" fmla="*/ 684066 h 1274"/>
                <a:gd name="T14" fmla="*/ 1291329 w 1273"/>
                <a:gd name="T15" fmla="*/ 778278 h 1274"/>
                <a:gd name="T16" fmla="*/ 1266752 w 1273"/>
                <a:gd name="T17" fmla="*/ 868395 h 1274"/>
                <a:gd name="T18" fmla="*/ 1227838 w 1273"/>
                <a:gd name="T19" fmla="*/ 958511 h 1274"/>
                <a:gd name="T20" fmla="*/ 1174587 w 1273"/>
                <a:gd name="T21" fmla="*/ 1040435 h 1274"/>
                <a:gd name="T22" fmla="*/ 1133625 w 1273"/>
                <a:gd name="T23" fmla="*/ 1093686 h 1274"/>
                <a:gd name="T24" fmla="*/ 1061942 w 1273"/>
                <a:gd name="T25" fmla="*/ 1161273 h 1274"/>
                <a:gd name="T26" fmla="*/ 982066 w 1273"/>
                <a:gd name="T27" fmla="*/ 1214524 h 1274"/>
                <a:gd name="T28" fmla="*/ 896045 w 1273"/>
                <a:gd name="T29" fmla="*/ 1257534 h 1274"/>
                <a:gd name="T30" fmla="*/ 804905 w 1273"/>
                <a:gd name="T31" fmla="*/ 1286207 h 1274"/>
                <a:gd name="T32" fmla="*/ 712740 w 1273"/>
                <a:gd name="T33" fmla="*/ 1300544 h 1274"/>
                <a:gd name="T34" fmla="*/ 618527 w 1273"/>
                <a:gd name="T35" fmla="*/ 1302592 h 1274"/>
                <a:gd name="T36" fmla="*/ 526363 w 1273"/>
                <a:gd name="T37" fmla="*/ 1292351 h 1274"/>
                <a:gd name="T38" fmla="*/ 434198 w 1273"/>
                <a:gd name="T39" fmla="*/ 1267774 h 1274"/>
                <a:gd name="T40" fmla="*/ 346130 w 1273"/>
                <a:gd name="T41" fmla="*/ 1228860 h 1274"/>
                <a:gd name="T42" fmla="*/ 262157 w 1273"/>
                <a:gd name="T43" fmla="*/ 1175610 h 1274"/>
                <a:gd name="T44" fmla="*/ 210955 w 1273"/>
                <a:gd name="T45" fmla="*/ 1132600 h 1274"/>
                <a:gd name="T46" fmla="*/ 143367 w 1273"/>
                <a:gd name="T47" fmla="*/ 1060916 h 1274"/>
                <a:gd name="T48" fmla="*/ 88068 w 1273"/>
                <a:gd name="T49" fmla="*/ 981040 h 1274"/>
                <a:gd name="T50" fmla="*/ 47106 w 1273"/>
                <a:gd name="T51" fmla="*/ 897068 h 1274"/>
                <a:gd name="T52" fmla="*/ 18433 w 1273"/>
                <a:gd name="T53" fmla="*/ 806952 h 1274"/>
                <a:gd name="T54" fmla="*/ 2048 w 1273"/>
                <a:gd name="T55" fmla="*/ 714787 h 1274"/>
                <a:gd name="T56" fmla="*/ 0 w 1273"/>
                <a:gd name="T57" fmla="*/ 620574 h 1274"/>
                <a:gd name="T58" fmla="*/ 12289 w 1273"/>
                <a:gd name="T59" fmla="*/ 526362 h 1274"/>
                <a:gd name="T60" fmla="*/ 36866 w 1273"/>
                <a:gd name="T61" fmla="*/ 434197 h 1274"/>
                <a:gd name="T62" fmla="*/ 75780 w 1273"/>
                <a:gd name="T63" fmla="*/ 346129 h 1274"/>
                <a:gd name="T64" fmla="*/ 126982 w 1273"/>
                <a:gd name="T65" fmla="*/ 264205 h 1274"/>
                <a:gd name="T66" fmla="*/ 169993 w 1273"/>
                <a:gd name="T67" fmla="*/ 210954 h 1274"/>
                <a:gd name="T68" fmla="*/ 241676 w 1273"/>
                <a:gd name="T69" fmla="*/ 143367 h 1274"/>
                <a:gd name="T70" fmla="*/ 321552 w 1273"/>
                <a:gd name="T71" fmla="*/ 90116 h 1274"/>
                <a:gd name="T72" fmla="*/ 407573 w 1273"/>
                <a:gd name="T73" fmla="*/ 47106 h 1274"/>
                <a:gd name="T74" fmla="*/ 497689 w 1273"/>
                <a:gd name="T75" fmla="*/ 18433 h 1274"/>
                <a:gd name="T76" fmla="*/ 589854 w 1273"/>
                <a:gd name="T77" fmla="*/ 4096 h 1274"/>
                <a:gd name="T78" fmla="*/ 684067 w 1273"/>
                <a:gd name="T79" fmla="*/ 0 h 1274"/>
                <a:gd name="T80" fmla="*/ 776231 w 1273"/>
                <a:gd name="T81" fmla="*/ 12289 h 1274"/>
                <a:gd name="T82" fmla="*/ 869420 w 1273"/>
                <a:gd name="T83" fmla="*/ 36866 h 1274"/>
                <a:gd name="T84" fmla="*/ 957488 w 1273"/>
                <a:gd name="T85" fmla="*/ 75780 h 1274"/>
                <a:gd name="T86" fmla="*/ 1041461 w 1273"/>
                <a:gd name="T87" fmla="*/ 12903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73" h="1274">
                  <a:moveTo>
                    <a:pt x="1043" y="146"/>
                  </a:moveTo>
                  <a:lnTo>
                    <a:pt x="1043" y="146"/>
                  </a:lnTo>
                  <a:lnTo>
                    <a:pt x="1067" y="168"/>
                  </a:lnTo>
                  <a:lnTo>
                    <a:pt x="1091" y="190"/>
                  </a:lnTo>
                  <a:lnTo>
                    <a:pt x="1113" y="214"/>
                  </a:lnTo>
                  <a:lnTo>
                    <a:pt x="1133" y="238"/>
                  </a:lnTo>
                  <a:lnTo>
                    <a:pt x="1153" y="262"/>
                  </a:lnTo>
                  <a:lnTo>
                    <a:pt x="1171" y="288"/>
                  </a:lnTo>
                  <a:lnTo>
                    <a:pt x="1187" y="316"/>
                  </a:lnTo>
                  <a:lnTo>
                    <a:pt x="1201" y="342"/>
                  </a:lnTo>
                  <a:lnTo>
                    <a:pt x="1215" y="370"/>
                  </a:lnTo>
                  <a:lnTo>
                    <a:pt x="1227" y="398"/>
                  </a:lnTo>
                  <a:lnTo>
                    <a:pt x="1239" y="428"/>
                  </a:lnTo>
                  <a:lnTo>
                    <a:pt x="1247" y="456"/>
                  </a:lnTo>
                  <a:lnTo>
                    <a:pt x="1255" y="486"/>
                  </a:lnTo>
                  <a:lnTo>
                    <a:pt x="1263" y="516"/>
                  </a:lnTo>
                  <a:lnTo>
                    <a:pt x="1267" y="546"/>
                  </a:lnTo>
                  <a:lnTo>
                    <a:pt x="1271" y="576"/>
                  </a:lnTo>
                  <a:lnTo>
                    <a:pt x="1273" y="608"/>
                  </a:lnTo>
                  <a:lnTo>
                    <a:pt x="1273" y="638"/>
                  </a:lnTo>
                  <a:lnTo>
                    <a:pt x="1273" y="668"/>
                  </a:lnTo>
                  <a:lnTo>
                    <a:pt x="1271" y="698"/>
                  </a:lnTo>
                  <a:lnTo>
                    <a:pt x="1267" y="730"/>
                  </a:lnTo>
                  <a:lnTo>
                    <a:pt x="1261" y="760"/>
                  </a:lnTo>
                  <a:lnTo>
                    <a:pt x="1255" y="790"/>
                  </a:lnTo>
                  <a:lnTo>
                    <a:pt x="1247" y="820"/>
                  </a:lnTo>
                  <a:lnTo>
                    <a:pt x="1237" y="848"/>
                  </a:lnTo>
                  <a:lnTo>
                    <a:pt x="1227" y="878"/>
                  </a:lnTo>
                  <a:lnTo>
                    <a:pt x="1213" y="906"/>
                  </a:lnTo>
                  <a:lnTo>
                    <a:pt x="1199" y="936"/>
                  </a:lnTo>
                  <a:lnTo>
                    <a:pt x="1183" y="962"/>
                  </a:lnTo>
                  <a:lnTo>
                    <a:pt x="1167" y="990"/>
                  </a:lnTo>
                  <a:lnTo>
                    <a:pt x="1147" y="1016"/>
                  </a:lnTo>
                  <a:lnTo>
                    <a:pt x="1127" y="1042"/>
                  </a:lnTo>
                  <a:lnTo>
                    <a:pt x="1107" y="1068"/>
                  </a:lnTo>
                  <a:lnTo>
                    <a:pt x="1083" y="1090"/>
                  </a:lnTo>
                  <a:lnTo>
                    <a:pt x="1061" y="1112"/>
                  </a:lnTo>
                  <a:lnTo>
                    <a:pt x="1037" y="1134"/>
                  </a:lnTo>
                  <a:lnTo>
                    <a:pt x="1011" y="1152"/>
                  </a:lnTo>
                  <a:lnTo>
                    <a:pt x="985" y="1170"/>
                  </a:lnTo>
                  <a:lnTo>
                    <a:pt x="959" y="1186"/>
                  </a:lnTo>
                  <a:lnTo>
                    <a:pt x="931" y="1202"/>
                  </a:lnTo>
                  <a:lnTo>
                    <a:pt x="903" y="1216"/>
                  </a:lnTo>
                  <a:lnTo>
                    <a:pt x="875" y="1228"/>
                  </a:lnTo>
                  <a:lnTo>
                    <a:pt x="847" y="1238"/>
                  </a:lnTo>
                  <a:lnTo>
                    <a:pt x="817" y="1248"/>
                  </a:lnTo>
                  <a:lnTo>
                    <a:pt x="786" y="1256"/>
                  </a:lnTo>
                  <a:lnTo>
                    <a:pt x="756" y="1262"/>
                  </a:lnTo>
                  <a:lnTo>
                    <a:pt x="726" y="1268"/>
                  </a:lnTo>
                  <a:lnTo>
                    <a:pt x="696" y="1270"/>
                  </a:lnTo>
                  <a:lnTo>
                    <a:pt x="666" y="1272"/>
                  </a:lnTo>
                  <a:lnTo>
                    <a:pt x="636" y="1274"/>
                  </a:lnTo>
                  <a:lnTo>
                    <a:pt x="604" y="1272"/>
                  </a:lnTo>
                  <a:lnTo>
                    <a:pt x="574" y="1270"/>
                  </a:lnTo>
                  <a:lnTo>
                    <a:pt x="544" y="1266"/>
                  </a:lnTo>
                  <a:lnTo>
                    <a:pt x="514" y="1262"/>
                  </a:lnTo>
                  <a:lnTo>
                    <a:pt x="484" y="1256"/>
                  </a:lnTo>
                  <a:lnTo>
                    <a:pt x="454" y="1246"/>
                  </a:lnTo>
                  <a:lnTo>
                    <a:pt x="424" y="1238"/>
                  </a:lnTo>
                  <a:lnTo>
                    <a:pt x="394" y="1226"/>
                  </a:lnTo>
                  <a:lnTo>
                    <a:pt x="366" y="1214"/>
                  </a:lnTo>
                  <a:lnTo>
                    <a:pt x="338" y="1200"/>
                  </a:lnTo>
                  <a:lnTo>
                    <a:pt x="310" y="1184"/>
                  </a:lnTo>
                  <a:lnTo>
                    <a:pt x="282" y="1166"/>
                  </a:lnTo>
                  <a:lnTo>
                    <a:pt x="256" y="1148"/>
                  </a:lnTo>
                  <a:lnTo>
                    <a:pt x="230" y="1128"/>
                  </a:lnTo>
                  <a:lnTo>
                    <a:pt x="206" y="1106"/>
                  </a:lnTo>
                  <a:lnTo>
                    <a:pt x="182" y="1084"/>
                  </a:lnTo>
                  <a:lnTo>
                    <a:pt x="160" y="1060"/>
                  </a:lnTo>
                  <a:lnTo>
                    <a:pt x="140" y="1036"/>
                  </a:lnTo>
                  <a:lnTo>
                    <a:pt x="120" y="1010"/>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6"/>
                  </a:lnTo>
                  <a:lnTo>
                    <a:pt x="0" y="636"/>
                  </a:lnTo>
                  <a:lnTo>
                    <a:pt x="0" y="606"/>
                  </a:lnTo>
                  <a:lnTo>
                    <a:pt x="2" y="576"/>
                  </a:lnTo>
                  <a:lnTo>
                    <a:pt x="6" y="544"/>
                  </a:lnTo>
                  <a:lnTo>
                    <a:pt x="12" y="514"/>
                  </a:lnTo>
                  <a:lnTo>
                    <a:pt x="18" y="484"/>
                  </a:lnTo>
                  <a:lnTo>
                    <a:pt x="26" y="454"/>
                  </a:lnTo>
                  <a:lnTo>
                    <a:pt x="36" y="424"/>
                  </a:lnTo>
                  <a:lnTo>
                    <a:pt x="46" y="396"/>
                  </a:lnTo>
                  <a:lnTo>
                    <a:pt x="60" y="366"/>
                  </a:lnTo>
                  <a:lnTo>
                    <a:pt x="74" y="338"/>
                  </a:lnTo>
                  <a:lnTo>
                    <a:pt x="88" y="310"/>
                  </a:lnTo>
                  <a:lnTo>
                    <a:pt x="106" y="284"/>
                  </a:lnTo>
                  <a:lnTo>
                    <a:pt x="124" y="258"/>
                  </a:lnTo>
                  <a:lnTo>
                    <a:pt x="146" y="232"/>
                  </a:lnTo>
                  <a:lnTo>
                    <a:pt x="166" y="206"/>
                  </a:lnTo>
                  <a:lnTo>
                    <a:pt x="190" y="184"/>
                  </a:lnTo>
                  <a:lnTo>
                    <a:pt x="212" y="162"/>
                  </a:lnTo>
                  <a:lnTo>
                    <a:pt x="236" y="140"/>
                  </a:lnTo>
                  <a:lnTo>
                    <a:pt x="262" y="122"/>
                  </a:lnTo>
                  <a:lnTo>
                    <a:pt x="288" y="104"/>
                  </a:lnTo>
                  <a:lnTo>
                    <a:pt x="314" y="88"/>
                  </a:lnTo>
                  <a:lnTo>
                    <a:pt x="342" y="72"/>
                  </a:lnTo>
                  <a:lnTo>
                    <a:pt x="370" y="58"/>
                  </a:lnTo>
                  <a:lnTo>
                    <a:pt x="398" y="46"/>
                  </a:lnTo>
                  <a:lnTo>
                    <a:pt x="426" y="36"/>
                  </a:lnTo>
                  <a:lnTo>
                    <a:pt x="456" y="26"/>
                  </a:lnTo>
                  <a:lnTo>
                    <a:pt x="486" y="18"/>
                  </a:lnTo>
                  <a:lnTo>
                    <a:pt x="516" y="12"/>
                  </a:lnTo>
                  <a:lnTo>
                    <a:pt x="546" y="6"/>
                  </a:lnTo>
                  <a:lnTo>
                    <a:pt x="576" y="4"/>
                  </a:lnTo>
                  <a:lnTo>
                    <a:pt x="606" y="0"/>
                  </a:lnTo>
                  <a:lnTo>
                    <a:pt x="636" y="0"/>
                  </a:lnTo>
                  <a:lnTo>
                    <a:pt x="668" y="0"/>
                  </a:lnTo>
                  <a:lnTo>
                    <a:pt x="698" y="4"/>
                  </a:lnTo>
                  <a:lnTo>
                    <a:pt x="728" y="6"/>
                  </a:lnTo>
                  <a:lnTo>
                    <a:pt x="758" y="12"/>
                  </a:lnTo>
                  <a:lnTo>
                    <a:pt x="788" y="18"/>
                  </a:lnTo>
                  <a:lnTo>
                    <a:pt x="819" y="26"/>
                  </a:lnTo>
                  <a:lnTo>
                    <a:pt x="849" y="36"/>
                  </a:lnTo>
                  <a:lnTo>
                    <a:pt x="879" y="48"/>
                  </a:lnTo>
                  <a:lnTo>
                    <a:pt x="907" y="60"/>
                  </a:lnTo>
                  <a:lnTo>
                    <a:pt x="935" y="74"/>
                  </a:lnTo>
                  <a:lnTo>
                    <a:pt x="963" y="90"/>
                  </a:lnTo>
                  <a:lnTo>
                    <a:pt x="991" y="108"/>
                  </a:lnTo>
                  <a:lnTo>
                    <a:pt x="1017" y="126"/>
                  </a:lnTo>
                  <a:lnTo>
                    <a:pt x="1043"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100"/>
            </a:p>
          </p:txBody>
        </p:sp>
        <p:sp>
          <p:nvSpPr>
            <p:cNvPr id="100376" name="îšlïdé"/>
            <p:cNvSpPr>
              <a:spLocks/>
            </p:cNvSpPr>
            <p:nvPr/>
          </p:nvSpPr>
          <p:spPr bwMode="auto">
            <a:xfrm>
              <a:off x="1210169" y="2168976"/>
              <a:ext cx="1305665" cy="1304640"/>
            </a:xfrm>
            <a:custGeom>
              <a:avLst/>
              <a:gdLst>
                <a:gd name="T0" fmla="*/ 1093686 w 1275"/>
                <a:gd name="T1" fmla="*/ 172040 h 1274"/>
                <a:gd name="T2" fmla="*/ 1161274 w 1275"/>
                <a:gd name="T3" fmla="*/ 243724 h 1274"/>
                <a:gd name="T4" fmla="*/ 1217597 w 1275"/>
                <a:gd name="T5" fmla="*/ 321552 h 1274"/>
                <a:gd name="T6" fmla="*/ 1258559 w 1275"/>
                <a:gd name="T7" fmla="*/ 407572 h 1274"/>
                <a:gd name="T8" fmla="*/ 1287232 w 1275"/>
                <a:gd name="T9" fmla="*/ 497688 h 1274"/>
                <a:gd name="T10" fmla="*/ 1303617 w 1275"/>
                <a:gd name="T11" fmla="*/ 589853 h 1274"/>
                <a:gd name="T12" fmla="*/ 1305665 w 1275"/>
                <a:gd name="T13" fmla="*/ 684066 h 1274"/>
                <a:gd name="T14" fmla="*/ 1293376 w 1275"/>
                <a:gd name="T15" fmla="*/ 778278 h 1274"/>
                <a:gd name="T16" fmla="*/ 1268799 w 1275"/>
                <a:gd name="T17" fmla="*/ 868395 h 1274"/>
                <a:gd name="T18" fmla="*/ 1229885 w 1275"/>
                <a:gd name="T19" fmla="*/ 956463 h 1274"/>
                <a:gd name="T20" fmla="*/ 1175611 w 1275"/>
                <a:gd name="T21" fmla="*/ 1040435 h 1274"/>
                <a:gd name="T22" fmla="*/ 1132600 w 1275"/>
                <a:gd name="T23" fmla="*/ 1091638 h 1274"/>
                <a:gd name="T24" fmla="*/ 1060917 w 1275"/>
                <a:gd name="T25" fmla="*/ 1159225 h 1274"/>
                <a:gd name="T26" fmla="*/ 983089 w 1275"/>
                <a:gd name="T27" fmla="*/ 1214524 h 1274"/>
                <a:gd name="T28" fmla="*/ 897069 w 1275"/>
                <a:gd name="T29" fmla="*/ 1255486 h 1274"/>
                <a:gd name="T30" fmla="*/ 806952 w 1275"/>
                <a:gd name="T31" fmla="*/ 1286207 h 1274"/>
                <a:gd name="T32" fmla="*/ 714788 w 1275"/>
                <a:gd name="T33" fmla="*/ 1300544 h 1274"/>
                <a:gd name="T34" fmla="*/ 620575 w 1275"/>
                <a:gd name="T35" fmla="*/ 1302592 h 1274"/>
                <a:gd name="T36" fmla="*/ 528410 w 1275"/>
                <a:gd name="T37" fmla="*/ 1292351 h 1274"/>
                <a:gd name="T38" fmla="*/ 436246 w 1275"/>
                <a:gd name="T39" fmla="*/ 1265726 h 1274"/>
                <a:gd name="T40" fmla="*/ 348177 w 1275"/>
                <a:gd name="T41" fmla="*/ 1228860 h 1274"/>
                <a:gd name="T42" fmla="*/ 264205 w 1275"/>
                <a:gd name="T43" fmla="*/ 1175610 h 1274"/>
                <a:gd name="T44" fmla="*/ 213003 w 1275"/>
                <a:gd name="T45" fmla="*/ 1132600 h 1274"/>
                <a:gd name="T46" fmla="*/ 145415 w 1275"/>
                <a:gd name="T47" fmla="*/ 1060916 h 1274"/>
                <a:gd name="T48" fmla="*/ 90116 w 1275"/>
                <a:gd name="T49" fmla="*/ 981040 h 1274"/>
                <a:gd name="T50" fmla="*/ 49154 w 1275"/>
                <a:gd name="T51" fmla="*/ 895020 h 1274"/>
                <a:gd name="T52" fmla="*/ 18433 w 1275"/>
                <a:gd name="T53" fmla="*/ 806952 h 1274"/>
                <a:gd name="T54" fmla="*/ 4096 w 1275"/>
                <a:gd name="T55" fmla="*/ 712739 h 1274"/>
                <a:gd name="T56" fmla="*/ 2048 w 1275"/>
                <a:gd name="T57" fmla="*/ 620574 h 1274"/>
                <a:gd name="T58" fmla="*/ 12289 w 1275"/>
                <a:gd name="T59" fmla="*/ 526362 h 1274"/>
                <a:gd name="T60" fmla="*/ 38914 w 1275"/>
                <a:gd name="T61" fmla="*/ 434197 h 1274"/>
                <a:gd name="T62" fmla="*/ 77828 w 1275"/>
                <a:gd name="T63" fmla="*/ 346129 h 1274"/>
                <a:gd name="T64" fmla="*/ 129030 w 1275"/>
                <a:gd name="T65" fmla="*/ 262157 h 1274"/>
                <a:gd name="T66" fmla="*/ 172041 w 1275"/>
                <a:gd name="T67" fmla="*/ 210954 h 1274"/>
                <a:gd name="T68" fmla="*/ 243724 w 1275"/>
                <a:gd name="T69" fmla="*/ 143367 h 1274"/>
                <a:gd name="T70" fmla="*/ 323600 w 1275"/>
                <a:gd name="T71" fmla="*/ 88068 h 1274"/>
                <a:gd name="T72" fmla="*/ 409620 w 1275"/>
                <a:gd name="T73" fmla="*/ 47106 h 1274"/>
                <a:gd name="T74" fmla="*/ 497689 w 1275"/>
                <a:gd name="T75" fmla="*/ 18433 h 1274"/>
                <a:gd name="T76" fmla="*/ 591901 w 1275"/>
                <a:gd name="T77" fmla="*/ 2048 h 1274"/>
                <a:gd name="T78" fmla="*/ 684066 w 1275"/>
                <a:gd name="T79" fmla="*/ 0 h 1274"/>
                <a:gd name="T80" fmla="*/ 778279 w 1275"/>
                <a:gd name="T81" fmla="*/ 12289 h 1274"/>
                <a:gd name="T82" fmla="*/ 870443 w 1275"/>
                <a:gd name="T83" fmla="*/ 36866 h 1274"/>
                <a:gd name="T84" fmla="*/ 958512 w 1275"/>
                <a:gd name="T85" fmla="*/ 75780 h 1274"/>
                <a:gd name="T86" fmla="*/ 1042484 w 1275"/>
                <a:gd name="T87" fmla="*/ 129030 h 12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75" h="1274">
                  <a:moveTo>
                    <a:pt x="1044" y="146"/>
                  </a:moveTo>
                  <a:lnTo>
                    <a:pt x="1044" y="146"/>
                  </a:lnTo>
                  <a:lnTo>
                    <a:pt x="1068" y="168"/>
                  </a:lnTo>
                  <a:lnTo>
                    <a:pt x="1092" y="190"/>
                  </a:lnTo>
                  <a:lnTo>
                    <a:pt x="1114" y="214"/>
                  </a:lnTo>
                  <a:lnTo>
                    <a:pt x="1134" y="238"/>
                  </a:lnTo>
                  <a:lnTo>
                    <a:pt x="1152" y="262"/>
                  </a:lnTo>
                  <a:lnTo>
                    <a:pt x="1170" y="288"/>
                  </a:lnTo>
                  <a:lnTo>
                    <a:pt x="1189" y="314"/>
                  </a:lnTo>
                  <a:lnTo>
                    <a:pt x="1203" y="342"/>
                  </a:lnTo>
                  <a:lnTo>
                    <a:pt x="1217" y="370"/>
                  </a:lnTo>
                  <a:lnTo>
                    <a:pt x="1229" y="398"/>
                  </a:lnTo>
                  <a:lnTo>
                    <a:pt x="1239" y="426"/>
                  </a:lnTo>
                  <a:lnTo>
                    <a:pt x="1249" y="456"/>
                  </a:lnTo>
                  <a:lnTo>
                    <a:pt x="1257" y="486"/>
                  </a:lnTo>
                  <a:lnTo>
                    <a:pt x="1263" y="516"/>
                  </a:lnTo>
                  <a:lnTo>
                    <a:pt x="1269" y="546"/>
                  </a:lnTo>
                  <a:lnTo>
                    <a:pt x="1273" y="576"/>
                  </a:lnTo>
                  <a:lnTo>
                    <a:pt x="1275" y="606"/>
                  </a:lnTo>
                  <a:lnTo>
                    <a:pt x="1275" y="638"/>
                  </a:lnTo>
                  <a:lnTo>
                    <a:pt x="1275" y="668"/>
                  </a:lnTo>
                  <a:lnTo>
                    <a:pt x="1273" y="698"/>
                  </a:lnTo>
                  <a:lnTo>
                    <a:pt x="1269" y="728"/>
                  </a:lnTo>
                  <a:lnTo>
                    <a:pt x="1263" y="760"/>
                  </a:lnTo>
                  <a:lnTo>
                    <a:pt x="1257" y="790"/>
                  </a:lnTo>
                  <a:lnTo>
                    <a:pt x="1249" y="820"/>
                  </a:lnTo>
                  <a:lnTo>
                    <a:pt x="1239" y="848"/>
                  </a:lnTo>
                  <a:lnTo>
                    <a:pt x="1227" y="878"/>
                  </a:lnTo>
                  <a:lnTo>
                    <a:pt x="1215" y="906"/>
                  </a:lnTo>
                  <a:lnTo>
                    <a:pt x="1201" y="934"/>
                  </a:lnTo>
                  <a:lnTo>
                    <a:pt x="1185" y="962"/>
                  </a:lnTo>
                  <a:lnTo>
                    <a:pt x="1168" y="990"/>
                  </a:lnTo>
                  <a:lnTo>
                    <a:pt x="1148" y="1016"/>
                  </a:lnTo>
                  <a:lnTo>
                    <a:pt x="1128" y="1042"/>
                  </a:lnTo>
                  <a:lnTo>
                    <a:pt x="1106" y="1066"/>
                  </a:lnTo>
                  <a:lnTo>
                    <a:pt x="1084" y="1090"/>
                  </a:lnTo>
                  <a:lnTo>
                    <a:pt x="1062" y="1112"/>
                  </a:lnTo>
                  <a:lnTo>
                    <a:pt x="1036" y="1132"/>
                  </a:lnTo>
                  <a:lnTo>
                    <a:pt x="1012" y="1152"/>
                  </a:lnTo>
                  <a:lnTo>
                    <a:pt x="986" y="1170"/>
                  </a:lnTo>
                  <a:lnTo>
                    <a:pt x="960" y="1186"/>
                  </a:lnTo>
                  <a:lnTo>
                    <a:pt x="932" y="1202"/>
                  </a:lnTo>
                  <a:lnTo>
                    <a:pt x="904" y="1214"/>
                  </a:lnTo>
                  <a:lnTo>
                    <a:pt x="876" y="1226"/>
                  </a:lnTo>
                  <a:lnTo>
                    <a:pt x="848" y="1238"/>
                  </a:lnTo>
                  <a:lnTo>
                    <a:pt x="818" y="1248"/>
                  </a:lnTo>
                  <a:lnTo>
                    <a:pt x="788" y="1256"/>
                  </a:lnTo>
                  <a:lnTo>
                    <a:pt x="758" y="1262"/>
                  </a:lnTo>
                  <a:lnTo>
                    <a:pt x="728" y="1266"/>
                  </a:lnTo>
                  <a:lnTo>
                    <a:pt x="698" y="1270"/>
                  </a:lnTo>
                  <a:lnTo>
                    <a:pt x="668" y="1272"/>
                  </a:lnTo>
                  <a:lnTo>
                    <a:pt x="636" y="1274"/>
                  </a:lnTo>
                  <a:lnTo>
                    <a:pt x="606" y="1272"/>
                  </a:lnTo>
                  <a:lnTo>
                    <a:pt x="576" y="1270"/>
                  </a:lnTo>
                  <a:lnTo>
                    <a:pt x="546" y="1266"/>
                  </a:lnTo>
                  <a:lnTo>
                    <a:pt x="516" y="1262"/>
                  </a:lnTo>
                  <a:lnTo>
                    <a:pt x="484" y="1254"/>
                  </a:lnTo>
                  <a:lnTo>
                    <a:pt x="456" y="1246"/>
                  </a:lnTo>
                  <a:lnTo>
                    <a:pt x="426" y="1236"/>
                  </a:lnTo>
                  <a:lnTo>
                    <a:pt x="396" y="1226"/>
                  </a:lnTo>
                  <a:lnTo>
                    <a:pt x="368" y="1214"/>
                  </a:lnTo>
                  <a:lnTo>
                    <a:pt x="340" y="1200"/>
                  </a:lnTo>
                  <a:lnTo>
                    <a:pt x="312" y="1184"/>
                  </a:lnTo>
                  <a:lnTo>
                    <a:pt x="284" y="1166"/>
                  </a:lnTo>
                  <a:lnTo>
                    <a:pt x="258" y="1148"/>
                  </a:lnTo>
                  <a:lnTo>
                    <a:pt x="232" y="1128"/>
                  </a:lnTo>
                  <a:lnTo>
                    <a:pt x="208" y="1106"/>
                  </a:lnTo>
                  <a:lnTo>
                    <a:pt x="184" y="1084"/>
                  </a:lnTo>
                  <a:lnTo>
                    <a:pt x="162" y="1060"/>
                  </a:lnTo>
                  <a:lnTo>
                    <a:pt x="142" y="1036"/>
                  </a:lnTo>
                  <a:lnTo>
                    <a:pt x="122" y="1010"/>
                  </a:lnTo>
                  <a:lnTo>
                    <a:pt x="104" y="984"/>
                  </a:lnTo>
                  <a:lnTo>
                    <a:pt x="88" y="958"/>
                  </a:lnTo>
                  <a:lnTo>
                    <a:pt x="72" y="930"/>
                  </a:lnTo>
                  <a:lnTo>
                    <a:pt x="60" y="904"/>
                  </a:lnTo>
                  <a:lnTo>
                    <a:pt x="48" y="874"/>
                  </a:lnTo>
                  <a:lnTo>
                    <a:pt x="36" y="846"/>
                  </a:lnTo>
                  <a:lnTo>
                    <a:pt x="26" y="816"/>
                  </a:lnTo>
                  <a:lnTo>
                    <a:pt x="18" y="788"/>
                  </a:lnTo>
                  <a:lnTo>
                    <a:pt x="12" y="758"/>
                  </a:lnTo>
                  <a:lnTo>
                    <a:pt x="8" y="728"/>
                  </a:lnTo>
                  <a:lnTo>
                    <a:pt x="4" y="696"/>
                  </a:lnTo>
                  <a:lnTo>
                    <a:pt x="2" y="666"/>
                  </a:lnTo>
                  <a:lnTo>
                    <a:pt x="0" y="636"/>
                  </a:lnTo>
                  <a:lnTo>
                    <a:pt x="2" y="606"/>
                  </a:lnTo>
                  <a:lnTo>
                    <a:pt x="4" y="574"/>
                  </a:lnTo>
                  <a:lnTo>
                    <a:pt x="8" y="544"/>
                  </a:lnTo>
                  <a:lnTo>
                    <a:pt x="12" y="514"/>
                  </a:lnTo>
                  <a:lnTo>
                    <a:pt x="20" y="484"/>
                  </a:lnTo>
                  <a:lnTo>
                    <a:pt x="28" y="454"/>
                  </a:lnTo>
                  <a:lnTo>
                    <a:pt x="38" y="424"/>
                  </a:lnTo>
                  <a:lnTo>
                    <a:pt x="48" y="396"/>
                  </a:lnTo>
                  <a:lnTo>
                    <a:pt x="60" y="366"/>
                  </a:lnTo>
                  <a:lnTo>
                    <a:pt x="76" y="338"/>
                  </a:lnTo>
                  <a:lnTo>
                    <a:pt x="90" y="310"/>
                  </a:lnTo>
                  <a:lnTo>
                    <a:pt x="108" y="284"/>
                  </a:lnTo>
                  <a:lnTo>
                    <a:pt x="126" y="256"/>
                  </a:lnTo>
                  <a:lnTo>
                    <a:pt x="146" y="232"/>
                  </a:lnTo>
                  <a:lnTo>
                    <a:pt x="168" y="206"/>
                  </a:lnTo>
                  <a:lnTo>
                    <a:pt x="190" y="182"/>
                  </a:lnTo>
                  <a:lnTo>
                    <a:pt x="214" y="160"/>
                  </a:lnTo>
                  <a:lnTo>
                    <a:pt x="238" y="140"/>
                  </a:lnTo>
                  <a:lnTo>
                    <a:pt x="264" y="122"/>
                  </a:lnTo>
                  <a:lnTo>
                    <a:pt x="290" y="104"/>
                  </a:lnTo>
                  <a:lnTo>
                    <a:pt x="316" y="86"/>
                  </a:lnTo>
                  <a:lnTo>
                    <a:pt x="344" y="72"/>
                  </a:lnTo>
                  <a:lnTo>
                    <a:pt x="370" y="58"/>
                  </a:lnTo>
                  <a:lnTo>
                    <a:pt x="400" y="46"/>
                  </a:lnTo>
                  <a:lnTo>
                    <a:pt x="428" y="36"/>
                  </a:lnTo>
                  <a:lnTo>
                    <a:pt x="458" y="26"/>
                  </a:lnTo>
                  <a:lnTo>
                    <a:pt x="486" y="18"/>
                  </a:lnTo>
                  <a:lnTo>
                    <a:pt x="516" y="12"/>
                  </a:lnTo>
                  <a:lnTo>
                    <a:pt x="546" y="6"/>
                  </a:lnTo>
                  <a:lnTo>
                    <a:pt x="578" y="2"/>
                  </a:lnTo>
                  <a:lnTo>
                    <a:pt x="608" y="0"/>
                  </a:lnTo>
                  <a:lnTo>
                    <a:pt x="638" y="0"/>
                  </a:lnTo>
                  <a:lnTo>
                    <a:pt x="668" y="0"/>
                  </a:lnTo>
                  <a:lnTo>
                    <a:pt x="700" y="2"/>
                  </a:lnTo>
                  <a:lnTo>
                    <a:pt x="730" y="6"/>
                  </a:lnTo>
                  <a:lnTo>
                    <a:pt x="760" y="12"/>
                  </a:lnTo>
                  <a:lnTo>
                    <a:pt x="790" y="18"/>
                  </a:lnTo>
                  <a:lnTo>
                    <a:pt x="820" y="26"/>
                  </a:lnTo>
                  <a:lnTo>
                    <a:pt x="850" y="36"/>
                  </a:lnTo>
                  <a:lnTo>
                    <a:pt x="878" y="48"/>
                  </a:lnTo>
                  <a:lnTo>
                    <a:pt x="908" y="60"/>
                  </a:lnTo>
                  <a:lnTo>
                    <a:pt x="936" y="74"/>
                  </a:lnTo>
                  <a:lnTo>
                    <a:pt x="964" y="90"/>
                  </a:lnTo>
                  <a:lnTo>
                    <a:pt x="990" y="106"/>
                  </a:lnTo>
                  <a:lnTo>
                    <a:pt x="1018" y="126"/>
                  </a:lnTo>
                  <a:lnTo>
                    <a:pt x="104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endParaRPr lang="zh-CN" altLang="en-US" sz="1100"/>
            </a:p>
          </p:txBody>
        </p:sp>
        <p:sp>
          <p:nvSpPr>
            <p:cNvPr id="13" name="îSḷîďé">
              <a:extLst/>
            </p:cNvPr>
            <p:cNvSpPr/>
            <p:nvPr/>
          </p:nvSpPr>
          <p:spPr bwMode="auto">
            <a:xfrm>
              <a:off x="1066801" y="1616164"/>
              <a:ext cx="1934115" cy="2000688"/>
            </a:xfrm>
            <a:custGeom>
              <a:avLst/>
              <a:gdLst>
                <a:gd name="T0" fmla="*/ 1481 w 1889"/>
                <a:gd name="T1" fmla="*/ 844 h 1954"/>
                <a:gd name="T2" fmla="*/ 1367 w 1889"/>
                <a:gd name="T3" fmla="*/ 668 h 1954"/>
                <a:gd name="T4" fmla="*/ 1242 w 1889"/>
                <a:gd name="T5" fmla="*/ 552 h 1954"/>
                <a:gd name="T6" fmla="*/ 1072 w 1889"/>
                <a:gd name="T7" fmla="*/ 456 h 1954"/>
                <a:gd name="T8" fmla="*/ 890 w 1889"/>
                <a:gd name="T9" fmla="*/ 406 h 1954"/>
                <a:gd name="T10" fmla="*/ 704 w 1889"/>
                <a:gd name="T11" fmla="*/ 402 h 1954"/>
                <a:gd name="T12" fmla="*/ 522 w 1889"/>
                <a:gd name="T13" fmla="*/ 442 h 1954"/>
                <a:gd name="T14" fmla="*/ 352 w 1889"/>
                <a:gd name="T15" fmla="*/ 526 h 1954"/>
                <a:gd name="T16" fmla="*/ 204 w 1889"/>
                <a:gd name="T17" fmla="*/ 650 h 1954"/>
                <a:gd name="T18" fmla="*/ 110 w 1889"/>
                <a:gd name="T19" fmla="*/ 778 h 1954"/>
                <a:gd name="T20" fmla="*/ 32 w 1889"/>
                <a:gd name="T21" fmla="*/ 954 h 1954"/>
                <a:gd name="T22" fmla="*/ 0 w 1889"/>
                <a:gd name="T23" fmla="*/ 1138 h 1954"/>
                <a:gd name="T24" fmla="*/ 14 w 1889"/>
                <a:gd name="T25" fmla="*/ 1324 h 1954"/>
                <a:gd name="T26" fmla="*/ 72 w 1889"/>
                <a:gd name="T27" fmla="*/ 1502 h 1954"/>
                <a:gd name="T28" fmla="*/ 172 w 1889"/>
                <a:gd name="T29" fmla="*/ 1664 h 1954"/>
                <a:gd name="T30" fmla="*/ 282 w 1889"/>
                <a:gd name="T31" fmla="*/ 1776 h 1954"/>
                <a:gd name="T32" fmla="*/ 448 w 1889"/>
                <a:gd name="T33" fmla="*/ 1882 h 1954"/>
                <a:gd name="T34" fmla="*/ 628 w 1889"/>
                <a:gd name="T35" fmla="*/ 1940 h 1954"/>
                <a:gd name="T36" fmla="*/ 814 w 1889"/>
                <a:gd name="T37" fmla="*/ 1954 h 1954"/>
                <a:gd name="T38" fmla="*/ 998 w 1889"/>
                <a:gd name="T39" fmla="*/ 1922 h 1954"/>
                <a:gd name="T40" fmla="*/ 1170 w 1889"/>
                <a:gd name="T41" fmla="*/ 1848 h 1954"/>
                <a:gd name="T42" fmla="*/ 1325 w 1889"/>
                <a:gd name="T43" fmla="*/ 1730 h 1954"/>
                <a:gd name="T44" fmla="*/ 1423 w 1889"/>
                <a:gd name="T45" fmla="*/ 1612 h 1954"/>
                <a:gd name="T46" fmla="*/ 1505 w 1889"/>
                <a:gd name="T47" fmla="*/ 1452 h 1954"/>
                <a:gd name="T48" fmla="*/ 1889 w 1889"/>
                <a:gd name="T49" fmla="*/ 312 h 1954"/>
                <a:gd name="T50" fmla="*/ 1811 w 1889"/>
                <a:gd name="T51" fmla="*/ 162 h 1954"/>
                <a:gd name="T52" fmla="*/ 1763 w 1889"/>
                <a:gd name="T53" fmla="*/ 0 h 1954"/>
                <a:gd name="T54" fmla="*/ 1202 w 1889"/>
                <a:gd name="T55" fmla="*/ 1652 h 1954"/>
                <a:gd name="T56" fmla="*/ 1072 w 1889"/>
                <a:gd name="T57" fmla="*/ 1742 h 1954"/>
                <a:gd name="T58" fmla="*/ 928 w 1889"/>
                <a:gd name="T59" fmla="*/ 1796 h 1954"/>
                <a:gd name="T60" fmla="*/ 776 w 1889"/>
                <a:gd name="T61" fmla="*/ 1814 h 1954"/>
                <a:gd name="T62" fmla="*/ 624 w 1889"/>
                <a:gd name="T63" fmla="*/ 1794 h 1954"/>
                <a:gd name="T64" fmla="*/ 480 w 1889"/>
                <a:gd name="T65" fmla="*/ 1740 h 1954"/>
                <a:gd name="T66" fmla="*/ 372 w 1889"/>
                <a:gd name="T67" fmla="*/ 1668 h 1954"/>
                <a:gd name="T68" fmla="*/ 262 w 1889"/>
                <a:gd name="T69" fmla="*/ 1550 h 1954"/>
                <a:gd name="T70" fmla="*/ 188 w 1889"/>
                <a:gd name="T71" fmla="*/ 1414 h 1954"/>
                <a:gd name="T72" fmla="*/ 148 w 1889"/>
                <a:gd name="T73" fmla="*/ 1268 h 1954"/>
                <a:gd name="T74" fmla="*/ 144 w 1889"/>
                <a:gd name="T75" fmla="*/ 1114 h 1954"/>
                <a:gd name="T76" fmla="*/ 178 w 1889"/>
                <a:gd name="T77" fmla="*/ 964 h 1954"/>
                <a:gd name="T78" fmla="*/ 248 w 1889"/>
                <a:gd name="T79" fmla="*/ 824 h 1954"/>
                <a:gd name="T80" fmla="*/ 330 w 1889"/>
                <a:gd name="T81" fmla="*/ 722 h 1954"/>
                <a:gd name="T82" fmla="*/ 456 w 1889"/>
                <a:gd name="T83" fmla="*/ 626 h 1954"/>
                <a:gd name="T84" fmla="*/ 598 w 1889"/>
                <a:gd name="T85" fmla="*/ 566 h 1954"/>
                <a:gd name="T86" fmla="*/ 748 w 1889"/>
                <a:gd name="T87" fmla="*/ 540 h 1954"/>
                <a:gd name="T88" fmla="*/ 900 w 1889"/>
                <a:gd name="T89" fmla="*/ 552 h 1954"/>
                <a:gd name="T90" fmla="*/ 1048 w 1889"/>
                <a:gd name="T91" fmla="*/ 600 h 1954"/>
                <a:gd name="T92" fmla="*/ 1184 w 1889"/>
                <a:gd name="T93" fmla="*/ 686 h 1954"/>
                <a:gd name="T94" fmla="*/ 1274 w 1889"/>
                <a:gd name="T95" fmla="*/ 778 h 1954"/>
                <a:gd name="T96" fmla="*/ 1357 w 1889"/>
                <a:gd name="T97" fmla="*/ 910 h 1954"/>
                <a:gd name="T98" fmla="*/ 1403 w 1889"/>
                <a:gd name="T99" fmla="*/ 1056 h 1954"/>
                <a:gd name="T100" fmla="*/ 1415 w 1889"/>
                <a:gd name="T101" fmla="*/ 1208 h 1954"/>
                <a:gd name="T102" fmla="*/ 1389 w 1889"/>
                <a:gd name="T103" fmla="*/ 1360 h 1954"/>
                <a:gd name="T104" fmla="*/ 1325 w 1889"/>
                <a:gd name="T105" fmla="*/ 1502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9" h="1954">
                  <a:moveTo>
                    <a:pt x="1763" y="0"/>
                  </a:moveTo>
                  <a:lnTo>
                    <a:pt x="1481" y="844"/>
                  </a:lnTo>
                  <a:lnTo>
                    <a:pt x="1481" y="844"/>
                  </a:lnTo>
                  <a:lnTo>
                    <a:pt x="1481" y="844"/>
                  </a:lnTo>
                  <a:lnTo>
                    <a:pt x="1481" y="844"/>
                  </a:lnTo>
                  <a:lnTo>
                    <a:pt x="1463" y="806"/>
                  </a:lnTo>
                  <a:lnTo>
                    <a:pt x="1441" y="770"/>
                  </a:lnTo>
                  <a:lnTo>
                    <a:pt x="1419" y="736"/>
                  </a:lnTo>
                  <a:lnTo>
                    <a:pt x="1395" y="700"/>
                  </a:lnTo>
                  <a:lnTo>
                    <a:pt x="1367" y="668"/>
                  </a:lnTo>
                  <a:lnTo>
                    <a:pt x="1339" y="636"/>
                  </a:lnTo>
                  <a:lnTo>
                    <a:pt x="1306" y="606"/>
                  </a:lnTo>
                  <a:lnTo>
                    <a:pt x="1272" y="576"/>
                  </a:lnTo>
                  <a:lnTo>
                    <a:pt x="1272" y="576"/>
                  </a:lnTo>
                  <a:lnTo>
                    <a:pt x="1242" y="552"/>
                  </a:lnTo>
                  <a:lnTo>
                    <a:pt x="1210" y="530"/>
                  </a:lnTo>
                  <a:lnTo>
                    <a:pt x="1176" y="508"/>
                  </a:lnTo>
                  <a:lnTo>
                    <a:pt x="1142" y="490"/>
                  </a:lnTo>
                  <a:lnTo>
                    <a:pt x="1108" y="472"/>
                  </a:lnTo>
                  <a:lnTo>
                    <a:pt x="1072" y="456"/>
                  </a:lnTo>
                  <a:lnTo>
                    <a:pt x="1036" y="442"/>
                  </a:lnTo>
                  <a:lnTo>
                    <a:pt x="1000" y="432"/>
                  </a:lnTo>
                  <a:lnTo>
                    <a:pt x="964" y="422"/>
                  </a:lnTo>
                  <a:lnTo>
                    <a:pt x="928" y="414"/>
                  </a:lnTo>
                  <a:lnTo>
                    <a:pt x="890" y="406"/>
                  </a:lnTo>
                  <a:lnTo>
                    <a:pt x="854" y="402"/>
                  </a:lnTo>
                  <a:lnTo>
                    <a:pt x="816" y="400"/>
                  </a:lnTo>
                  <a:lnTo>
                    <a:pt x="778" y="398"/>
                  </a:lnTo>
                  <a:lnTo>
                    <a:pt x="742" y="400"/>
                  </a:lnTo>
                  <a:lnTo>
                    <a:pt x="704" y="402"/>
                  </a:lnTo>
                  <a:lnTo>
                    <a:pt x="666" y="406"/>
                  </a:lnTo>
                  <a:lnTo>
                    <a:pt x="630" y="412"/>
                  </a:lnTo>
                  <a:lnTo>
                    <a:pt x="594" y="420"/>
                  </a:lnTo>
                  <a:lnTo>
                    <a:pt x="558" y="430"/>
                  </a:lnTo>
                  <a:lnTo>
                    <a:pt x="522" y="442"/>
                  </a:lnTo>
                  <a:lnTo>
                    <a:pt x="486" y="456"/>
                  </a:lnTo>
                  <a:lnTo>
                    <a:pt x="452" y="470"/>
                  </a:lnTo>
                  <a:lnTo>
                    <a:pt x="418" y="486"/>
                  </a:lnTo>
                  <a:lnTo>
                    <a:pt x="384" y="506"/>
                  </a:lnTo>
                  <a:lnTo>
                    <a:pt x="352" y="526"/>
                  </a:lnTo>
                  <a:lnTo>
                    <a:pt x="320" y="546"/>
                  </a:lnTo>
                  <a:lnTo>
                    <a:pt x="290" y="570"/>
                  </a:lnTo>
                  <a:lnTo>
                    <a:pt x="260" y="596"/>
                  </a:lnTo>
                  <a:lnTo>
                    <a:pt x="232" y="622"/>
                  </a:lnTo>
                  <a:lnTo>
                    <a:pt x="204" y="650"/>
                  </a:lnTo>
                  <a:lnTo>
                    <a:pt x="178" y="682"/>
                  </a:lnTo>
                  <a:lnTo>
                    <a:pt x="178" y="682"/>
                  </a:lnTo>
                  <a:lnTo>
                    <a:pt x="154" y="712"/>
                  </a:lnTo>
                  <a:lnTo>
                    <a:pt x="130" y="746"/>
                  </a:lnTo>
                  <a:lnTo>
                    <a:pt x="110" y="778"/>
                  </a:lnTo>
                  <a:lnTo>
                    <a:pt x="90" y="812"/>
                  </a:lnTo>
                  <a:lnTo>
                    <a:pt x="74" y="846"/>
                  </a:lnTo>
                  <a:lnTo>
                    <a:pt x="58" y="882"/>
                  </a:lnTo>
                  <a:lnTo>
                    <a:pt x="44" y="918"/>
                  </a:lnTo>
                  <a:lnTo>
                    <a:pt x="32" y="954"/>
                  </a:lnTo>
                  <a:lnTo>
                    <a:pt x="22" y="990"/>
                  </a:lnTo>
                  <a:lnTo>
                    <a:pt x="14" y="1026"/>
                  </a:lnTo>
                  <a:lnTo>
                    <a:pt x="8" y="1064"/>
                  </a:lnTo>
                  <a:lnTo>
                    <a:pt x="4" y="1102"/>
                  </a:lnTo>
                  <a:lnTo>
                    <a:pt x="0" y="1138"/>
                  </a:lnTo>
                  <a:lnTo>
                    <a:pt x="0" y="1176"/>
                  </a:lnTo>
                  <a:lnTo>
                    <a:pt x="0" y="1212"/>
                  </a:lnTo>
                  <a:lnTo>
                    <a:pt x="4" y="1250"/>
                  </a:lnTo>
                  <a:lnTo>
                    <a:pt x="8" y="1288"/>
                  </a:lnTo>
                  <a:lnTo>
                    <a:pt x="14" y="1324"/>
                  </a:lnTo>
                  <a:lnTo>
                    <a:pt x="22" y="1360"/>
                  </a:lnTo>
                  <a:lnTo>
                    <a:pt x="32" y="1396"/>
                  </a:lnTo>
                  <a:lnTo>
                    <a:pt x="44" y="1432"/>
                  </a:lnTo>
                  <a:lnTo>
                    <a:pt x="56" y="1468"/>
                  </a:lnTo>
                  <a:lnTo>
                    <a:pt x="72" y="1502"/>
                  </a:lnTo>
                  <a:lnTo>
                    <a:pt x="88" y="1536"/>
                  </a:lnTo>
                  <a:lnTo>
                    <a:pt x="106" y="1570"/>
                  </a:lnTo>
                  <a:lnTo>
                    <a:pt x="126" y="1602"/>
                  </a:lnTo>
                  <a:lnTo>
                    <a:pt x="148" y="1634"/>
                  </a:lnTo>
                  <a:lnTo>
                    <a:pt x="172" y="1664"/>
                  </a:lnTo>
                  <a:lnTo>
                    <a:pt x="196" y="1694"/>
                  </a:lnTo>
                  <a:lnTo>
                    <a:pt x="224" y="1722"/>
                  </a:lnTo>
                  <a:lnTo>
                    <a:pt x="252" y="1750"/>
                  </a:lnTo>
                  <a:lnTo>
                    <a:pt x="282" y="1776"/>
                  </a:lnTo>
                  <a:lnTo>
                    <a:pt x="282" y="1776"/>
                  </a:lnTo>
                  <a:lnTo>
                    <a:pt x="314" y="1800"/>
                  </a:lnTo>
                  <a:lnTo>
                    <a:pt x="346" y="1824"/>
                  </a:lnTo>
                  <a:lnTo>
                    <a:pt x="380" y="1844"/>
                  </a:lnTo>
                  <a:lnTo>
                    <a:pt x="414" y="1864"/>
                  </a:lnTo>
                  <a:lnTo>
                    <a:pt x="448" y="1882"/>
                  </a:lnTo>
                  <a:lnTo>
                    <a:pt x="482" y="1896"/>
                  </a:lnTo>
                  <a:lnTo>
                    <a:pt x="518" y="1910"/>
                  </a:lnTo>
                  <a:lnTo>
                    <a:pt x="554" y="1922"/>
                  </a:lnTo>
                  <a:lnTo>
                    <a:pt x="592" y="1932"/>
                  </a:lnTo>
                  <a:lnTo>
                    <a:pt x="628" y="1940"/>
                  </a:lnTo>
                  <a:lnTo>
                    <a:pt x="664" y="1946"/>
                  </a:lnTo>
                  <a:lnTo>
                    <a:pt x="702" y="1950"/>
                  </a:lnTo>
                  <a:lnTo>
                    <a:pt x="740" y="1954"/>
                  </a:lnTo>
                  <a:lnTo>
                    <a:pt x="776" y="1954"/>
                  </a:lnTo>
                  <a:lnTo>
                    <a:pt x="814" y="1954"/>
                  </a:lnTo>
                  <a:lnTo>
                    <a:pt x="852" y="1950"/>
                  </a:lnTo>
                  <a:lnTo>
                    <a:pt x="888" y="1946"/>
                  </a:lnTo>
                  <a:lnTo>
                    <a:pt x="926" y="1940"/>
                  </a:lnTo>
                  <a:lnTo>
                    <a:pt x="962" y="1932"/>
                  </a:lnTo>
                  <a:lnTo>
                    <a:pt x="998" y="1922"/>
                  </a:lnTo>
                  <a:lnTo>
                    <a:pt x="1034" y="1912"/>
                  </a:lnTo>
                  <a:lnTo>
                    <a:pt x="1068" y="1898"/>
                  </a:lnTo>
                  <a:lnTo>
                    <a:pt x="1104" y="1882"/>
                  </a:lnTo>
                  <a:lnTo>
                    <a:pt x="1138" y="1866"/>
                  </a:lnTo>
                  <a:lnTo>
                    <a:pt x="1170" y="1848"/>
                  </a:lnTo>
                  <a:lnTo>
                    <a:pt x="1202" y="1828"/>
                  </a:lnTo>
                  <a:lnTo>
                    <a:pt x="1234" y="1806"/>
                  </a:lnTo>
                  <a:lnTo>
                    <a:pt x="1266" y="1782"/>
                  </a:lnTo>
                  <a:lnTo>
                    <a:pt x="1294" y="1758"/>
                  </a:lnTo>
                  <a:lnTo>
                    <a:pt x="1325" y="1730"/>
                  </a:lnTo>
                  <a:lnTo>
                    <a:pt x="1351" y="1702"/>
                  </a:lnTo>
                  <a:lnTo>
                    <a:pt x="1379" y="1672"/>
                  </a:lnTo>
                  <a:lnTo>
                    <a:pt x="1379" y="1672"/>
                  </a:lnTo>
                  <a:lnTo>
                    <a:pt x="1401" y="1642"/>
                  </a:lnTo>
                  <a:lnTo>
                    <a:pt x="1423" y="1612"/>
                  </a:lnTo>
                  <a:lnTo>
                    <a:pt x="1443" y="1582"/>
                  </a:lnTo>
                  <a:lnTo>
                    <a:pt x="1461" y="1550"/>
                  </a:lnTo>
                  <a:lnTo>
                    <a:pt x="1477" y="1518"/>
                  </a:lnTo>
                  <a:lnTo>
                    <a:pt x="1493" y="1486"/>
                  </a:lnTo>
                  <a:lnTo>
                    <a:pt x="1505" y="1452"/>
                  </a:lnTo>
                  <a:lnTo>
                    <a:pt x="1517" y="1418"/>
                  </a:lnTo>
                  <a:lnTo>
                    <a:pt x="1517" y="1418"/>
                  </a:lnTo>
                  <a:lnTo>
                    <a:pt x="1517" y="1418"/>
                  </a:lnTo>
                  <a:lnTo>
                    <a:pt x="1519" y="1418"/>
                  </a:lnTo>
                  <a:lnTo>
                    <a:pt x="1889" y="312"/>
                  </a:lnTo>
                  <a:lnTo>
                    <a:pt x="1889" y="312"/>
                  </a:lnTo>
                  <a:lnTo>
                    <a:pt x="1867" y="276"/>
                  </a:lnTo>
                  <a:lnTo>
                    <a:pt x="1845" y="238"/>
                  </a:lnTo>
                  <a:lnTo>
                    <a:pt x="1827" y="200"/>
                  </a:lnTo>
                  <a:lnTo>
                    <a:pt x="1811" y="162"/>
                  </a:lnTo>
                  <a:lnTo>
                    <a:pt x="1797" y="122"/>
                  </a:lnTo>
                  <a:lnTo>
                    <a:pt x="1783" y="82"/>
                  </a:lnTo>
                  <a:lnTo>
                    <a:pt x="1773" y="42"/>
                  </a:lnTo>
                  <a:lnTo>
                    <a:pt x="1763" y="0"/>
                  </a:lnTo>
                  <a:lnTo>
                    <a:pt x="1763" y="0"/>
                  </a:lnTo>
                  <a:close/>
                  <a:moveTo>
                    <a:pt x="1268" y="1582"/>
                  </a:moveTo>
                  <a:lnTo>
                    <a:pt x="1268" y="1582"/>
                  </a:lnTo>
                  <a:lnTo>
                    <a:pt x="1246" y="1606"/>
                  </a:lnTo>
                  <a:lnTo>
                    <a:pt x="1224" y="1630"/>
                  </a:lnTo>
                  <a:lnTo>
                    <a:pt x="1202" y="1652"/>
                  </a:lnTo>
                  <a:lnTo>
                    <a:pt x="1176" y="1672"/>
                  </a:lnTo>
                  <a:lnTo>
                    <a:pt x="1152" y="1692"/>
                  </a:lnTo>
                  <a:lnTo>
                    <a:pt x="1126" y="1710"/>
                  </a:lnTo>
                  <a:lnTo>
                    <a:pt x="1100" y="1726"/>
                  </a:lnTo>
                  <a:lnTo>
                    <a:pt x="1072" y="1742"/>
                  </a:lnTo>
                  <a:lnTo>
                    <a:pt x="1044" y="1754"/>
                  </a:lnTo>
                  <a:lnTo>
                    <a:pt x="1016" y="1766"/>
                  </a:lnTo>
                  <a:lnTo>
                    <a:pt x="988" y="1778"/>
                  </a:lnTo>
                  <a:lnTo>
                    <a:pt x="958" y="1788"/>
                  </a:lnTo>
                  <a:lnTo>
                    <a:pt x="928" y="1796"/>
                  </a:lnTo>
                  <a:lnTo>
                    <a:pt x="898" y="1802"/>
                  </a:lnTo>
                  <a:lnTo>
                    <a:pt x="868" y="1806"/>
                  </a:lnTo>
                  <a:lnTo>
                    <a:pt x="838" y="1810"/>
                  </a:lnTo>
                  <a:lnTo>
                    <a:pt x="808" y="1812"/>
                  </a:lnTo>
                  <a:lnTo>
                    <a:pt x="776" y="1814"/>
                  </a:lnTo>
                  <a:lnTo>
                    <a:pt x="746" y="1812"/>
                  </a:lnTo>
                  <a:lnTo>
                    <a:pt x="716" y="1810"/>
                  </a:lnTo>
                  <a:lnTo>
                    <a:pt x="686" y="1806"/>
                  </a:lnTo>
                  <a:lnTo>
                    <a:pt x="656" y="1802"/>
                  </a:lnTo>
                  <a:lnTo>
                    <a:pt x="624" y="1794"/>
                  </a:lnTo>
                  <a:lnTo>
                    <a:pt x="596" y="1786"/>
                  </a:lnTo>
                  <a:lnTo>
                    <a:pt x="566" y="1776"/>
                  </a:lnTo>
                  <a:lnTo>
                    <a:pt x="536" y="1766"/>
                  </a:lnTo>
                  <a:lnTo>
                    <a:pt x="508" y="1754"/>
                  </a:lnTo>
                  <a:lnTo>
                    <a:pt x="480" y="1740"/>
                  </a:lnTo>
                  <a:lnTo>
                    <a:pt x="452" y="1724"/>
                  </a:lnTo>
                  <a:lnTo>
                    <a:pt x="424" y="1706"/>
                  </a:lnTo>
                  <a:lnTo>
                    <a:pt x="398" y="1688"/>
                  </a:lnTo>
                  <a:lnTo>
                    <a:pt x="372" y="1668"/>
                  </a:lnTo>
                  <a:lnTo>
                    <a:pt x="372" y="1668"/>
                  </a:lnTo>
                  <a:lnTo>
                    <a:pt x="348" y="1646"/>
                  </a:lnTo>
                  <a:lnTo>
                    <a:pt x="324" y="1624"/>
                  </a:lnTo>
                  <a:lnTo>
                    <a:pt x="302" y="1600"/>
                  </a:lnTo>
                  <a:lnTo>
                    <a:pt x="282" y="1576"/>
                  </a:lnTo>
                  <a:lnTo>
                    <a:pt x="262" y="1550"/>
                  </a:lnTo>
                  <a:lnTo>
                    <a:pt x="244" y="1524"/>
                  </a:lnTo>
                  <a:lnTo>
                    <a:pt x="228" y="1498"/>
                  </a:lnTo>
                  <a:lnTo>
                    <a:pt x="212" y="1470"/>
                  </a:lnTo>
                  <a:lnTo>
                    <a:pt x="200" y="1444"/>
                  </a:lnTo>
                  <a:lnTo>
                    <a:pt x="188" y="1414"/>
                  </a:lnTo>
                  <a:lnTo>
                    <a:pt x="176" y="1386"/>
                  </a:lnTo>
                  <a:lnTo>
                    <a:pt x="166" y="1356"/>
                  </a:lnTo>
                  <a:lnTo>
                    <a:pt x="158" y="1328"/>
                  </a:lnTo>
                  <a:lnTo>
                    <a:pt x="152" y="1298"/>
                  </a:lnTo>
                  <a:lnTo>
                    <a:pt x="148" y="1268"/>
                  </a:lnTo>
                  <a:lnTo>
                    <a:pt x="144" y="1236"/>
                  </a:lnTo>
                  <a:lnTo>
                    <a:pt x="142" y="1206"/>
                  </a:lnTo>
                  <a:lnTo>
                    <a:pt x="140" y="1176"/>
                  </a:lnTo>
                  <a:lnTo>
                    <a:pt x="142" y="1146"/>
                  </a:lnTo>
                  <a:lnTo>
                    <a:pt x="144" y="1114"/>
                  </a:lnTo>
                  <a:lnTo>
                    <a:pt x="148" y="1084"/>
                  </a:lnTo>
                  <a:lnTo>
                    <a:pt x="152" y="1054"/>
                  </a:lnTo>
                  <a:lnTo>
                    <a:pt x="160" y="1024"/>
                  </a:lnTo>
                  <a:lnTo>
                    <a:pt x="168" y="994"/>
                  </a:lnTo>
                  <a:lnTo>
                    <a:pt x="178" y="964"/>
                  </a:lnTo>
                  <a:lnTo>
                    <a:pt x="188" y="936"/>
                  </a:lnTo>
                  <a:lnTo>
                    <a:pt x="200" y="906"/>
                  </a:lnTo>
                  <a:lnTo>
                    <a:pt x="216" y="878"/>
                  </a:lnTo>
                  <a:lnTo>
                    <a:pt x="230" y="850"/>
                  </a:lnTo>
                  <a:lnTo>
                    <a:pt x="248" y="824"/>
                  </a:lnTo>
                  <a:lnTo>
                    <a:pt x="266" y="796"/>
                  </a:lnTo>
                  <a:lnTo>
                    <a:pt x="286" y="772"/>
                  </a:lnTo>
                  <a:lnTo>
                    <a:pt x="286" y="772"/>
                  </a:lnTo>
                  <a:lnTo>
                    <a:pt x="308" y="746"/>
                  </a:lnTo>
                  <a:lnTo>
                    <a:pt x="330" y="722"/>
                  </a:lnTo>
                  <a:lnTo>
                    <a:pt x="354" y="700"/>
                  </a:lnTo>
                  <a:lnTo>
                    <a:pt x="378" y="680"/>
                  </a:lnTo>
                  <a:lnTo>
                    <a:pt x="404" y="662"/>
                  </a:lnTo>
                  <a:lnTo>
                    <a:pt x="430" y="644"/>
                  </a:lnTo>
                  <a:lnTo>
                    <a:pt x="456" y="626"/>
                  </a:lnTo>
                  <a:lnTo>
                    <a:pt x="484" y="612"/>
                  </a:lnTo>
                  <a:lnTo>
                    <a:pt x="510" y="598"/>
                  </a:lnTo>
                  <a:lnTo>
                    <a:pt x="540" y="586"/>
                  </a:lnTo>
                  <a:lnTo>
                    <a:pt x="568" y="576"/>
                  </a:lnTo>
                  <a:lnTo>
                    <a:pt x="598" y="566"/>
                  </a:lnTo>
                  <a:lnTo>
                    <a:pt x="626" y="558"/>
                  </a:lnTo>
                  <a:lnTo>
                    <a:pt x="656" y="552"/>
                  </a:lnTo>
                  <a:lnTo>
                    <a:pt x="686" y="546"/>
                  </a:lnTo>
                  <a:lnTo>
                    <a:pt x="718" y="542"/>
                  </a:lnTo>
                  <a:lnTo>
                    <a:pt x="748" y="540"/>
                  </a:lnTo>
                  <a:lnTo>
                    <a:pt x="778" y="540"/>
                  </a:lnTo>
                  <a:lnTo>
                    <a:pt x="808" y="540"/>
                  </a:lnTo>
                  <a:lnTo>
                    <a:pt x="840" y="542"/>
                  </a:lnTo>
                  <a:lnTo>
                    <a:pt x="870" y="546"/>
                  </a:lnTo>
                  <a:lnTo>
                    <a:pt x="900" y="552"/>
                  </a:lnTo>
                  <a:lnTo>
                    <a:pt x="930" y="558"/>
                  </a:lnTo>
                  <a:lnTo>
                    <a:pt x="960" y="566"/>
                  </a:lnTo>
                  <a:lnTo>
                    <a:pt x="990" y="576"/>
                  </a:lnTo>
                  <a:lnTo>
                    <a:pt x="1018" y="588"/>
                  </a:lnTo>
                  <a:lnTo>
                    <a:pt x="1048" y="600"/>
                  </a:lnTo>
                  <a:lnTo>
                    <a:pt x="1076" y="614"/>
                  </a:lnTo>
                  <a:lnTo>
                    <a:pt x="1104" y="630"/>
                  </a:lnTo>
                  <a:lnTo>
                    <a:pt x="1130" y="646"/>
                  </a:lnTo>
                  <a:lnTo>
                    <a:pt x="1158" y="666"/>
                  </a:lnTo>
                  <a:lnTo>
                    <a:pt x="1184" y="686"/>
                  </a:lnTo>
                  <a:lnTo>
                    <a:pt x="1184" y="686"/>
                  </a:lnTo>
                  <a:lnTo>
                    <a:pt x="1208" y="708"/>
                  </a:lnTo>
                  <a:lnTo>
                    <a:pt x="1232" y="730"/>
                  </a:lnTo>
                  <a:lnTo>
                    <a:pt x="1254" y="754"/>
                  </a:lnTo>
                  <a:lnTo>
                    <a:pt x="1274" y="778"/>
                  </a:lnTo>
                  <a:lnTo>
                    <a:pt x="1292" y="802"/>
                  </a:lnTo>
                  <a:lnTo>
                    <a:pt x="1310" y="828"/>
                  </a:lnTo>
                  <a:lnTo>
                    <a:pt x="1329" y="854"/>
                  </a:lnTo>
                  <a:lnTo>
                    <a:pt x="1343" y="882"/>
                  </a:lnTo>
                  <a:lnTo>
                    <a:pt x="1357" y="910"/>
                  </a:lnTo>
                  <a:lnTo>
                    <a:pt x="1369" y="938"/>
                  </a:lnTo>
                  <a:lnTo>
                    <a:pt x="1379" y="966"/>
                  </a:lnTo>
                  <a:lnTo>
                    <a:pt x="1389" y="996"/>
                  </a:lnTo>
                  <a:lnTo>
                    <a:pt x="1397" y="1026"/>
                  </a:lnTo>
                  <a:lnTo>
                    <a:pt x="1403" y="1056"/>
                  </a:lnTo>
                  <a:lnTo>
                    <a:pt x="1409" y="1086"/>
                  </a:lnTo>
                  <a:lnTo>
                    <a:pt x="1413" y="1116"/>
                  </a:lnTo>
                  <a:lnTo>
                    <a:pt x="1415" y="1146"/>
                  </a:lnTo>
                  <a:lnTo>
                    <a:pt x="1415" y="1178"/>
                  </a:lnTo>
                  <a:lnTo>
                    <a:pt x="1415" y="1208"/>
                  </a:lnTo>
                  <a:lnTo>
                    <a:pt x="1413" y="1238"/>
                  </a:lnTo>
                  <a:lnTo>
                    <a:pt x="1409" y="1268"/>
                  </a:lnTo>
                  <a:lnTo>
                    <a:pt x="1403" y="1300"/>
                  </a:lnTo>
                  <a:lnTo>
                    <a:pt x="1397" y="1330"/>
                  </a:lnTo>
                  <a:lnTo>
                    <a:pt x="1389" y="1360"/>
                  </a:lnTo>
                  <a:lnTo>
                    <a:pt x="1379" y="1388"/>
                  </a:lnTo>
                  <a:lnTo>
                    <a:pt x="1367" y="1418"/>
                  </a:lnTo>
                  <a:lnTo>
                    <a:pt x="1355" y="1446"/>
                  </a:lnTo>
                  <a:lnTo>
                    <a:pt x="1341" y="1474"/>
                  </a:lnTo>
                  <a:lnTo>
                    <a:pt x="1325" y="1502"/>
                  </a:lnTo>
                  <a:lnTo>
                    <a:pt x="1308" y="1530"/>
                  </a:lnTo>
                  <a:lnTo>
                    <a:pt x="1288" y="1556"/>
                  </a:lnTo>
                  <a:lnTo>
                    <a:pt x="1268" y="1582"/>
                  </a:lnTo>
                  <a:lnTo>
                    <a:pt x="1268" y="1582"/>
                  </a:lnTo>
                  <a:close/>
                </a:path>
              </a:pathLst>
            </a:custGeom>
            <a:grpFill/>
            <a:ln>
              <a:solidFill>
                <a:schemeClr val="accent2">
                  <a:lumMod val="40000"/>
                  <a:lumOff val="60000"/>
                </a:schemeClr>
              </a:solidFill>
            </a:ln>
          </p:spPr>
          <p:txBody>
            <a:bodyPr anchor="ctr"/>
            <a:lstStyle/>
            <a:p>
              <a:pPr algn="ctr">
                <a:defRPr/>
              </a:pPr>
              <a:endParaRPr lang="id-ID" sz="1400" b="0">
                <a:solidFill>
                  <a:srgbClr val="000000"/>
                </a:solidFill>
                <a:latin typeface="Helvetica" panose="020B0604020202020204" pitchFamily="34" charset="0"/>
                <a:sym typeface="Helvetica" panose="020B0604020202020204" pitchFamily="34" charset="0"/>
              </a:endParaRPr>
            </a:p>
          </p:txBody>
        </p:sp>
        <p:sp>
          <p:nvSpPr>
            <p:cNvPr id="14" name="iṥľídè">
              <a:extLst/>
            </p:cNvPr>
            <p:cNvSpPr/>
            <p:nvPr/>
          </p:nvSpPr>
          <p:spPr bwMode="auto">
            <a:xfrm>
              <a:off x="1728824" y="3694385"/>
              <a:ext cx="1657574" cy="2159126"/>
            </a:xfrm>
            <a:custGeom>
              <a:avLst/>
              <a:gdLst>
                <a:gd name="T0" fmla="*/ 1271 w 1619"/>
                <a:gd name="T1" fmla="*/ 682 h 2108"/>
                <a:gd name="T2" fmla="*/ 260 w 1619"/>
                <a:gd name="T3" fmla="*/ 16 h 2108"/>
                <a:gd name="T4" fmla="*/ 44 w 1619"/>
                <a:gd name="T5" fmla="*/ 20 h 2108"/>
                <a:gd name="T6" fmla="*/ 668 w 1619"/>
                <a:gd name="T7" fmla="*/ 572 h 2108"/>
                <a:gd name="T8" fmla="*/ 500 w 1619"/>
                <a:gd name="T9" fmla="*/ 632 h 2108"/>
                <a:gd name="T10" fmla="*/ 346 w 1619"/>
                <a:gd name="T11" fmla="*/ 730 h 2108"/>
                <a:gd name="T12" fmla="*/ 240 w 1619"/>
                <a:gd name="T13" fmla="*/ 836 h 2108"/>
                <a:gd name="T14" fmla="*/ 136 w 1619"/>
                <a:gd name="T15" fmla="*/ 1002 h 2108"/>
                <a:gd name="T16" fmla="*/ 76 w 1619"/>
                <a:gd name="T17" fmla="*/ 1182 h 2108"/>
                <a:gd name="T18" fmla="*/ 62 w 1619"/>
                <a:gd name="T19" fmla="*/ 1368 h 2108"/>
                <a:gd name="T20" fmla="*/ 94 w 1619"/>
                <a:gd name="T21" fmla="*/ 1552 h 2108"/>
                <a:gd name="T22" fmla="*/ 168 w 1619"/>
                <a:gd name="T23" fmla="*/ 1724 h 2108"/>
                <a:gd name="T24" fmla="*/ 286 w 1619"/>
                <a:gd name="T25" fmla="*/ 1876 h 2108"/>
                <a:gd name="T26" fmla="*/ 408 w 1619"/>
                <a:gd name="T27" fmla="*/ 1978 h 2108"/>
                <a:gd name="T28" fmla="*/ 580 w 1619"/>
                <a:gd name="T29" fmla="*/ 2064 h 2108"/>
                <a:gd name="T30" fmla="*/ 765 w 1619"/>
                <a:gd name="T31" fmla="*/ 2106 h 2108"/>
                <a:gd name="T32" fmla="*/ 951 w 1619"/>
                <a:gd name="T33" fmla="*/ 2100 h 2108"/>
                <a:gd name="T34" fmla="*/ 1131 w 1619"/>
                <a:gd name="T35" fmla="*/ 2052 h 2108"/>
                <a:gd name="T36" fmla="*/ 1297 w 1619"/>
                <a:gd name="T37" fmla="*/ 1960 h 2108"/>
                <a:gd name="T38" fmla="*/ 1441 w 1619"/>
                <a:gd name="T39" fmla="*/ 1826 h 2108"/>
                <a:gd name="T40" fmla="*/ 1529 w 1619"/>
                <a:gd name="T41" fmla="*/ 1696 h 2108"/>
                <a:gd name="T42" fmla="*/ 1595 w 1619"/>
                <a:gd name="T43" fmla="*/ 1518 h 2108"/>
                <a:gd name="T44" fmla="*/ 1619 w 1619"/>
                <a:gd name="T45" fmla="*/ 1332 h 2108"/>
                <a:gd name="T46" fmla="*/ 1597 w 1619"/>
                <a:gd name="T47" fmla="*/ 1146 h 2108"/>
                <a:gd name="T48" fmla="*/ 1531 w 1619"/>
                <a:gd name="T49" fmla="*/ 972 h 2108"/>
                <a:gd name="T50" fmla="*/ 1421 w 1619"/>
                <a:gd name="T51" fmla="*/ 814 h 2108"/>
                <a:gd name="T52" fmla="*/ 1331 w 1619"/>
                <a:gd name="T53" fmla="*/ 1736 h 2108"/>
                <a:gd name="T54" fmla="*/ 1239 w 1619"/>
                <a:gd name="T55" fmla="*/ 1828 h 2108"/>
                <a:gd name="T56" fmla="*/ 1107 w 1619"/>
                <a:gd name="T57" fmla="*/ 1910 h 2108"/>
                <a:gd name="T58" fmla="*/ 961 w 1619"/>
                <a:gd name="T59" fmla="*/ 1956 h 2108"/>
                <a:gd name="T60" fmla="*/ 809 w 1619"/>
                <a:gd name="T61" fmla="*/ 1966 h 2108"/>
                <a:gd name="T62" fmla="*/ 658 w 1619"/>
                <a:gd name="T63" fmla="*/ 1940 h 2108"/>
                <a:gd name="T64" fmla="*/ 514 w 1619"/>
                <a:gd name="T65" fmla="*/ 1878 h 2108"/>
                <a:gd name="T66" fmla="*/ 410 w 1619"/>
                <a:gd name="T67" fmla="*/ 1800 h 2108"/>
                <a:gd name="T68" fmla="*/ 306 w 1619"/>
                <a:gd name="T69" fmla="*/ 1680 h 2108"/>
                <a:gd name="T70" fmla="*/ 238 w 1619"/>
                <a:gd name="T71" fmla="*/ 1540 h 2108"/>
                <a:gd name="T72" fmla="*/ 206 w 1619"/>
                <a:gd name="T73" fmla="*/ 1392 h 2108"/>
                <a:gd name="T74" fmla="*/ 210 w 1619"/>
                <a:gd name="T75" fmla="*/ 1238 h 2108"/>
                <a:gd name="T76" fmla="*/ 250 w 1619"/>
                <a:gd name="T77" fmla="*/ 1090 h 2108"/>
                <a:gd name="T78" fmla="*/ 328 w 1619"/>
                <a:gd name="T79" fmla="*/ 952 h 2108"/>
                <a:gd name="T80" fmla="*/ 416 w 1619"/>
                <a:gd name="T81" fmla="*/ 856 h 2108"/>
                <a:gd name="T82" fmla="*/ 546 w 1619"/>
                <a:gd name="T83" fmla="*/ 766 h 2108"/>
                <a:gd name="T84" fmla="*/ 691 w 1619"/>
                <a:gd name="T85" fmla="*/ 712 h 2108"/>
                <a:gd name="T86" fmla="*/ 841 w 1619"/>
                <a:gd name="T87" fmla="*/ 694 h 2108"/>
                <a:gd name="T88" fmla="*/ 993 w 1619"/>
                <a:gd name="T89" fmla="*/ 712 h 2108"/>
                <a:gd name="T90" fmla="*/ 1139 w 1619"/>
                <a:gd name="T91" fmla="*/ 768 h 2108"/>
                <a:gd name="T92" fmla="*/ 1247 w 1619"/>
                <a:gd name="T93" fmla="*/ 840 h 2108"/>
                <a:gd name="T94" fmla="*/ 1357 w 1619"/>
                <a:gd name="T95" fmla="*/ 956 h 2108"/>
                <a:gd name="T96" fmla="*/ 1431 w 1619"/>
                <a:gd name="T97" fmla="*/ 1092 h 2108"/>
                <a:gd name="T98" fmla="*/ 1471 w 1619"/>
                <a:gd name="T99" fmla="*/ 1240 h 2108"/>
                <a:gd name="T100" fmla="*/ 1475 w 1619"/>
                <a:gd name="T101" fmla="*/ 1392 h 2108"/>
                <a:gd name="T102" fmla="*/ 1441 w 1619"/>
                <a:gd name="T103" fmla="*/ 1542 h 2108"/>
                <a:gd name="T104" fmla="*/ 1371 w 1619"/>
                <a:gd name="T105" fmla="*/ 1684 h 2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9" h="2108">
                  <a:moveTo>
                    <a:pt x="1337" y="732"/>
                  </a:moveTo>
                  <a:lnTo>
                    <a:pt x="1337" y="732"/>
                  </a:lnTo>
                  <a:lnTo>
                    <a:pt x="1303" y="706"/>
                  </a:lnTo>
                  <a:lnTo>
                    <a:pt x="1271" y="682"/>
                  </a:lnTo>
                  <a:lnTo>
                    <a:pt x="1271" y="682"/>
                  </a:lnTo>
                  <a:lnTo>
                    <a:pt x="1271" y="682"/>
                  </a:lnTo>
                  <a:lnTo>
                    <a:pt x="344" y="0"/>
                  </a:lnTo>
                  <a:lnTo>
                    <a:pt x="344" y="0"/>
                  </a:lnTo>
                  <a:lnTo>
                    <a:pt x="302" y="8"/>
                  </a:lnTo>
                  <a:lnTo>
                    <a:pt x="260" y="16"/>
                  </a:lnTo>
                  <a:lnTo>
                    <a:pt x="216" y="20"/>
                  </a:lnTo>
                  <a:lnTo>
                    <a:pt x="174" y="24"/>
                  </a:lnTo>
                  <a:lnTo>
                    <a:pt x="130" y="26"/>
                  </a:lnTo>
                  <a:lnTo>
                    <a:pt x="88" y="24"/>
                  </a:lnTo>
                  <a:lnTo>
                    <a:pt x="44" y="20"/>
                  </a:lnTo>
                  <a:lnTo>
                    <a:pt x="0" y="16"/>
                  </a:lnTo>
                  <a:lnTo>
                    <a:pt x="739" y="560"/>
                  </a:lnTo>
                  <a:lnTo>
                    <a:pt x="739" y="560"/>
                  </a:lnTo>
                  <a:lnTo>
                    <a:pt x="703" y="566"/>
                  </a:lnTo>
                  <a:lnTo>
                    <a:pt x="668" y="572"/>
                  </a:lnTo>
                  <a:lnTo>
                    <a:pt x="634" y="582"/>
                  </a:lnTo>
                  <a:lnTo>
                    <a:pt x="600" y="592"/>
                  </a:lnTo>
                  <a:lnTo>
                    <a:pt x="566" y="604"/>
                  </a:lnTo>
                  <a:lnTo>
                    <a:pt x="532" y="616"/>
                  </a:lnTo>
                  <a:lnTo>
                    <a:pt x="500" y="632"/>
                  </a:lnTo>
                  <a:lnTo>
                    <a:pt x="468" y="648"/>
                  </a:lnTo>
                  <a:lnTo>
                    <a:pt x="436" y="666"/>
                  </a:lnTo>
                  <a:lnTo>
                    <a:pt x="406" y="686"/>
                  </a:lnTo>
                  <a:lnTo>
                    <a:pt x="376" y="706"/>
                  </a:lnTo>
                  <a:lnTo>
                    <a:pt x="346" y="730"/>
                  </a:lnTo>
                  <a:lnTo>
                    <a:pt x="318" y="754"/>
                  </a:lnTo>
                  <a:lnTo>
                    <a:pt x="292" y="780"/>
                  </a:lnTo>
                  <a:lnTo>
                    <a:pt x="266" y="806"/>
                  </a:lnTo>
                  <a:lnTo>
                    <a:pt x="240" y="836"/>
                  </a:lnTo>
                  <a:lnTo>
                    <a:pt x="240" y="836"/>
                  </a:lnTo>
                  <a:lnTo>
                    <a:pt x="216" y="868"/>
                  </a:lnTo>
                  <a:lnTo>
                    <a:pt x="192" y="900"/>
                  </a:lnTo>
                  <a:lnTo>
                    <a:pt x="172" y="932"/>
                  </a:lnTo>
                  <a:lnTo>
                    <a:pt x="152" y="966"/>
                  </a:lnTo>
                  <a:lnTo>
                    <a:pt x="136" y="1002"/>
                  </a:lnTo>
                  <a:lnTo>
                    <a:pt x="120" y="1036"/>
                  </a:lnTo>
                  <a:lnTo>
                    <a:pt x="106" y="1072"/>
                  </a:lnTo>
                  <a:lnTo>
                    <a:pt x="94" y="1108"/>
                  </a:lnTo>
                  <a:lnTo>
                    <a:pt x="84" y="1144"/>
                  </a:lnTo>
                  <a:lnTo>
                    <a:pt x="76" y="1182"/>
                  </a:lnTo>
                  <a:lnTo>
                    <a:pt x="70" y="1218"/>
                  </a:lnTo>
                  <a:lnTo>
                    <a:pt x="66" y="1256"/>
                  </a:lnTo>
                  <a:lnTo>
                    <a:pt x="62" y="1292"/>
                  </a:lnTo>
                  <a:lnTo>
                    <a:pt x="62" y="1330"/>
                  </a:lnTo>
                  <a:lnTo>
                    <a:pt x="62" y="1368"/>
                  </a:lnTo>
                  <a:lnTo>
                    <a:pt x="66" y="1404"/>
                  </a:lnTo>
                  <a:lnTo>
                    <a:pt x="70" y="1442"/>
                  </a:lnTo>
                  <a:lnTo>
                    <a:pt x="76" y="1478"/>
                  </a:lnTo>
                  <a:lnTo>
                    <a:pt x="84" y="1516"/>
                  </a:lnTo>
                  <a:lnTo>
                    <a:pt x="94" y="1552"/>
                  </a:lnTo>
                  <a:lnTo>
                    <a:pt x="106" y="1586"/>
                  </a:lnTo>
                  <a:lnTo>
                    <a:pt x="118" y="1622"/>
                  </a:lnTo>
                  <a:lnTo>
                    <a:pt x="134" y="1656"/>
                  </a:lnTo>
                  <a:lnTo>
                    <a:pt x="150" y="1690"/>
                  </a:lnTo>
                  <a:lnTo>
                    <a:pt x="168" y="1724"/>
                  </a:lnTo>
                  <a:lnTo>
                    <a:pt x="188" y="1756"/>
                  </a:lnTo>
                  <a:lnTo>
                    <a:pt x="210" y="1788"/>
                  </a:lnTo>
                  <a:lnTo>
                    <a:pt x="234" y="1818"/>
                  </a:lnTo>
                  <a:lnTo>
                    <a:pt x="258" y="1848"/>
                  </a:lnTo>
                  <a:lnTo>
                    <a:pt x="286" y="1876"/>
                  </a:lnTo>
                  <a:lnTo>
                    <a:pt x="314" y="1904"/>
                  </a:lnTo>
                  <a:lnTo>
                    <a:pt x="344" y="1930"/>
                  </a:lnTo>
                  <a:lnTo>
                    <a:pt x="344" y="1930"/>
                  </a:lnTo>
                  <a:lnTo>
                    <a:pt x="376" y="1956"/>
                  </a:lnTo>
                  <a:lnTo>
                    <a:pt x="408" y="1978"/>
                  </a:lnTo>
                  <a:lnTo>
                    <a:pt x="442" y="2000"/>
                  </a:lnTo>
                  <a:lnTo>
                    <a:pt x="476" y="2018"/>
                  </a:lnTo>
                  <a:lnTo>
                    <a:pt x="510" y="2036"/>
                  </a:lnTo>
                  <a:lnTo>
                    <a:pt x="546" y="2050"/>
                  </a:lnTo>
                  <a:lnTo>
                    <a:pt x="580" y="2064"/>
                  </a:lnTo>
                  <a:lnTo>
                    <a:pt x="616" y="2076"/>
                  </a:lnTo>
                  <a:lnTo>
                    <a:pt x="654" y="2086"/>
                  </a:lnTo>
                  <a:lnTo>
                    <a:pt x="691" y="2094"/>
                  </a:lnTo>
                  <a:lnTo>
                    <a:pt x="729" y="2100"/>
                  </a:lnTo>
                  <a:lnTo>
                    <a:pt x="765" y="2106"/>
                  </a:lnTo>
                  <a:lnTo>
                    <a:pt x="803" y="2108"/>
                  </a:lnTo>
                  <a:lnTo>
                    <a:pt x="839" y="2108"/>
                  </a:lnTo>
                  <a:lnTo>
                    <a:pt x="877" y="2108"/>
                  </a:lnTo>
                  <a:lnTo>
                    <a:pt x="915" y="2106"/>
                  </a:lnTo>
                  <a:lnTo>
                    <a:pt x="951" y="2100"/>
                  </a:lnTo>
                  <a:lnTo>
                    <a:pt x="989" y="2094"/>
                  </a:lnTo>
                  <a:lnTo>
                    <a:pt x="1025" y="2086"/>
                  </a:lnTo>
                  <a:lnTo>
                    <a:pt x="1061" y="2076"/>
                  </a:lnTo>
                  <a:lnTo>
                    <a:pt x="1097" y="2066"/>
                  </a:lnTo>
                  <a:lnTo>
                    <a:pt x="1131" y="2052"/>
                  </a:lnTo>
                  <a:lnTo>
                    <a:pt x="1167" y="2038"/>
                  </a:lnTo>
                  <a:lnTo>
                    <a:pt x="1201" y="2020"/>
                  </a:lnTo>
                  <a:lnTo>
                    <a:pt x="1233" y="2002"/>
                  </a:lnTo>
                  <a:lnTo>
                    <a:pt x="1267" y="1982"/>
                  </a:lnTo>
                  <a:lnTo>
                    <a:pt x="1297" y="1960"/>
                  </a:lnTo>
                  <a:lnTo>
                    <a:pt x="1329" y="1936"/>
                  </a:lnTo>
                  <a:lnTo>
                    <a:pt x="1359" y="1912"/>
                  </a:lnTo>
                  <a:lnTo>
                    <a:pt x="1387" y="1884"/>
                  </a:lnTo>
                  <a:lnTo>
                    <a:pt x="1415" y="1856"/>
                  </a:lnTo>
                  <a:lnTo>
                    <a:pt x="1441" y="1826"/>
                  </a:lnTo>
                  <a:lnTo>
                    <a:pt x="1441" y="1826"/>
                  </a:lnTo>
                  <a:lnTo>
                    <a:pt x="1465" y="1794"/>
                  </a:lnTo>
                  <a:lnTo>
                    <a:pt x="1487" y="1762"/>
                  </a:lnTo>
                  <a:lnTo>
                    <a:pt x="1509" y="1730"/>
                  </a:lnTo>
                  <a:lnTo>
                    <a:pt x="1529" y="1696"/>
                  </a:lnTo>
                  <a:lnTo>
                    <a:pt x="1545" y="1660"/>
                  </a:lnTo>
                  <a:lnTo>
                    <a:pt x="1561" y="1626"/>
                  </a:lnTo>
                  <a:lnTo>
                    <a:pt x="1575" y="1590"/>
                  </a:lnTo>
                  <a:lnTo>
                    <a:pt x="1587" y="1554"/>
                  </a:lnTo>
                  <a:lnTo>
                    <a:pt x="1595" y="1518"/>
                  </a:lnTo>
                  <a:lnTo>
                    <a:pt x="1605" y="1480"/>
                  </a:lnTo>
                  <a:lnTo>
                    <a:pt x="1611" y="1444"/>
                  </a:lnTo>
                  <a:lnTo>
                    <a:pt x="1615" y="1406"/>
                  </a:lnTo>
                  <a:lnTo>
                    <a:pt x="1617" y="1370"/>
                  </a:lnTo>
                  <a:lnTo>
                    <a:pt x="1619" y="1332"/>
                  </a:lnTo>
                  <a:lnTo>
                    <a:pt x="1617" y="1294"/>
                  </a:lnTo>
                  <a:lnTo>
                    <a:pt x="1615" y="1258"/>
                  </a:lnTo>
                  <a:lnTo>
                    <a:pt x="1611" y="1220"/>
                  </a:lnTo>
                  <a:lnTo>
                    <a:pt x="1605" y="1184"/>
                  </a:lnTo>
                  <a:lnTo>
                    <a:pt x="1597" y="1146"/>
                  </a:lnTo>
                  <a:lnTo>
                    <a:pt x="1587" y="1110"/>
                  </a:lnTo>
                  <a:lnTo>
                    <a:pt x="1575" y="1074"/>
                  </a:lnTo>
                  <a:lnTo>
                    <a:pt x="1563" y="1040"/>
                  </a:lnTo>
                  <a:lnTo>
                    <a:pt x="1547" y="1006"/>
                  </a:lnTo>
                  <a:lnTo>
                    <a:pt x="1531" y="972"/>
                  </a:lnTo>
                  <a:lnTo>
                    <a:pt x="1513" y="938"/>
                  </a:lnTo>
                  <a:lnTo>
                    <a:pt x="1493" y="906"/>
                  </a:lnTo>
                  <a:lnTo>
                    <a:pt x="1471" y="874"/>
                  </a:lnTo>
                  <a:lnTo>
                    <a:pt x="1447" y="844"/>
                  </a:lnTo>
                  <a:lnTo>
                    <a:pt x="1421" y="814"/>
                  </a:lnTo>
                  <a:lnTo>
                    <a:pt x="1395" y="786"/>
                  </a:lnTo>
                  <a:lnTo>
                    <a:pt x="1367" y="758"/>
                  </a:lnTo>
                  <a:lnTo>
                    <a:pt x="1337" y="732"/>
                  </a:lnTo>
                  <a:lnTo>
                    <a:pt x="1337" y="732"/>
                  </a:lnTo>
                  <a:close/>
                  <a:moveTo>
                    <a:pt x="1331" y="1736"/>
                  </a:moveTo>
                  <a:lnTo>
                    <a:pt x="1331" y="1736"/>
                  </a:lnTo>
                  <a:lnTo>
                    <a:pt x="1311" y="1762"/>
                  </a:lnTo>
                  <a:lnTo>
                    <a:pt x="1287" y="1784"/>
                  </a:lnTo>
                  <a:lnTo>
                    <a:pt x="1265" y="1806"/>
                  </a:lnTo>
                  <a:lnTo>
                    <a:pt x="1239" y="1828"/>
                  </a:lnTo>
                  <a:lnTo>
                    <a:pt x="1215" y="1846"/>
                  </a:lnTo>
                  <a:lnTo>
                    <a:pt x="1189" y="1864"/>
                  </a:lnTo>
                  <a:lnTo>
                    <a:pt x="1163" y="1880"/>
                  </a:lnTo>
                  <a:lnTo>
                    <a:pt x="1135" y="1896"/>
                  </a:lnTo>
                  <a:lnTo>
                    <a:pt x="1107" y="1910"/>
                  </a:lnTo>
                  <a:lnTo>
                    <a:pt x="1079" y="1922"/>
                  </a:lnTo>
                  <a:lnTo>
                    <a:pt x="1051" y="1932"/>
                  </a:lnTo>
                  <a:lnTo>
                    <a:pt x="1021" y="1942"/>
                  </a:lnTo>
                  <a:lnTo>
                    <a:pt x="991" y="1950"/>
                  </a:lnTo>
                  <a:lnTo>
                    <a:pt x="961" y="1956"/>
                  </a:lnTo>
                  <a:lnTo>
                    <a:pt x="931" y="1962"/>
                  </a:lnTo>
                  <a:lnTo>
                    <a:pt x="901" y="1964"/>
                  </a:lnTo>
                  <a:lnTo>
                    <a:pt x="871" y="1966"/>
                  </a:lnTo>
                  <a:lnTo>
                    <a:pt x="841" y="1968"/>
                  </a:lnTo>
                  <a:lnTo>
                    <a:pt x="809" y="1966"/>
                  </a:lnTo>
                  <a:lnTo>
                    <a:pt x="779" y="1964"/>
                  </a:lnTo>
                  <a:lnTo>
                    <a:pt x="749" y="1960"/>
                  </a:lnTo>
                  <a:lnTo>
                    <a:pt x="719" y="1956"/>
                  </a:lnTo>
                  <a:lnTo>
                    <a:pt x="689" y="1950"/>
                  </a:lnTo>
                  <a:lnTo>
                    <a:pt x="658" y="1940"/>
                  </a:lnTo>
                  <a:lnTo>
                    <a:pt x="628" y="1932"/>
                  </a:lnTo>
                  <a:lnTo>
                    <a:pt x="598" y="1920"/>
                  </a:lnTo>
                  <a:lnTo>
                    <a:pt x="570" y="1908"/>
                  </a:lnTo>
                  <a:lnTo>
                    <a:pt x="542" y="1894"/>
                  </a:lnTo>
                  <a:lnTo>
                    <a:pt x="514" y="1878"/>
                  </a:lnTo>
                  <a:lnTo>
                    <a:pt x="486" y="1860"/>
                  </a:lnTo>
                  <a:lnTo>
                    <a:pt x="460" y="1842"/>
                  </a:lnTo>
                  <a:lnTo>
                    <a:pt x="434" y="1822"/>
                  </a:lnTo>
                  <a:lnTo>
                    <a:pt x="434" y="1822"/>
                  </a:lnTo>
                  <a:lnTo>
                    <a:pt x="410" y="1800"/>
                  </a:lnTo>
                  <a:lnTo>
                    <a:pt x="386" y="1778"/>
                  </a:lnTo>
                  <a:lnTo>
                    <a:pt x="364" y="1754"/>
                  </a:lnTo>
                  <a:lnTo>
                    <a:pt x="344" y="1730"/>
                  </a:lnTo>
                  <a:lnTo>
                    <a:pt x="324" y="1704"/>
                  </a:lnTo>
                  <a:lnTo>
                    <a:pt x="306" y="1680"/>
                  </a:lnTo>
                  <a:lnTo>
                    <a:pt x="290" y="1652"/>
                  </a:lnTo>
                  <a:lnTo>
                    <a:pt x="276" y="1626"/>
                  </a:lnTo>
                  <a:lnTo>
                    <a:pt x="262" y="1598"/>
                  </a:lnTo>
                  <a:lnTo>
                    <a:pt x="250" y="1570"/>
                  </a:lnTo>
                  <a:lnTo>
                    <a:pt x="238" y="1540"/>
                  </a:lnTo>
                  <a:lnTo>
                    <a:pt x="230" y="1512"/>
                  </a:lnTo>
                  <a:lnTo>
                    <a:pt x="222" y="1482"/>
                  </a:lnTo>
                  <a:lnTo>
                    <a:pt x="214" y="1452"/>
                  </a:lnTo>
                  <a:lnTo>
                    <a:pt x="210" y="1422"/>
                  </a:lnTo>
                  <a:lnTo>
                    <a:pt x="206" y="1392"/>
                  </a:lnTo>
                  <a:lnTo>
                    <a:pt x="204" y="1360"/>
                  </a:lnTo>
                  <a:lnTo>
                    <a:pt x="204" y="1330"/>
                  </a:lnTo>
                  <a:lnTo>
                    <a:pt x="204" y="1300"/>
                  </a:lnTo>
                  <a:lnTo>
                    <a:pt x="206" y="1270"/>
                  </a:lnTo>
                  <a:lnTo>
                    <a:pt x="210" y="1238"/>
                  </a:lnTo>
                  <a:lnTo>
                    <a:pt x="214" y="1208"/>
                  </a:lnTo>
                  <a:lnTo>
                    <a:pt x="222" y="1178"/>
                  </a:lnTo>
                  <a:lnTo>
                    <a:pt x="230" y="1148"/>
                  </a:lnTo>
                  <a:lnTo>
                    <a:pt x="240" y="1118"/>
                  </a:lnTo>
                  <a:lnTo>
                    <a:pt x="250" y="1090"/>
                  </a:lnTo>
                  <a:lnTo>
                    <a:pt x="264" y="1060"/>
                  </a:lnTo>
                  <a:lnTo>
                    <a:pt x="278" y="1032"/>
                  </a:lnTo>
                  <a:lnTo>
                    <a:pt x="292" y="1004"/>
                  </a:lnTo>
                  <a:lnTo>
                    <a:pt x="310" y="978"/>
                  </a:lnTo>
                  <a:lnTo>
                    <a:pt x="328" y="952"/>
                  </a:lnTo>
                  <a:lnTo>
                    <a:pt x="348" y="926"/>
                  </a:lnTo>
                  <a:lnTo>
                    <a:pt x="348" y="926"/>
                  </a:lnTo>
                  <a:lnTo>
                    <a:pt x="370" y="900"/>
                  </a:lnTo>
                  <a:lnTo>
                    <a:pt x="392" y="878"/>
                  </a:lnTo>
                  <a:lnTo>
                    <a:pt x="416" y="856"/>
                  </a:lnTo>
                  <a:lnTo>
                    <a:pt x="440" y="834"/>
                  </a:lnTo>
                  <a:lnTo>
                    <a:pt x="466" y="816"/>
                  </a:lnTo>
                  <a:lnTo>
                    <a:pt x="492" y="798"/>
                  </a:lnTo>
                  <a:lnTo>
                    <a:pt x="518" y="782"/>
                  </a:lnTo>
                  <a:lnTo>
                    <a:pt x="546" y="766"/>
                  </a:lnTo>
                  <a:lnTo>
                    <a:pt x="574" y="752"/>
                  </a:lnTo>
                  <a:lnTo>
                    <a:pt x="602" y="740"/>
                  </a:lnTo>
                  <a:lnTo>
                    <a:pt x="630" y="730"/>
                  </a:lnTo>
                  <a:lnTo>
                    <a:pt x="660" y="720"/>
                  </a:lnTo>
                  <a:lnTo>
                    <a:pt x="691" y="712"/>
                  </a:lnTo>
                  <a:lnTo>
                    <a:pt x="719" y="706"/>
                  </a:lnTo>
                  <a:lnTo>
                    <a:pt x="751" y="700"/>
                  </a:lnTo>
                  <a:lnTo>
                    <a:pt x="781" y="698"/>
                  </a:lnTo>
                  <a:lnTo>
                    <a:pt x="811" y="694"/>
                  </a:lnTo>
                  <a:lnTo>
                    <a:pt x="841" y="694"/>
                  </a:lnTo>
                  <a:lnTo>
                    <a:pt x="873" y="694"/>
                  </a:lnTo>
                  <a:lnTo>
                    <a:pt x="903" y="698"/>
                  </a:lnTo>
                  <a:lnTo>
                    <a:pt x="933" y="700"/>
                  </a:lnTo>
                  <a:lnTo>
                    <a:pt x="963" y="706"/>
                  </a:lnTo>
                  <a:lnTo>
                    <a:pt x="993" y="712"/>
                  </a:lnTo>
                  <a:lnTo>
                    <a:pt x="1023" y="720"/>
                  </a:lnTo>
                  <a:lnTo>
                    <a:pt x="1053" y="730"/>
                  </a:lnTo>
                  <a:lnTo>
                    <a:pt x="1083" y="742"/>
                  </a:lnTo>
                  <a:lnTo>
                    <a:pt x="1111" y="754"/>
                  </a:lnTo>
                  <a:lnTo>
                    <a:pt x="1139" y="768"/>
                  </a:lnTo>
                  <a:lnTo>
                    <a:pt x="1167" y="784"/>
                  </a:lnTo>
                  <a:lnTo>
                    <a:pt x="1193" y="802"/>
                  </a:lnTo>
                  <a:lnTo>
                    <a:pt x="1221" y="820"/>
                  </a:lnTo>
                  <a:lnTo>
                    <a:pt x="1247" y="840"/>
                  </a:lnTo>
                  <a:lnTo>
                    <a:pt x="1247" y="840"/>
                  </a:lnTo>
                  <a:lnTo>
                    <a:pt x="1271" y="862"/>
                  </a:lnTo>
                  <a:lnTo>
                    <a:pt x="1295" y="884"/>
                  </a:lnTo>
                  <a:lnTo>
                    <a:pt x="1317" y="908"/>
                  </a:lnTo>
                  <a:lnTo>
                    <a:pt x="1337" y="932"/>
                  </a:lnTo>
                  <a:lnTo>
                    <a:pt x="1357" y="956"/>
                  </a:lnTo>
                  <a:lnTo>
                    <a:pt x="1373" y="982"/>
                  </a:lnTo>
                  <a:lnTo>
                    <a:pt x="1391" y="1010"/>
                  </a:lnTo>
                  <a:lnTo>
                    <a:pt x="1405" y="1036"/>
                  </a:lnTo>
                  <a:lnTo>
                    <a:pt x="1419" y="1064"/>
                  </a:lnTo>
                  <a:lnTo>
                    <a:pt x="1431" y="1092"/>
                  </a:lnTo>
                  <a:lnTo>
                    <a:pt x="1443" y="1122"/>
                  </a:lnTo>
                  <a:lnTo>
                    <a:pt x="1451" y="1150"/>
                  </a:lnTo>
                  <a:lnTo>
                    <a:pt x="1459" y="1180"/>
                  </a:lnTo>
                  <a:lnTo>
                    <a:pt x="1465" y="1210"/>
                  </a:lnTo>
                  <a:lnTo>
                    <a:pt x="1471" y="1240"/>
                  </a:lnTo>
                  <a:lnTo>
                    <a:pt x="1475" y="1270"/>
                  </a:lnTo>
                  <a:lnTo>
                    <a:pt x="1477" y="1302"/>
                  </a:lnTo>
                  <a:lnTo>
                    <a:pt x="1477" y="1332"/>
                  </a:lnTo>
                  <a:lnTo>
                    <a:pt x="1477" y="1362"/>
                  </a:lnTo>
                  <a:lnTo>
                    <a:pt x="1475" y="1392"/>
                  </a:lnTo>
                  <a:lnTo>
                    <a:pt x="1471" y="1424"/>
                  </a:lnTo>
                  <a:lnTo>
                    <a:pt x="1465" y="1454"/>
                  </a:lnTo>
                  <a:lnTo>
                    <a:pt x="1459" y="1484"/>
                  </a:lnTo>
                  <a:lnTo>
                    <a:pt x="1451" y="1514"/>
                  </a:lnTo>
                  <a:lnTo>
                    <a:pt x="1441" y="1542"/>
                  </a:lnTo>
                  <a:lnTo>
                    <a:pt x="1431" y="1572"/>
                  </a:lnTo>
                  <a:lnTo>
                    <a:pt x="1417" y="1600"/>
                  </a:lnTo>
                  <a:lnTo>
                    <a:pt x="1403" y="1630"/>
                  </a:lnTo>
                  <a:lnTo>
                    <a:pt x="1387" y="1656"/>
                  </a:lnTo>
                  <a:lnTo>
                    <a:pt x="1371" y="1684"/>
                  </a:lnTo>
                  <a:lnTo>
                    <a:pt x="1351" y="1710"/>
                  </a:lnTo>
                  <a:lnTo>
                    <a:pt x="1331" y="1736"/>
                  </a:lnTo>
                  <a:lnTo>
                    <a:pt x="1331" y="1736"/>
                  </a:lnTo>
                  <a:close/>
                </a:path>
              </a:pathLst>
            </a:custGeom>
            <a:grpFill/>
            <a:ln>
              <a:solidFill>
                <a:schemeClr val="accent2">
                  <a:lumMod val="40000"/>
                  <a:lumOff val="60000"/>
                </a:schemeClr>
              </a:solidFill>
            </a:ln>
          </p:spPr>
          <p:txBody>
            <a:bodyPr anchor="ctr"/>
            <a:lstStyle/>
            <a:p>
              <a:pPr algn="ctr">
                <a:defRPr/>
              </a:pPr>
              <a:endParaRPr lang="id-ID" sz="1400" b="0">
                <a:solidFill>
                  <a:srgbClr val="000000"/>
                </a:solidFill>
                <a:latin typeface="Helvetica" panose="020B0604020202020204" pitchFamily="34" charset="0"/>
                <a:sym typeface="Helvetica" panose="020B0604020202020204" pitchFamily="34" charset="0"/>
              </a:endParaRPr>
            </a:p>
          </p:txBody>
        </p:sp>
        <p:sp>
          <p:nvSpPr>
            <p:cNvPr id="15" name="íşḷîḋè">
              <a:extLst/>
            </p:cNvPr>
            <p:cNvSpPr/>
            <p:nvPr/>
          </p:nvSpPr>
          <p:spPr bwMode="auto">
            <a:xfrm>
              <a:off x="3389751" y="4262399"/>
              <a:ext cx="2346414" cy="1591112"/>
            </a:xfrm>
            <a:custGeom>
              <a:avLst/>
              <a:gdLst>
                <a:gd name="T0" fmla="*/ 1925 w 2291"/>
                <a:gd name="T1" fmla="*/ 118 h 1554"/>
                <a:gd name="T2" fmla="*/ 1777 w 2291"/>
                <a:gd name="T3" fmla="*/ 44 h 1554"/>
                <a:gd name="T4" fmla="*/ 1618 w 2291"/>
                <a:gd name="T5" fmla="*/ 6 h 1554"/>
                <a:gd name="T6" fmla="*/ 1458 w 2291"/>
                <a:gd name="T7" fmla="*/ 2 h 1554"/>
                <a:gd name="T8" fmla="*/ 1300 w 2291"/>
                <a:gd name="T9" fmla="*/ 28 h 1554"/>
                <a:gd name="T10" fmla="*/ 1150 w 2291"/>
                <a:gd name="T11" fmla="*/ 88 h 1554"/>
                <a:gd name="T12" fmla="*/ 90 w 2291"/>
                <a:gd name="T13" fmla="*/ 842 h 1554"/>
                <a:gd name="T14" fmla="*/ 62 w 2291"/>
                <a:gd name="T15" fmla="*/ 1010 h 1554"/>
                <a:gd name="T16" fmla="*/ 746 w 2291"/>
                <a:gd name="T17" fmla="*/ 636 h 1554"/>
                <a:gd name="T18" fmla="*/ 736 w 2291"/>
                <a:gd name="T19" fmla="*/ 840 h 1554"/>
                <a:gd name="T20" fmla="*/ 798 w 2291"/>
                <a:gd name="T21" fmla="*/ 1086 h 1554"/>
                <a:gd name="T22" fmla="*/ 938 w 2291"/>
                <a:gd name="T23" fmla="*/ 1302 h 1554"/>
                <a:gd name="T24" fmla="*/ 1080 w 2291"/>
                <a:gd name="T25" fmla="*/ 1424 h 1554"/>
                <a:gd name="T26" fmla="*/ 1252 w 2291"/>
                <a:gd name="T27" fmla="*/ 1510 h 1554"/>
                <a:gd name="T28" fmla="*/ 1436 w 2291"/>
                <a:gd name="T29" fmla="*/ 1552 h 1554"/>
                <a:gd name="T30" fmla="*/ 1622 w 2291"/>
                <a:gd name="T31" fmla="*/ 1546 h 1554"/>
                <a:gd name="T32" fmla="*/ 1805 w 2291"/>
                <a:gd name="T33" fmla="*/ 1498 h 1554"/>
                <a:gd name="T34" fmla="*/ 1969 w 2291"/>
                <a:gd name="T35" fmla="*/ 1406 h 1554"/>
                <a:gd name="T36" fmla="*/ 2113 w 2291"/>
                <a:gd name="T37" fmla="*/ 1272 h 1554"/>
                <a:gd name="T38" fmla="*/ 2201 w 2291"/>
                <a:gd name="T39" fmla="*/ 1142 h 1554"/>
                <a:gd name="T40" fmla="*/ 2269 w 2291"/>
                <a:gd name="T41" fmla="*/ 964 h 1554"/>
                <a:gd name="T42" fmla="*/ 2291 w 2291"/>
                <a:gd name="T43" fmla="*/ 778 h 1554"/>
                <a:gd name="T44" fmla="*/ 2269 w 2291"/>
                <a:gd name="T45" fmla="*/ 592 h 1554"/>
                <a:gd name="T46" fmla="*/ 2203 w 2291"/>
                <a:gd name="T47" fmla="*/ 418 h 1554"/>
                <a:gd name="T48" fmla="*/ 2093 w 2291"/>
                <a:gd name="T49" fmla="*/ 260 h 1554"/>
                <a:gd name="T50" fmla="*/ 2003 w 2291"/>
                <a:gd name="T51" fmla="*/ 1182 h 1554"/>
                <a:gd name="T52" fmla="*/ 1913 w 2291"/>
                <a:gd name="T53" fmla="*/ 1274 h 1554"/>
                <a:gd name="T54" fmla="*/ 1779 w 2291"/>
                <a:gd name="T55" fmla="*/ 1356 h 1554"/>
                <a:gd name="T56" fmla="*/ 1632 w 2291"/>
                <a:gd name="T57" fmla="*/ 1402 h 1554"/>
                <a:gd name="T58" fmla="*/ 1480 w 2291"/>
                <a:gd name="T59" fmla="*/ 1412 h 1554"/>
                <a:gd name="T60" fmla="*/ 1330 w 2291"/>
                <a:gd name="T61" fmla="*/ 1386 h 1554"/>
                <a:gd name="T62" fmla="*/ 1186 w 2291"/>
                <a:gd name="T63" fmla="*/ 1324 h 1554"/>
                <a:gd name="T64" fmla="*/ 1082 w 2291"/>
                <a:gd name="T65" fmla="*/ 1246 h 1554"/>
                <a:gd name="T66" fmla="*/ 978 w 2291"/>
                <a:gd name="T67" fmla="*/ 1126 h 1554"/>
                <a:gd name="T68" fmla="*/ 910 w 2291"/>
                <a:gd name="T69" fmla="*/ 986 h 1554"/>
                <a:gd name="T70" fmla="*/ 878 w 2291"/>
                <a:gd name="T71" fmla="*/ 838 h 1554"/>
                <a:gd name="T72" fmla="*/ 882 w 2291"/>
                <a:gd name="T73" fmla="*/ 684 h 1554"/>
                <a:gd name="T74" fmla="*/ 922 w 2291"/>
                <a:gd name="T75" fmla="*/ 536 h 1554"/>
                <a:gd name="T76" fmla="*/ 1000 w 2291"/>
                <a:gd name="T77" fmla="*/ 398 h 1554"/>
                <a:gd name="T78" fmla="*/ 1088 w 2291"/>
                <a:gd name="T79" fmla="*/ 302 h 1554"/>
                <a:gd name="T80" fmla="*/ 1218 w 2291"/>
                <a:gd name="T81" fmla="*/ 212 h 1554"/>
                <a:gd name="T82" fmla="*/ 1362 w 2291"/>
                <a:gd name="T83" fmla="*/ 158 h 1554"/>
                <a:gd name="T84" fmla="*/ 1512 w 2291"/>
                <a:gd name="T85" fmla="*/ 140 h 1554"/>
                <a:gd name="T86" fmla="*/ 1664 w 2291"/>
                <a:gd name="T87" fmla="*/ 158 h 1554"/>
                <a:gd name="T88" fmla="*/ 1811 w 2291"/>
                <a:gd name="T89" fmla="*/ 214 h 1554"/>
                <a:gd name="T90" fmla="*/ 1919 w 2291"/>
                <a:gd name="T91" fmla="*/ 286 h 1554"/>
                <a:gd name="T92" fmla="*/ 2029 w 2291"/>
                <a:gd name="T93" fmla="*/ 402 h 1554"/>
                <a:gd name="T94" fmla="*/ 2103 w 2291"/>
                <a:gd name="T95" fmla="*/ 538 h 1554"/>
                <a:gd name="T96" fmla="*/ 2143 w 2291"/>
                <a:gd name="T97" fmla="*/ 686 h 1554"/>
                <a:gd name="T98" fmla="*/ 2147 w 2291"/>
                <a:gd name="T99" fmla="*/ 838 h 1554"/>
                <a:gd name="T100" fmla="*/ 2113 w 2291"/>
                <a:gd name="T101" fmla="*/ 988 h 1554"/>
                <a:gd name="T102" fmla="*/ 2043 w 2291"/>
                <a:gd name="T103" fmla="*/ 113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91" h="1554">
                  <a:moveTo>
                    <a:pt x="2009" y="178"/>
                  </a:moveTo>
                  <a:lnTo>
                    <a:pt x="2009" y="178"/>
                  </a:lnTo>
                  <a:lnTo>
                    <a:pt x="1981" y="156"/>
                  </a:lnTo>
                  <a:lnTo>
                    <a:pt x="1953" y="136"/>
                  </a:lnTo>
                  <a:lnTo>
                    <a:pt x="1925" y="118"/>
                  </a:lnTo>
                  <a:lnTo>
                    <a:pt x="1897" y="100"/>
                  </a:lnTo>
                  <a:lnTo>
                    <a:pt x="1867" y="84"/>
                  </a:lnTo>
                  <a:lnTo>
                    <a:pt x="1837" y="70"/>
                  </a:lnTo>
                  <a:lnTo>
                    <a:pt x="1807" y="56"/>
                  </a:lnTo>
                  <a:lnTo>
                    <a:pt x="1777" y="44"/>
                  </a:lnTo>
                  <a:lnTo>
                    <a:pt x="1745" y="34"/>
                  </a:lnTo>
                  <a:lnTo>
                    <a:pt x="1715" y="26"/>
                  </a:lnTo>
                  <a:lnTo>
                    <a:pt x="1682" y="18"/>
                  </a:lnTo>
                  <a:lnTo>
                    <a:pt x="1650" y="12"/>
                  </a:lnTo>
                  <a:lnTo>
                    <a:pt x="1618" y="6"/>
                  </a:lnTo>
                  <a:lnTo>
                    <a:pt x="1586" y="2"/>
                  </a:lnTo>
                  <a:lnTo>
                    <a:pt x="1554" y="0"/>
                  </a:lnTo>
                  <a:lnTo>
                    <a:pt x="1522" y="0"/>
                  </a:lnTo>
                  <a:lnTo>
                    <a:pt x="1490" y="0"/>
                  </a:lnTo>
                  <a:lnTo>
                    <a:pt x="1458" y="2"/>
                  </a:lnTo>
                  <a:lnTo>
                    <a:pt x="1426" y="4"/>
                  </a:lnTo>
                  <a:lnTo>
                    <a:pt x="1394" y="8"/>
                  </a:lnTo>
                  <a:lnTo>
                    <a:pt x="1362" y="14"/>
                  </a:lnTo>
                  <a:lnTo>
                    <a:pt x="1332" y="20"/>
                  </a:lnTo>
                  <a:lnTo>
                    <a:pt x="1300" y="28"/>
                  </a:lnTo>
                  <a:lnTo>
                    <a:pt x="1270" y="38"/>
                  </a:lnTo>
                  <a:lnTo>
                    <a:pt x="1238" y="48"/>
                  </a:lnTo>
                  <a:lnTo>
                    <a:pt x="1208" y="60"/>
                  </a:lnTo>
                  <a:lnTo>
                    <a:pt x="1180" y="74"/>
                  </a:lnTo>
                  <a:lnTo>
                    <a:pt x="1150" y="88"/>
                  </a:lnTo>
                  <a:lnTo>
                    <a:pt x="1122" y="104"/>
                  </a:lnTo>
                  <a:lnTo>
                    <a:pt x="1094" y="122"/>
                  </a:lnTo>
                  <a:lnTo>
                    <a:pt x="1066" y="140"/>
                  </a:lnTo>
                  <a:lnTo>
                    <a:pt x="1040" y="160"/>
                  </a:lnTo>
                  <a:lnTo>
                    <a:pt x="90" y="842"/>
                  </a:lnTo>
                  <a:lnTo>
                    <a:pt x="90" y="842"/>
                  </a:lnTo>
                  <a:lnTo>
                    <a:pt x="86" y="884"/>
                  </a:lnTo>
                  <a:lnTo>
                    <a:pt x="80" y="926"/>
                  </a:lnTo>
                  <a:lnTo>
                    <a:pt x="72" y="968"/>
                  </a:lnTo>
                  <a:lnTo>
                    <a:pt x="62" y="1010"/>
                  </a:lnTo>
                  <a:lnTo>
                    <a:pt x="48" y="1052"/>
                  </a:lnTo>
                  <a:lnTo>
                    <a:pt x="34" y="1094"/>
                  </a:lnTo>
                  <a:lnTo>
                    <a:pt x="18" y="1134"/>
                  </a:lnTo>
                  <a:lnTo>
                    <a:pt x="0" y="1174"/>
                  </a:lnTo>
                  <a:lnTo>
                    <a:pt x="746" y="636"/>
                  </a:lnTo>
                  <a:lnTo>
                    <a:pt x="746" y="636"/>
                  </a:lnTo>
                  <a:lnTo>
                    <a:pt x="740" y="688"/>
                  </a:lnTo>
                  <a:lnTo>
                    <a:pt x="736" y="738"/>
                  </a:lnTo>
                  <a:lnTo>
                    <a:pt x="734" y="788"/>
                  </a:lnTo>
                  <a:lnTo>
                    <a:pt x="736" y="840"/>
                  </a:lnTo>
                  <a:lnTo>
                    <a:pt x="742" y="890"/>
                  </a:lnTo>
                  <a:lnTo>
                    <a:pt x="752" y="940"/>
                  </a:lnTo>
                  <a:lnTo>
                    <a:pt x="764" y="988"/>
                  </a:lnTo>
                  <a:lnTo>
                    <a:pt x="780" y="1038"/>
                  </a:lnTo>
                  <a:lnTo>
                    <a:pt x="798" y="1086"/>
                  </a:lnTo>
                  <a:lnTo>
                    <a:pt x="820" y="1132"/>
                  </a:lnTo>
                  <a:lnTo>
                    <a:pt x="844" y="1176"/>
                  </a:lnTo>
                  <a:lnTo>
                    <a:pt x="872" y="1220"/>
                  </a:lnTo>
                  <a:lnTo>
                    <a:pt x="904" y="1262"/>
                  </a:lnTo>
                  <a:lnTo>
                    <a:pt x="938" y="1302"/>
                  </a:lnTo>
                  <a:lnTo>
                    <a:pt x="976" y="1340"/>
                  </a:lnTo>
                  <a:lnTo>
                    <a:pt x="1016" y="1376"/>
                  </a:lnTo>
                  <a:lnTo>
                    <a:pt x="1016" y="1376"/>
                  </a:lnTo>
                  <a:lnTo>
                    <a:pt x="1048" y="1402"/>
                  </a:lnTo>
                  <a:lnTo>
                    <a:pt x="1080" y="1424"/>
                  </a:lnTo>
                  <a:lnTo>
                    <a:pt x="1114" y="1446"/>
                  </a:lnTo>
                  <a:lnTo>
                    <a:pt x="1148" y="1464"/>
                  </a:lnTo>
                  <a:lnTo>
                    <a:pt x="1182" y="1482"/>
                  </a:lnTo>
                  <a:lnTo>
                    <a:pt x="1218" y="1496"/>
                  </a:lnTo>
                  <a:lnTo>
                    <a:pt x="1252" y="1510"/>
                  </a:lnTo>
                  <a:lnTo>
                    <a:pt x="1288" y="1522"/>
                  </a:lnTo>
                  <a:lnTo>
                    <a:pt x="1326" y="1532"/>
                  </a:lnTo>
                  <a:lnTo>
                    <a:pt x="1362" y="1540"/>
                  </a:lnTo>
                  <a:lnTo>
                    <a:pt x="1400" y="1546"/>
                  </a:lnTo>
                  <a:lnTo>
                    <a:pt x="1436" y="1552"/>
                  </a:lnTo>
                  <a:lnTo>
                    <a:pt x="1474" y="1554"/>
                  </a:lnTo>
                  <a:lnTo>
                    <a:pt x="1512" y="1554"/>
                  </a:lnTo>
                  <a:lnTo>
                    <a:pt x="1548" y="1554"/>
                  </a:lnTo>
                  <a:lnTo>
                    <a:pt x="1586" y="1552"/>
                  </a:lnTo>
                  <a:lnTo>
                    <a:pt x="1622" y="1546"/>
                  </a:lnTo>
                  <a:lnTo>
                    <a:pt x="1660" y="1540"/>
                  </a:lnTo>
                  <a:lnTo>
                    <a:pt x="1697" y="1532"/>
                  </a:lnTo>
                  <a:lnTo>
                    <a:pt x="1733" y="1522"/>
                  </a:lnTo>
                  <a:lnTo>
                    <a:pt x="1769" y="1512"/>
                  </a:lnTo>
                  <a:lnTo>
                    <a:pt x="1805" y="1498"/>
                  </a:lnTo>
                  <a:lnTo>
                    <a:pt x="1839" y="1484"/>
                  </a:lnTo>
                  <a:lnTo>
                    <a:pt x="1873" y="1466"/>
                  </a:lnTo>
                  <a:lnTo>
                    <a:pt x="1905" y="1448"/>
                  </a:lnTo>
                  <a:lnTo>
                    <a:pt x="1939" y="1428"/>
                  </a:lnTo>
                  <a:lnTo>
                    <a:pt x="1969" y="1406"/>
                  </a:lnTo>
                  <a:lnTo>
                    <a:pt x="2001" y="1382"/>
                  </a:lnTo>
                  <a:lnTo>
                    <a:pt x="2031" y="1358"/>
                  </a:lnTo>
                  <a:lnTo>
                    <a:pt x="2059" y="1330"/>
                  </a:lnTo>
                  <a:lnTo>
                    <a:pt x="2087" y="1302"/>
                  </a:lnTo>
                  <a:lnTo>
                    <a:pt x="2113" y="1272"/>
                  </a:lnTo>
                  <a:lnTo>
                    <a:pt x="2113" y="1272"/>
                  </a:lnTo>
                  <a:lnTo>
                    <a:pt x="2137" y="1240"/>
                  </a:lnTo>
                  <a:lnTo>
                    <a:pt x="2161" y="1208"/>
                  </a:lnTo>
                  <a:lnTo>
                    <a:pt x="2181" y="1176"/>
                  </a:lnTo>
                  <a:lnTo>
                    <a:pt x="2201" y="1142"/>
                  </a:lnTo>
                  <a:lnTo>
                    <a:pt x="2217" y="1106"/>
                  </a:lnTo>
                  <a:lnTo>
                    <a:pt x="2233" y="1072"/>
                  </a:lnTo>
                  <a:lnTo>
                    <a:pt x="2247" y="1036"/>
                  </a:lnTo>
                  <a:lnTo>
                    <a:pt x="2259" y="1000"/>
                  </a:lnTo>
                  <a:lnTo>
                    <a:pt x="2269" y="964"/>
                  </a:lnTo>
                  <a:lnTo>
                    <a:pt x="2277" y="926"/>
                  </a:lnTo>
                  <a:lnTo>
                    <a:pt x="2283" y="890"/>
                  </a:lnTo>
                  <a:lnTo>
                    <a:pt x="2287" y="852"/>
                  </a:lnTo>
                  <a:lnTo>
                    <a:pt x="2289" y="816"/>
                  </a:lnTo>
                  <a:lnTo>
                    <a:pt x="2291" y="778"/>
                  </a:lnTo>
                  <a:lnTo>
                    <a:pt x="2289" y="740"/>
                  </a:lnTo>
                  <a:lnTo>
                    <a:pt x="2287" y="704"/>
                  </a:lnTo>
                  <a:lnTo>
                    <a:pt x="2283" y="666"/>
                  </a:lnTo>
                  <a:lnTo>
                    <a:pt x="2277" y="630"/>
                  </a:lnTo>
                  <a:lnTo>
                    <a:pt x="2269" y="592"/>
                  </a:lnTo>
                  <a:lnTo>
                    <a:pt x="2259" y="556"/>
                  </a:lnTo>
                  <a:lnTo>
                    <a:pt x="2247" y="520"/>
                  </a:lnTo>
                  <a:lnTo>
                    <a:pt x="2235" y="486"/>
                  </a:lnTo>
                  <a:lnTo>
                    <a:pt x="2219" y="452"/>
                  </a:lnTo>
                  <a:lnTo>
                    <a:pt x="2203" y="418"/>
                  </a:lnTo>
                  <a:lnTo>
                    <a:pt x="2185" y="384"/>
                  </a:lnTo>
                  <a:lnTo>
                    <a:pt x="2165" y="352"/>
                  </a:lnTo>
                  <a:lnTo>
                    <a:pt x="2143" y="320"/>
                  </a:lnTo>
                  <a:lnTo>
                    <a:pt x="2119" y="290"/>
                  </a:lnTo>
                  <a:lnTo>
                    <a:pt x="2093" y="260"/>
                  </a:lnTo>
                  <a:lnTo>
                    <a:pt x="2067" y="232"/>
                  </a:lnTo>
                  <a:lnTo>
                    <a:pt x="2039" y="204"/>
                  </a:lnTo>
                  <a:lnTo>
                    <a:pt x="2009" y="178"/>
                  </a:lnTo>
                  <a:lnTo>
                    <a:pt x="2009" y="178"/>
                  </a:lnTo>
                  <a:close/>
                  <a:moveTo>
                    <a:pt x="2003" y="1182"/>
                  </a:moveTo>
                  <a:lnTo>
                    <a:pt x="2003" y="1182"/>
                  </a:lnTo>
                  <a:lnTo>
                    <a:pt x="1983" y="1208"/>
                  </a:lnTo>
                  <a:lnTo>
                    <a:pt x="1959" y="1230"/>
                  </a:lnTo>
                  <a:lnTo>
                    <a:pt x="1937" y="1252"/>
                  </a:lnTo>
                  <a:lnTo>
                    <a:pt x="1913" y="1274"/>
                  </a:lnTo>
                  <a:lnTo>
                    <a:pt x="1887" y="1292"/>
                  </a:lnTo>
                  <a:lnTo>
                    <a:pt x="1861" y="1310"/>
                  </a:lnTo>
                  <a:lnTo>
                    <a:pt x="1835" y="1326"/>
                  </a:lnTo>
                  <a:lnTo>
                    <a:pt x="1807" y="1342"/>
                  </a:lnTo>
                  <a:lnTo>
                    <a:pt x="1779" y="1356"/>
                  </a:lnTo>
                  <a:lnTo>
                    <a:pt x="1751" y="1368"/>
                  </a:lnTo>
                  <a:lnTo>
                    <a:pt x="1723" y="1378"/>
                  </a:lnTo>
                  <a:lnTo>
                    <a:pt x="1693" y="1388"/>
                  </a:lnTo>
                  <a:lnTo>
                    <a:pt x="1662" y="1396"/>
                  </a:lnTo>
                  <a:lnTo>
                    <a:pt x="1632" y="1402"/>
                  </a:lnTo>
                  <a:lnTo>
                    <a:pt x="1602" y="1408"/>
                  </a:lnTo>
                  <a:lnTo>
                    <a:pt x="1572" y="1410"/>
                  </a:lnTo>
                  <a:lnTo>
                    <a:pt x="1542" y="1412"/>
                  </a:lnTo>
                  <a:lnTo>
                    <a:pt x="1512" y="1414"/>
                  </a:lnTo>
                  <a:lnTo>
                    <a:pt x="1480" y="1412"/>
                  </a:lnTo>
                  <a:lnTo>
                    <a:pt x="1450" y="1410"/>
                  </a:lnTo>
                  <a:lnTo>
                    <a:pt x="1420" y="1406"/>
                  </a:lnTo>
                  <a:lnTo>
                    <a:pt x="1390" y="1402"/>
                  </a:lnTo>
                  <a:lnTo>
                    <a:pt x="1360" y="1396"/>
                  </a:lnTo>
                  <a:lnTo>
                    <a:pt x="1330" y="1386"/>
                  </a:lnTo>
                  <a:lnTo>
                    <a:pt x="1300" y="1378"/>
                  </a:lnTo>
                  <a:lnTo>
                    <a:pt x="1270" y="1366"/>
                  </a:lnTo>
                  <a:lnTo>
                    <a:pt x="1242" y="1354"/>
                  </a:lnTo>
                  <a:lnTo>
                    <a:pt x="1214" y="1340"/>
                  </a:lnTo>
                  <a:lnTo>
                    <a:pt x="1186" y="1324"/>
                  </a:lnTo>
                  <a:lnTo>
                    <a:pt x="1158" y="1306"/>
                  </a:lnTo>
                  <a:lnTo>
                    <a:pt x="1132" y="1288"/>
                  </a:lnTo>
                  <a:lnTo>
                    <a:pt x="1106" y="1268"/>
                  </a:lnTo>
                  <a:lnTo>
                    <a:pt x="1106" y="1268"/>
                  </a:lnTo>
                  <a:lnTo>
                    <a:pt x="1082" y="1246"/>
                  </a:lnTo>
                  <a:lnTo>
                    <a:pt x="1058" y="1224"/>
                  </a:lnTo>
                  <a:lnTo>
                    <a:pt x="1036" y="1200"/>
                  </a:lnTo>
                  <a:lnTo>
                    <a:pt x="1016" y="1176"/>
                  </a:lnTo>
                  <a:lnTo>
                    <a:pt x="996" y="1150"/>
                  </a:lnTo>
                  <a:lnTo>
                    <a:pt x="978" y="1126"/>
                  </a:lnTo>
                  <a:lnTo>
                    <a:pt x="962" y="1098"/>
                  </a:lnTo>
                  <a:lnTo>
                    <a:pt x="948" y="1072"/>
                  </a:lnTo>
                  <a:lnTo>
                    <a:pt x="934" y="1044"/>
                  </a:lnTo>
                  <a:lnTo>
                    <a:pt x="922" y="1016"/>
                  </a:lnTo>
                  <a:lnTo>
                    <a:pt x="910" y="986"/>
                  </a:lnTo>
                  <a:lnTo>
                    <a:pt x="902" y="958"/>
                  </a:lnTo>
                  <a:lnTo>
                    <a:pt x="894" y="928"/>
                  </a:lnTo>
                  <a:lnTo>
                    <a:pt x="886" y="898"/>
                  </a:lnTo>
                  <a:lnTo>
                    <a:pt x="882" y="868"/>
                  </a:lnTo>
                  <a:lnTo>
                    <a:pt x="878" y="838"/>
                  </a:lnTo>
                  <a:lnTo>
                    <a:pt x="876" y="806"/>
                  </a:lnTo>
                  <a:lnTo>
                    <a:pt x="876" y="776"/>
                  </a:lnTo>
                  <a:lnTo>
                    <a:pt x="876" y="746"/>
                  </a:lnTo>
                  <a:lnTo>
                    <a:pt x="878" y="716"/>
                  </a:lnTo>
                  <a:lnTo>
                    <a:pt x="882" y="684"/>
                  </a:lnTo>
                  <a:lnTo>
                    <a:pt x="888" y="654"/>
                  </a:lnTo>
                  <a:lnTo>
                    <a:pt x="894" y="624"/>
                  </a:lnTo>
                  <a:lnTo>
                    <a:pt x="902" y="594"/>
                  </a:lnTo>
                  <a:lnTo>
                    <a:pt x="912" y="564"/>
                  </a:lnTo>
                  <a:lnTo>
                    <a:pt x="922" y="536"/>
                  </a:lnTo>
                  <a:lnTo>
                    <a:pt x="936" y="506"/>
                  </a:lnTo>
                  <a:lnTo>
                    <a:pt x="950" y="478"/>
                  </a:lnTo>
                  <a:lnTo>
                    <a:pt x="964" y="450"/>
                  </a:lnTo>
                  <a:lnTo>
                    <a:pt x="982" y="424"/>
                  </a:lnTo>
                  <a:lnTo>
                    <a:pt x="1000" y="398"/>
                  </a:lnTo>
                  <a:lnTo>
                    <a:pt x="1022" y="372"/>
                  </a:lnTo>
                  <a:lnTo>
                    <a:pt x="1022" y="372"/>
                  </a:lnTo>
                  <a:lnTo>
                    <a:pt x="1042" y="346"/>
                  </a:lnTo>
                  <a:lnTo>
                    <a:pt x="1066" y="324"/>
                  </a:lnTo>
                  <a:lnTo>
                    <a:pt x="1088" y="302"/>
                  </a:lnTo>
                  <a:lnTo>
                    <a:pt x="1112" y="280"/>
                  </a:lnTo>
                  <a:lnTo>
                    <a:pt x="1138" y="262"/>
                  </a:lnTo>
                  <a:lnTo>
                    <a:pt x="1164" y="244"/>
                  </a:lnTo>
                  <a:lnTo>
                    <a:pt x="1190" y="228"/>
                  </a:lnTo>
                  <a:lnTo>
                    <a:pt x="1218" y="212"/>
                  </a:lnTo>
                  <a:lnTo>
                    <a:pt x="1246" y="198"/>
                  </a:lnTo>
                  <a:lnTo>
                    <a:pt x="1274" y="186"/>
                  </a:lnTo>
                  <a:lnTo>
                    <a:pt x="1302" y="176"/>
                  </a:lnTo>
                  <a:lnTo>
                    <a:pt x="1332" y="166"/>
                  </a:lnTo>
                  <a:lnTo>
                    <a:pt x="1362" y="158"/>
                  </a:lnTo>
                  <a:lnTo>
                    <a:pt x="1392" y="152"/>
                  </a:lnTo>
                  <a:lnTo>
                    <a:pt x="1422" y="146"/>
                  </a:lnTo>
                  <a:lnTo>
                    <a:pt x="1452" y="144"/>
                  </a:lnTo>
                  <a:lnTo>
                    <a:pt x="1482" y="140"/>
                  </a:lnTo>
                  <a:lnTo>
                    <a:pt x="1512" y="140"/>
                  </a:lnTo>
                  <a:lnTo>
                    <a:pt x="1544" y="140"/>
                  </a:lnTo>
                  <a:lnTo>
                    <a:pt x="1574" y="144"/>
                  </a:lnTo>
                  <a:lnTo>
                    <a:pt x="1604" y="146"/>
                  </a:lnTo>
                  <a:lnTo>
                    <a:pt x="1634" y="152"/>
                  </a:lnTo>
                  <a:lnTo>
                    <a:pt x="1664" y="158"/>
                  </a:lnTo>
                  <a:lnTo>
                    <a:pt x="1695" y="166"/>
                  </a:lnTo>
                  <a:lnTo>
                    <a:pt x="1725" y="176"/>
                  </a:lnTo>
                  <a:lnTo>
                    <a:pt x="1755" y="188"/>
                  </a:lnTo>
                  <a:lnTo>
                    <a:pt x="1783" y="200"/>
                  </a:lnTo>
                  <a:lnTo>
                    <a:pt x="1811" y="214"/>
                  </a:lnTo>
                  <a:lnTo>
                    <a:pt x="1839" y="230"/>
                  </a:lnTo>
                  <a:lnTo>
                    <a:pt x="1867" y="248"/>
                  </a:lnTo>
                  <a:lnTo>
                    <a:pt x="1893" y="266"/>
                  </a:lnTo>
                  <a:lnTo>
                    <a:pt x="1919" y="286"/>
                  </a:lnTo>
                  <a:lnTo>
                    <a:pt x="1919" y="286"/>
                  </a:lnTo>
                  <a:lnTo>
                    <a:pt x="1943" y="308"/>
                  </a:lnTo>
                  <a:lnTo>
                    <a:pt x="1967" y="330"/>
                  </a:lnTo>
                  <a:lnTo>
                    <a:pt x="1989" y="354"/>
                  </a:lnTo>
                  <a:lnTo>
                    <a:pt x="2009" y="378"/>
                  </a:lnTo>
                  <a:lnTo>
                    <a:pt x="2029" y="402"/>
                  </a:lnTo>
                  <a:lnTo>
                    <a:pt x="2047" y="428"/>
                  </a:lnTo>
                  <a:lnTo>
                    <a:pt x="2063" y="456"/>
                  </a:lnTo>
                  <a:lnTo>
                    <a:pt x="2077" y="482"/>
                  </a:lnTo>
                  <a:lnTo>
                    <a:pt x="2091" y="510"/>
                  </a:lnTo>
                  <a:lnTo>
                    <a:pt x="2103" y="538"/>
                  </a:lnTo>
                  <a:lnTo>
                    <a:pt x="2115" y="568"/>
                  </a:lnTo>
                  <a:lnTo>
                    <a:pt x="2123" y="596"/>
                  </a:lnTo>
                  <a:lnTo>
                    <a:pt x="2131" y="626"/>
                  </a:lnTo>
                  <a:lnTo>
                    <a:pt x="2139" y="656"/>
                  </a:lnTo>
                  <a:lnTo>
                    <a:pt x="2143" y="686"/>
                  </a:lnTo>
                  <a:lnTo>
                    <a:pt x="2147" y="716"/>
                  </a:lnTo>
                  <a:lnTo>
                    <a:pt x="2149" y="748"/>
                  </a:lnTo>
                  <a:lnTo>
                    <a:pt x="2149" y="778"/>
                  </a:lnTo>
                  <a:lnTo>
                    <a:pt x="2149" y="808"/>
                  </a:lnTo>
                  <a:lnTo>
                    <a:pt x="2147" y="838"/>
                  </a:lnTo>
                  <a:lnTo>
                    <a:pt x="2143" y="870"/>
                  </a:lnTo>
                  <a:lnTo>
                    <a:pt x="2137" y="900"/>
                  </a:lnTo>
                  <a:lnTo>
                    <a:pt x="2131" y="930"/>
                  </a:lnTo>
                  <a:lnTo>
                    <a:pt x="2123" y="960"/>
                  </a:lnTo>
                  <a:lnTo>
                    <a:pt x="2113" y="988"/>
                  </a:lnTo>
                  <a:lnTo>
                    <a:pt x="2103" y="1018"/>
                  </a:lnTo>
                  <a:lnTo>
                    <a:pt x="2089" y="1046"/>
                  </a:lnTo>
                  <a:lnTo>
                    <a:pt x="2075" y="1076"/>
                  </a:lnTo>
                  <a:lnTo>
                    <a:pt x="2059" y="1102"/>
                  </a:lnTo>
                  <a:lnTo>
                    <a:pt x="2043" y="1130"/>
                  </a:lnTo>
                  <a:lnTo>
                    <a:pt x="2023" y="1156"/>
                  </a:lnTo>
                  <a:lnTo>
                    <a:pt x="2003" y="1182"/>
                  </a:lnTo>
                  <a:lnTo>
                    <a:pt x="2003" y="1182"/>
                  </a:lnTo>
                  <a:close/>
                </a:path>
              </a:pathLst>
            </a:custGeom>
            <a:grpFill/>
            <a:ln>
              <a:solidFill>
                <a:schemeClr val="accent2">
                  <a:lumMod val="40000"/>
                  <a:lumOff val="60000"/>
                </a:schemeClr>
              </a:solidFill>
            </a:ln>
          </p:spPr>
          <p:txBody>
            <a:bodyPr anchor="ctr"/>
            <a:lstStyle/>
            <a:p>
              <a:pPr algn="ctr">
                <a:defRPr/>
              </a:pPr>
              <a:endParaRPr lang="id-ID" sz="1400" b="0">
                <a:solidFill>
                  <a:srgbClr val="000000"/>
                </a:solidFill>
                <a:latin typeface="Helvetica" panose="020B0604020202020204" pitchFamily="34" charset="0"/>
                <a:sym typeface="Helvetica" panose="020B0604020202020204" pitchFamily="34" charset="0"/>
              </a:endParaRPr>
            </a:p>
          </p:txBody>
        </p:sp>
        <p:sp>
          <p:nvSpPr>
            <p:cNvPr id="16" name="ï$lîḋê">
              <a:extLst/>
            </p:cNvPr>
            <p:cNvSpPr/>
            <p:nvPr/>
          </p:nvSpPr>
          <p:spPr bwMode="auto">
            <a:xfrm>
              <a:off x="4869667" y="2024055"/>
              <a:ext cx="1593886" cy="2393410"/>
            </a:xfrm>
            <a:custGeom>
              <a:avLst/>
              <a:gdLst>
                <a:gd name="T0" fmla="*/ 1177 w 1557"/>
                <a:gd name="T1" fmla="*/ 110 h 2338"/>
                <a:gd name="T2" fmla="*/ 1001 w 1557"/>
                <a:gd name="T3" fmla="*/ 34 h 2338"/>
                <a:gd name="T4" fmla="*/ 817 w 1557"/>
                <a:gd name="T5" fmla="*/ 2 h 2338"/>
                <a:gd name="T6" fmla="*/ 631 w 1557"/>
                <a:gd name="T7" fmla="*/ 14 h 2338"/>
                <a:gd name="T8" fmla="*/ 453 w 1557"/>
                <a:gd name="T9" fmla="*/ 72 h 2338"/>
                <a:gd name="T10" fmla="*/ 291 w 1557"/>
                <a:gd name="T11" fmla="*/ 172 h 2338"/>
                <a:gd name="T12" fmla="*/ 178 w 1557"/>
                <a:gd name="T13" fmla="*/ 284 h 2338"/>
                <a:gd name="T14" fmla="*/ 52 w 1557"/>
                <a:gd name="T15" fmla="*/ 500 h 2338"/>
                <a:gd name="T16" fmla="*/ 0 w 1557"/>
                <a:gd name="T17" fmla="*/ 736 h 2338"/>
                <a:gd name="T18" fmla="*/ 24 w 1557"/>
                <a:gd name="T19" fmla="*/ 974 h 2338"/>
                <a:gd name="T20" fmla="*/ 459 w 1557"/>
                <a:gd name="T21" fmla="*/ 2176 h 2338"/>
                <a:gd name="T22" fmla="*/ 601 w 1557"/>
                <a:gd name="T23" fmla="*/ 2264 h 2338"/>
                <a:gd name="T24" fmla="*/ 407 w 1557"/>
                <a:gd name="T25" fmla="*/ 1462 h 2338"/>
                <a:gd name="T26" fmla="*/ 531 w 1557"/>
                <a:gd name="T27" fmla="*/ 1516 h 2338"/>
                <a:gd name="T28" fmla="*/ 693 w 1557"/>
                <a:gd name="T29" fmla="*/ 1552 h 2338"/>
                <a:gd name="T30" fmla="*/ 857 w 1557"/>
                <a:gd name="T31" fmla="*/ 1552 h 2338"/>
                <a:gd name="T32" fmla="*/ 1019 w 1557"/>
                <a:gd name="T33" fmla="*/ 1518 h 2338"/>
                <a:gd name="T34" fmla="*/ 1169 w 1557"/>
                <a:gd name="T35" fmla="*/ 1450 h 2338"/>
                <a:gd name="T36" fmla="*/ 1305 w 1557"/>
                <a:gd name="T37" fmla="*/ 1350 h 2338"/>
                <a:gd name="T38" fmla="*/ 1403 w 1557"/>
                <a:gd name="T39" fmla="*/ 1242 h 2338"/>
                <a:gd name="T40" fmla="*/ 1499 w 1557"/>
                <a:gd name="T41" fmla="*/ 1074 h 2338"/>
                <a:gd name="T42" fmla="*/ 1547 w 1557"/>
                <a:gd name="T43" fmla="*/ 892 h 2338"/>
                <a:gd name="T44" fmla="*/ 1553 w 1557"/>
                <a:gd name="T45" fmla="*/ 704 h 2338"/>
                <a:gd name="T46" fmla="*/ 1513 w 1557"/>
                <a:gd name="T47" fmla="*/ 522 h 2338"/>
                <a:gd name="T48" fmla="*/ 1429 w 1557"/>
                <a:gd name="T49" fmla="*/ 354 h 2338"/>
                <a:gd name="T50" fmla="*/ 1303 w 1557"/>
                <a:gd name="T51" fmla="*/ 206 h 2338"/>
                <a:gd name="T52" fmla="*/ 1247 w 1557"/>
                <a:gd name="T53" fmla="*/ 1208 h 2338"/>
                <a:gd name="T54" fmla="*/ 1127 w 1557"/>
                <a:gd name="T55" fmla="*/ 1312 h 2338"/>
                <a:gd name="T56" fmla="*/ 987 w 1557"/>
                <a:gd name="T57" fmla="*/ 1380 h 2338"/>
                <a:gd name="T58" fmla="*/ 839 w 1557"/>
                <a:gd name="T59" fmla="*/ 1412 h 2338"/>
                <a:gd name="T60" fmla="*/ 687 w 1557"/>
                <a:gd name="T61" fmla="*/ 1408 h 2338"/>
                <a:gd name="T62" fmla="*/ 537 w 1557"/>
                <a:gd name="T63" fmla="*/ 1368 h 2338"/>
                <a:gd name="T64" fmla="*/ 399 w 1557"/>
                <a:gd name="T65" fmla="*/ 1290 h 2338"/>
                <a:gd name="T66" fmla="*/ 303 w 1557"/>
                <a:gd name="T67" fmla="*/ 1202 h 2338"/>
                <a:gd name="T68" fmla="*/ 212 w 1557"/>
                <a:gd name="T69" fmla="*/ 1072 h 2338"/>
                <a:gd name="T70" fmla="*/ 158 w 1557"/>
                <a:gd name="T71" fmla="*/ 930 h 2338"/>
                <a:gd name="T72" fmla="*/ 140 w 1557"/>
                <a:gd name="T73" fmla="*/ 778 h 2338"/>
                <a:gd name="T74" fmla="*/ 160 w 1557"/>
                <a:gd name="T75" fmla="*/ 626 h 2338"/>
                <a:gd name="T76" fmla="*/ 214 w 1557"/>
                <a:gd name="T77" fmla="*/ 480 h 2338"/>
                <a:gd name="T78" fmla="*/ 287 w 1557"/>
                <a:gd name="T79" fmla="*/ 374 h 2338"/>
                <a:gd name="T80" fmla="*/ 405 w 1557"/>
                <a:gd name="T81" fmla="*/ 264 h 2338"/>
                <a:gd name="T82" fmla="*/ 539 w 1557"/>
                <a:gd name="T83" fmla="*/ 188 h 2338"/>
                <a:gd name="T84" fmla="*/ 687 w 1557"/>
                <a:gd name="T85" fmla="*/ 148 h 2338"/>
                <a:gd name="T86" fmla="*/ 841 w 1557"/>
                <a:gd name="T87" fmla="*/ 144 h 2338"/>
                <a:gd name="T88" fmla="*/ 991 w 1557"/>
                <a:gd name="T89" fmla="*/ 178 h 2338"/>
                <a:gd name="T90" fmla="*/ 1131 w 1557"/>
                <a:gd name="T91" fmla="*/ 248 h 2338"/>
                <a:gd name="T92" fmla="*/ 1231 w 1557"/>
                <a:gd name="T93" fmla="*/ 332 h 2338"/>
                <a:gd name="T94" fmla="*/ 1327 w 1557"/>
                <a:gd name="T95" fmla="*/ 456 h 2338"/>
                <a:gd name="T96" fmla="*/ 1389 w 1557"/>
                <a:gd name="T97" fmla="*/ 598 h 2338"/>
                <a:gd name="T98" fmla="*/ 1415 w 1557"/>
                <a:gd name="T99" fmla="*/ 748 h 2338"/>
                <a:gd name="T100" fmla="*/ 1403 w 1557"/>
                <a:gd name="T101" fmla="*/ 902 h 2338"/>
                <a:gd name="T102" fmla="*/ 1355 w 1557"/>
                <a:gd name="T103" fmla="*/ 1048 h 2338"/>
                <a:gd name="T104" fmla="*/ 1269 w 1557"/>
                <a:gd name="T105" fmla="*/ 1184 h 2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7" h="2338">
                  <a:moveTo>
                    <a:pt x="1273" y="178"/>
                  </a:moveTo>
                  <a:lnTo>
                    <a:pt x="1273" y="178"/>
                  </a:lnTo>
                  <a:lnTo>
                    <a:pt x="1243" y="154"/>
                  </a:lnTo>
                  <a:lnTo>
                    <a:pt x="1209" y="132"/>
                  </a:lnTo>
                  <a:lnTo>
                    <a:pt x="1177" y="110"/>
                  </a:lnTo>
                  <a:lnTo>
                    <a:pt x="1143" y="92"/>
                  </a:lnTo>
                  <a:lnTo>
                    <a:pt x="1109" y="74"/>
                  </a:lnTo>
                  <a:lnTo>
                    <a:pt x="1073" y="58"/>
                  </a:lnTo>
                  <a:lnTo>
                    <a:pt x="1037" y="44"/>
                  </a:lnTo>
                  <a:lnTo>
                    <a:pt x="1001" y="34"/>
                  </a:lnTo>
                  <a:lnTo>
                    <a:pt x="965" y="24"/>
                  </a:lnTo>
                  <a:lnTo>
                    <a:pt x="929" y="16"/>
                  </a:lnTo>
                  <a:lnTo>
                    <a:pt x="891" y="8"/>
                  </a:lnTo>
                  <a:lnTo>
                    <a:pt x="853" y="4"/>
                  </a:lnTo>
                  <a:lnTo>
                    <a:pt x="817" y="2"/>
                  </a:lnTo>
                  <a:lnTo>
                    <a:pt x="779" y="0"/>
                  </a:lnTo>
                  <a:lnTo>
                    <a:pt x="741" y="2"/>
                  </a:lnTo>
                  <a:lnTo>
                    <a:pt x="705" y="4"/>
                  </a:lnTo>
                  <a:lnTo>
                    <a:pt x="667" y="8"/>
                  </a:lnTo>
                  <a:lnTo>
                    <a:pt x="631" y="14"/>
                  </a:lnTo>
                  <a:lnTo>
                    <a:pt x="595" y="22"/>
                  </a:lnTo>
                  <a:lnTo>
                    <a:pt x="559" y="32"/>
                  </a:lnTo>
                  <a:lnTo>
                    <a:pt x="523" y="44"/>
                  </a:lnTo>
                  <a:lnTo>
                    <a:pt x="487" y="58"/>
                  </a:lnTo>
                  <a:lnTo>
                    <a:pt x="453" y="72"/>
                  </a:lnTo>
                  <a:lnTo>
                    <a:pt x="419" y="88"/>
                  </a:lnTo>
                  <a:lnTo>
                    <a:pt x="385" y="108"/>
                  </a:lnTo>
                  <a:lnTo>
                    <a:pt x="353" y="128"/>
                  </a:lnTo>
                  <a:lnTo>
                    <a:pt x="321" y="148"/>
                  </a:lnTo>
                  <a:lnTo>
                    <a:pt x="291" y="172"/>
                  </a:lnTo>
                  <a:lnTo>
                    <a:pt x="261" y="198"/>
                  </a:lnTo>
                  <a:lnTo>
                    <a:pt x="232" y="224"/>
                  </a:lnTo>
                  <a:lnTo>
                    <a:pt x="204" y="252"/>
                  </a:lnTo>
                  <a:lnTo>
                    <a:pt x="178" y="284"/>
                  </a:lnTo>
                  <a:lnTo>
                    <a:pt x="178" y="284"/>
                  </a:lnTo>
                  <a:lnTo>
                    <a:pt x="146" y="324"/>
                  </a:lnTo>
                  <a:lnTo>
                    <a:pt x="118" y="366"/>
                  </a:lnTo>
                  <a:lnTo>
                    <a:pt x="92" y="410"/>
                  </a:lnTo>
                  <a:lnTo>
                    <a:pt x="70" y="454"/>
                  </a:lnTo>
                  <a:lnTo>
                    <a:pt x="52" y="500"/>
                  </a:lnTo>
                  <a:lnTo>
                    <a:pt x="36" y="546"/>
                  </a:lnTo>
                  <a:lnTo>
                    <a:pt x="22" y="592"/>
                  </a:lnTo>
                  <a:lnTo>
                    <a:pt x="12" y="640"/>
                  </a:lnTo>
                  <a:lnTo>
                    <a:pt x="4" y="688"/>
                  </a:lnTo>
                  <a:lnTo>
                    <a:pt x="0" y="736"/>
                  </a:lnTo>
                  <a:lnTo>
                    <a:pt x="0" y="784"/>
                  </a:lnTo>
                  <a:lnTo>
                    <a:pt x="2" y="832"/>
                  </a:lnTo>
                  <a:lnTo>
                    <a:pt x="6" y="880"/>
                  </a:lnTo>
                  <a:lnTo>
                    <a:pt x="14" y="928"/>
                  </a:lnTo>
                  <a:lnTo>
                    <a:pt x="24" y="974"/>
                  </a:lnTo>
                  <a:lnTo>
                    <a:pt x="38" y="1020"/>
                  </a:lnTo>
                  <a:lnTo>
                    <a:pt x="397" y="2148"/>
                  </a:lnTo>
                  <a:lnTo>
                    <a:pt x="397" y="2148"/>
                  </a:lnTo>
                  <a:lnTo>
                    <a:pt x="429" y="2160"/>
                  </a:lnTo>
                  <a:lnTo>
                    <a:pt x="459" y="2176"/>
                  </a:lnTo>
                  <a:lnTo>
                    <a:pt x="487" y="2190"/>
                  </a:lnTo>
                  <a:lnTo>
                    <a:pt x="517" y="2206"/>
                  </a:lnTo>
                  <a:lnTo>
                    <a:pt x="545" y="2224"/>
                  </a:lnTo>
                  <a:lnTo>
                    <a:pt x="573" y="2244"/>
                  </a:lnTo>
                  <a:lnTo>
                    <a:pt x="601" y="2264"/>
                  </a:lnTo>
                  <a:lnTo>
                    <a:pt x="629" y="2286"/>
                  </a:lnTo>
                  <a:lnTo>
                    <a:pt x="629" y="2286"/>
                  </a:lnTo>
                  <a:lnTo>
                    <a:pt x="659" y="2312"/>
                  </a:lnTo>
                  <a:lnTo>
                    <a:pt x="687" y="2338"/>
                  </a:lnTo>
                  <a:lnTo>
                    <a:pt x="407" y="1462"/>
                  </a:lnTo>
                  <a:lnTo>
                    <a:pt x="407" y="1462"/>
                  </a:lnTo>
                  <a:lnTo>
                    <a:pt x="439" y="1478"/>
                  </a:lnTo>
                  <a:lnTo>
                    <a:pt x="469" y="1492"/>
                  </a:lnTo>
                  <a:lnTo>
                    <a:pt x="501" y="1504"/>
                  </a:lnTo>
                  <a:lnTo>
                    <a:pt x="531" y="1516"/>
                  </a:lnTo>
                  <a:lnTo>
                    <a:pt x="563" y="1526"/>
                  </a:lnTo>
                  <a:lnTo>
                    <a:pt x="595" y="1534"/>
                  </a:lnTo>
                  <a:lnTo>
                    <a:pt x="629" y="1542"/>
                  </a:lnTo>
                  <a:lnTo>
                    <a:pt x="661" y="1548"/>
                  </a:lnTo>
                  <a:lnTo>
                    <a:pt x="693" y="1552"/>
                  </a:lnTo>
                  <a:lnTo>
                    <a:pt x="727" y="1554"/>
                  </a:lnTo>
                  <a:lnTo>
                    <a:pt x="759" y="1556"/>
                  </a:lnTo>
                  <a:lnTo>
                    <a:pt x="793" y="1556"/>
                  </a:lnTo>
                  <a:lnTo>
                    <a:pt x="825" y="1554"/>
                  </a:lnTo>
                  <a:lnTo>
                    <a:pt x="857" y="1552"/>
                  </a:lnTo>
                  <a:lnTo>
                    <a:pt x="891" y="1548"/>
                  </a:lnTo>
                  <a:lnTo>
                    <a:pt x="923" y="1542"/>
                  </a:lnTo>
                  <a:lnTo>
                    <a:pt x="955" y="1536"/>
                  </a:lnTo>
                  <a:lnTo>
                    <a:pt x="987" y="1528"/>
                  </a:lnTo>
                  <a:lnTo>
                    <a:pt x="1019" y="1518"/>
                  </a:lnTo>
                  <a:lnTo>
                    <a:pt x="1049" y="1508"/>
                  </a:lnTo>
                  <a:lnTo>
                    <a:pt x="1081" y="1496"/>
                  </a:lnTo>
                  <a:lnTo>
                    <a:pt x="1111" y="1482"/>
                  </a:lnTo>
                  <a:lnTo>
                    <a:pt x="1141" y="1466"/>
                  </a:lnTo>
                  <a:lnTo>
                    <a:pt x="1169" y="1450"/>
                  </a:lnTo>
                  <a:lnTo>
                    <a:pt x="1199" y="1434"/>
                  </a:lnTo>
                  <a:lnTo>
                    <a:pt x="1227" y="1414"/>
                  </a:lnTo>
                  <a:lnTo>
                    <a:pt x="1253" y="1394"/>
                  </a:lnTo>
                  <a:lnTo>
                    <a:pt x="1281" y="1372"/>
                  </a:lnTo>
                  <a:lnTo>
                    <a:pt x="1305" y="1350"/>
                  </a:lnTo>
                  <a:lnTo>
                    <a:pt x="1331" y="1326"/>
                  </a:lnTo>
                  <a:lnTo>
                    <a:pt x="1355" y="1300"/>
                  </a:lnTo>
                  <a:lnTo>
                    <a:pt x="1377" y="1274"/>
                  </a:lnTo>
                  <a:lnTo>
                    <a:pt x="1377" y="1274"/>
                  </a:lnTo>
                  <a:lnTo>
                    <a:pt x="1403" y="1242"/>
                  </a:lnTo>
                  <a:lnTo>
                    <a:pt x="1425" y="1210"/>
                  </a:lnTo>
                  <a:lnTo>
                    <a:pt x="1447" y="1176"/>
                  </a:lnTo>
                  <a:lnTo>
                    <a:pt x="1465" y="1142"/>
                  </a:lnTo>
                  <a:lnTo>
                    <a:pt x="1483" y="1108"/>
                  </a:lnTo>
                  <a:lnTo>
                    <a:pt x="1499" y="1074"/>
                  </a:lnTo>
                  <a:lnTo>
                    <a:pt x="1511" y="1038"/>
                  </a:lnTo>
                  <a:lnTo>
                    <a:pt x="1523" y="1002"/>
                  </a:lnTo>
                  <a:lnTo>
                    <a:pt x="1533" y="966"/>
                  </a:lnTo>
                  <a:lnTo>
                    <a:pt x="1541" y="928"/>
                  </a:lnTo>
                  <a:lnTo>
                    <a:pt x="1547" y="892"/>
                  </a:lnTo>
                  <a:lnTo>
                    <a:pt x="1553" y="854"/>
                  </a:lnTo>
                  <a:lnTo>
                    <a:pt x="1555" y="816"/>
                  </a:lnTo>
                  <a:lnTo>
                    <a:pt x="1557" y="780"/>
                  </a:lnTo>
                  <a:lnTo>
                    <a:pt x="1555" y="742"/>
                  </a:lnTo>
                  <a:lnTo>
                    <a:pt x="1553" y="704"/>
                  </a:lnTo>
                  <a:lnTo>
                    <a:pt x="1549" y="668"/>
                  </a:lnTo>
                  <a:lnTo>
                    <a:pt x="1541" y="630"/>
                  </a:lnTo>
                  <a:lnTo>
                    <a:pt x="1533" y="594"/>
                  </a:lnTo>
                  <a:lnTo>
                    <a:pt x="1525" y="558"/>
                  </a:lnTo>
                  <a:lnTo>
                    <a:pt x="1513" y="522"/>
                  </a:lnTo>
                  <a:lnTo>
                    <a:pt x="1499" y="488"/>
                  </a:lnTo>
                  <a:lnTo>
                    <a:pt x="1485" y="452"/>
                  </a:lnTo>
                  <a:lnTo>
                    <a:pt x="1469" y="418"/>
                  </a:lnTo>
                  <a:lnTo>
                    <a:pt x="1449" y="386"/>
                  </a:lnTo>
                  <a:lnTo>
                    <a:pt x="1429" y="354"/>
                  </a:lnTo>
                  <a:lnTo>
                    <a:pt x="1407" y="322"/>
                  </a:lnTo>
                  <a:lnTo>
                    <a:pt x="1385" y="290"/>
                  </a:lnTo>
                  <a:lnTo>
                    <a:pt x="1359" y="262"/>
                  </a:lnTo>
                  <a:lnTo>
                    <a:pt x="1333" y="232"/>
                  </a:lnTo>
                  <a:lnTo>
                    <a:pt x="1303" y="206"/>
                  </a:lnTo>
                  <a:lnTo>
                    <a:pt x="1273" y="178"/>
                  </a:lnTo>
                  <a:lnTo>
                    <a:pt x="1273" y="178"/>
                  </a:lnTo>
                  <a:close/>
                  <a:moveTo>
                    <a:pt x="1269" y="1184"/>
                  </a:moveTo>
                  <a:lnTo>
                    <a:pt x="1269" y="1184"/>
                  </a:lnTo>
                  <a:lnTo>
                    <a:pt x="1247" y="1208"/>
                  </a:lnTo>
                  <a:lnTo>
                    <a:pt x="1225" y="1232"/>
                  </a:lnTo>
                  <a:lnTo>
                    <a:pt x="1201" y="1254"/>
                  </a:lnTo>
                  <a:lnTo>
                    <a:pt x="1177" y="1274"/>
                  </a:lnTo>
                  <a:lnTo>
                    <a:pt x="1153" y="1294"/>
                  </a:lnTo>
                  <a:lnTo>
                    <a:pt x="1127" y="1312"/>
                  </a:lnTo>
                  <a:lnTo>
                    <a:pt x="1099" y="1328"/>
                  </a:lnTo>
                  <a:lnTo>
                    <a:pt x="1073" y="1344"/>
                  </a:lnTo>
                  <a:lnTo>
                    <a:pt x="1045" y="1356"/>
                  </a:lnTo>
                  <a:lnTo>
                    <a:pt x="1017" y="1368"/>
                  </a:lnTo>
                  <a:lnTo>
                    <a:pt x="987" y="1380"/>
                  </a:lnTo>
                  <a:lnTo>
                    <a:pt x="959" y="1390"/>
                  </a:lnTo>
                  <a:lnTo>
                    <a:pt x="929" y="1398"/>
                  </a:lnTo>
                  <a:lnTo>
                    <a:pt x="899" y="1404"/>
                  </a:lnTo>
                  <a:lnTo>
                    <a:pt x="869" y="1408"/>
                  </a:lnTo>
                  <a:lnTo>
                    <a:pt x="839" y="1412"/>
                  </a:lnTo>
                  <a:lnTo>
                    <a:pt x="809" y="1414"/>
                  </a:lnTo>
                  <a:lnTo>
                    <a:pt x="777" y="1416"/>
                  </a:lnTo>
                  <a:lnTo>
                    <a:pt x="747" y="1414"/>
                  </a:lnTo>
                  <a:lnTo>
                    <a:pt x="717" y="1412"/>
                  </a:lnTo>
                  <a:lnTo>
                    <a:pt x="687" y="1408"/>
                  </a:lnTo>
                  <a:lnTo>
                    <a:pt x="655" y="1404"/>
                  </a:lnTo>
                  <a:lnTo>
                    <a:pt x="625" y="1396"/>
                  </a:lnTo>
                  <a:lnTo>
                    <a:pt x="595" y="1388"/>
                  </a:lnTo>
                  <a:lnTo>
                    <a:pt x="567" y="1378"/>
                  </a:lnTo>
                  <a:lnTo>
                    <a:pt x="537" y="1368"/>
                  </a:lnTo>
                  <a:lnTo>
                    <a:pt x="509" y="1356"/>
                  </a:lnTo>
                  <a:lnTo>
                    <a:pt x="479" y="1342"/>
                  </a:lnTo>
                  <a:lnTo>
                    <a:pt x="453" y="1326"/>
                  </a:lnTo>
                  <a:lnTo>
                    <a:pt x="425" y="1308"/>
                  </a:lnTo>
                  <a:lnTo>
                    <a:pt x="399" y="1290"/>
                  </a:lnTo>
                  <a:lnTo>
                    <a:pt x="373" y="1270"/>
                  </a:lnTo>
                  <a:lnTo>
                    <a:pt x="373" y="1270"/>
                  </a:lnTo>
                  <a:lnTo>
                    <a:pt x="349" y="1248"/>
                  </a:lnTo>
                  <a:lnTo>
                    <a:pt x="325" y="1226"/>
                  </a:lnTo>
                  <a:lnTo>
                    <a:pt x="303" y="1202"/>
                  </a:lnTo>
                  <a:lnTo>
                    <a:pt x="283" y="1178"/>
                  </a:lnTo>
                  <a:lnTo>
                    <a:pt x="263" y="1152"/>
                  </a:lnTo>
                  <a:lnTo>
                    <a:pt x="245" y="1126"/>
                  </a:lnTo>
                  <a:lnTo>
                    <a:pt x="228" y="1100"/>
                  </a:lnTo>
                  <a:lnTo>
                    <a:pt x="212" y="1072"/>
                  </a:lnTo>
                  <a:lnTo>
                    <a:pt x="200" y="1046"/>
                  </a:lnTo>
                  <a:lnTo>
                    <a:pt x="186" y="1016"/>
                  </a:lnTo>
                  <a:lnTo>
                    <a:pt x="176" y="988"/>
                  </a:lnTo>
                  <a:lnTo>
                    <a:pt x="166" y="958"/>
                  </a:lnTo>
                  <a:lnTo>
                    <a:pt x="158" y="930"/>
                  </a:lnTo>
                  <a:lnTo>
                    <a:pt x="152" y="900"/>
                  </a:lnTo>
                  <a:lnTo>
                    <a:pt x="148" y="870"/>
                  </a:lnTo>
                  <a:lnTo>
                    <a:pt x="144" y="838"/>
                  </a:lnTo>
                  <a:lnTo>
                    <a:pt x="142" y="808"/>
                  </a:lnTo>
                  <a:lnTo>
                    <a:pt x="140" y="778"/>
                  </a:lnTo>
                  <a:lnTo>
                    <a:pt x="142" y="748"/>
                  </a:lnTo>
                  <a:lnTo>
                    <a:pt x="144" y="716"/>
                  </a:lnTo>
                  <a:lnTo>
                    <a:pt x="148" y="686"/>
                  </a:lnTo>
                  <a:lnTo>
                    <a:pt x="152" y="656"/>
                  </a:lnTo>
                  <a:lnTo>
                    <a:pt x="160" y="626"/>
                  </a:lnTo>
                  <a:lnTo>
                    <a:pt x="168" y="596"/>
                  </a:lnTo>
                  <a:lnTo>
                    <a:pt x="176" y="566"/>
                  </a:lnTo>
                  <a:lnTo>
                    <a:pt x="188" y="538"/>
                  </a:lnTo>
                  <a:lnTo>
                    <a:pt x="200" y="508"/>
                  </a:lnTo>
                  <a:lnTo>
                    <a:pt x="214" y="480"/>
                  </a:lnTo>
                  <a:lnTo>
                    <a:pt x="230" y="452"/>
                  </a:lnTo>
                  <a:lnTo>
                    <a:pt x="249" y="426"/>
                  </a:lnTo>
                  <a:lnTo>
                    <a:pt x="267" y="398"/>
                  </a:lnTo>
                  <a:lnTo>
                    <a:pt x="287" y="374"/>
                  </a:lnTo>
                  <a:lnTo>
                    <a:pt x="287" y="374"/>
                  </a:lnTo>
                  <a:lnTo>
                    <a:pt x="309" y="348"/>
                  </a:lnTo>
                  <a:lnTo>
                    <a:pt x="331" y="324"/>
                  </a:lnTo>
                  <a:lnTo>
                    <a:pt x="355" y="302"/>
                  </a:lnTo>
                  <a:lnTo>
                    <a:pt x="379" y="282"/>
                  </a:lnTo>
                  <a:lnTo>
                    <a:pt x="405" y="264"/>
                  </a:lnTo>
                  <a:lnTo>
                    <a:pt x="431" y="246"/>
                  </a:lnTo>
                  <a:lnTo>
                    <a:pt x="457" y="228"/>
                  </a:lnTo>
                  <a:lnTo>
                    <a:pt x="483" y="214"/>
                  </a:lnTo>
                  <a:lnTo>
                    <a:pt x="511" y="200"/>
                  </a:lnTo>
                  <a:lnTo>
                    <a:pt x="539" y="188"/>
                  </a:lnTo>
                  <a:lnTo>
                    <a:pt x="569" y="178"/>
                  </a:lnTo>
                  <a:lnTo>
                    <a:pt x="599" y="168"/>
                  </a:lnTo>
                  <a:lnTo>
                    <a:pt x="627" y="160"/>
                  </a:lnTo>
                  <a:lnTo>
                    <a:pt x="657" y="154"/>
                  </a:lnTo>
                  <a:lnTo>
                    <a:pt x="687" y="148"/>
                  </a:lnTo>
                  <a:lnTo>
                    <a:pt x="717" y="144"/>
                  </a:lnTo>
                  <a:lnTo>
                    <a:pt x="749" y="142"/>
                  </a:lnTo>
                  <a:lnTo>
                    <a:pt x="779" y="142"/>
                  </a:lnTo>
                  <a:lnTo>
                    <a:pt x="809" y="142"/>
                  </a:lnTo>
                  <a:lnTo>
                    <a:pt x="841" y="144"/>
                  </a:lnTo>
                  <a:lnTo>
                    <a:pt x="871" y="148"/>
                  </a:lnTo>
                  <a:lnTo>
                    <a:pt x="901" y="154"/>
                  </a:lnTo>
                  <a:lnTo>
                    <a:pt x="931" y="160"/>
                  </a:lnTo>
                  <a:lnTo>
                    <a:pt x="961" y="168"/>
                  </a:lnTo>
                  <a:lnTo>
                    <a:pt x="991" y="178"/>
                  </a:lnTo>
                  <a:lnTo>
                    <a:pt x="1019" y="190"/>
                  </a:lnTo>
                  <a:lnTo>
                    <a:pt x="1049" y="202"/>
                  </a:lnTo>
                  <a:lnTo>
                    <a:pt x="1077" y="216"/>
                  </a:lnTo>
                  <a:lnTo>
                    <a:pt x="1105" y="232"/>
                  </a:lnTo>
                  <a:lnTo>
                    <a:pt x="1131" y="248"/>
                  </a:lnTo>
                  <a:lnTo>
                    <a:pt x="1159" y="268"/>
                  </a:lnTo>
                  <a:lnTo>
                    <a:pt x="1183" y="288"/>
                  </a:lnTo>
                  <a:lnTo>
                    <a:pt x="1183" y="288"/>
                  </a:lnTo>
                  <a:lnTo>
                    <a:pt x="1209" y="310"/>
                  </a:lnTo>
                  <a:lnTo>
                    <a:pt x="1231" y="332"/>
                  </a:lnTo>
                  <a:lnTo>
                    <a:pt x="1253" y="356"/>
                  </a:lnTo>
                  <a:lnTo>
                    <a:pt x="1275" y="380"/>
                  </a:lnTo>
                  <a:lnTo>
                    <a:pt x="1293" y="404"/>
                  </a:lnTo>
                  <a:lnTo>
                    <a:pt x="1311" y="430"/>
                  </a:lnTo>
                  <a:lnTo>
                    <a:pt x="1327" y="456"/>
                  </a:lnTo>
                  <a:lnTo>
                    <a:pt x="1343" y="484"/>
                  </a:lnTo>
                  <a:lnTo>
                    <a:pt x="1357" y="512"/>
                  </a:lnTo>
                  <a:lnTo>
                    <a:pt x="1369" y="540"/>
                  </a:lnTo>
                  <a:lnTo>
                    <a:pt x="1379" y="568"/>
                  </a:lnTo>
                  <a:lnTo>
                    <a:pt x="1389" y="598"/>
                  </a:lnTo>
                  <a:lnTo>
                    <a:pt x="1397" y="628"/>
                  </a:lnTo>
                  <a:lnTo>
                    <a:pt x="1403" y="658"/>
                  </a:lnTo>
                  <a:lnTo>
                    <a:pt x="1409" y="688"/>
                  </a:lnTo>
                  <a:lnTo>
                    <a:pt x="1413" y="718"/>
                  </a:lnTo>
                  <a:lnTo>
                    <a:pt x="1415" y="748"/>
                  </a:lnTo>
                  <a:lnTo>
                    <a:pt x="1415" y="780"/>
                  </a:lnTo>
                  <a:lnTo>
                    <a:pt x="1415" y="810"/>
                  </a:lnTo>
                  <a:lnTo>
                    <a:pt x="1413" y="840"/>
                  </a:lnTo>
                  <a:lnTo>
                    <a:pt x="1409" y="870"/>
                  </a:lnTo>
                  <a:lnTo>
                    <a:pt x="1403" y="902"/>
                  </a:lnTo>
                  <a:lnTo>
                    <a:pt x="1397" y="932"/>
                  </a:lnTo>
                  <a:lnTo>
                    <a:pt x="1389" y="962"/>
                  </a:lnTo>
                  <a:lnTo>
                    <a:pt x="1379" y="990"/>
                  </a:lnTo>
                  <a:lnTo>
                    <a:pt x="1367" y="1020"/>
                  </a:lnTo>
                  <a:lnTo>
                    <a:pt x="1355" y="1048"/>
                  </a:lnTo>
                  <a:lnTo>
                    <a:pt x="1341" y="1076"/>
                  </a:lnTo>
                  <a:lnTo>
                    <a:pt x="1325" y="1104"/>
                  </a:lnTo>
                  <a:lnTo>
                    <a:pt x="1309" y="1132"/>
                  </a:lnTo>
                  <a:lnTo>
                    <a:pt x="1289" y="1158"/>
                  </a:lnTo>
                  <a:lnTo>
                    <a:pt x="1269" y="1184"/>
                  </a:lnTo>
                  <a:lnTo>
                    <a:pt x="1269" y="1184"/>
                  </a:lnTo>
                  <a:close/>
                </a:path>
              </a:pathLst>
            </a:custGeom>
            <a:grpFill/>
            <a:ln>
              <a:solidFill>
                <a:schemeClr val="accent2">
                  <a:lumMod val="40000"/>
                  <a:lumOff val="60000"/>
                </a:schemeClr>
              </a:solidFill>
            </a:ln>
          </p:spPr>
          <p:txBody>
            <a:bodyPr anchor="ctr"/>
            <a:lstStyle/>
            <a:p>
              <a:pPr algn="ctr">
                <a:defRPr/>
              </a:pPr>
              <a:endParaRPr lang="id-ID" sz="1400" b="0">
                <a:solidFill>
                  <a:srgbClr val="000000"/>
                </a:solidFill>
                <a:latin typeface="Helvetica" panose="020B0604020202020204" pitchFamily="34" charset="0"/>
                <a:sym typeface="Helvetica" panose="020B0604020202020204" pitchFamily="34" charset="0"/>
              </a:endParaRPr>
            </a:p>
          </p:txBody>
        </p:sp>
        <p:sp>
          <p:nvSpPr>
            <p:cNvPr id="100381" name="文本框 16"/>
            <p:cNvSpPr txBox="1">
              <a:spLocks noChangeArrowheads="1"/>
            </p:cNvSpPr>
            <p:nvPr/>
          </p:nvSpPr>
          <p:spPr bwMode="auto">
            <a:xfrm>
              <a:off x="5121237" y="2628309"/>
              <a:ext cx="1100719" cy="3569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defRPr/>
              </a:pPr>
              <a:r>
                <a:rPr lang="zh-CN" altLang="en-US" sz="1400">
                  <a:solidFill>
                    <a:srgbClr val="FFFFFF"/>
                  </a:solidFill>
                  <a:latin typeface="微软雅黑" panose="020B0503020204020204" pitchFamily="34" charset="-122"/>
                  <a:ea typeface="微软雅黑" panose="020B0503020204020204" pitchFamily="34" charset="-122"/>
                  <a:sym typeface="Helvetica" panose="020B0604020202020204" pitchFamily="34" charset="0"/>
                </a:rPr>
                <a:t>去库存</a:t>
              </a:r>
            </a:p>
          </p:txBody>
        </p:sp>
        <p:sp>
          <p:nvSpPr>
            <p:cNvPr id="100382" name="文本框 17"/>
            <p:cNvSpPr txBox="1">
              <a:spLocks noChangeArrowheads="1"/>
            </p:cNvSpPr>
            <p:nvPr/>
          </p:nvSpPr>
          <p:spPr bwMode="auto">
            <a:xfrm>
              <a:off x="4375727" y="4863037"/>
              <a:ext cx="1100719" cy="3569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defRPr/>
              </a:pPr>
              <a:r>
                <a:rPr lang="zh-CN" altLang="en-US" sz="1400">
                  <a:solidFill>
                    <a:srgbClr val="FFFFFF"/>
                  </a:solidFill>
                  <a:latin typeface="微软雅黑" panose="020B0503020204020204" pitchFamily="34" charset="-122"/>
                  <a:ea typeface="微软雅黑" panose="020B0503020204020204" pitchFamily="34" charset="-122"/>
                  <a:sym typeface="Helvetica" panose="020B0604020202020204" pitchFamily="34" charset="0"/>
                </a:rPr>
                <a:t>去杠杆</a:t>
              </a:r>
            </a:p>
          </p:txBody>
        </p:sp>
        <p:sp>
          <p:nvSpPr>
            <p:cNvPr id="100383" name="文本框 18"/>
            <p:cNvSpPr txBox="1">
              <a:spLocks noChangeArrowheads="1"/>
            </p:cNvSpPr>
            <p:nvPr/>
          </p:nvSpPr>
          <p:spPr bwMode="auto">
            <a:xfrm>
              <a:off x="2047334" y="4863037"/>
              <a:ext cx="1100719" cy="3569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defRPr/>
              </a:pPr>
              <a:r>
                <a:rPr lang="zh-CN" altLang="en-US" sz="1400">
                  <a:solidFill>
                    <a:srgbClr val="FFFFFF"/>
                  </a:solidFill>
                  <a:latin typeface="微软雅黑" panose="020B0503020204020204" pitchFamily="34" charset="-122"/>
                  <a:ea typeface="微软雅黑" panose="020B0503020204020204" pitchFamily="34" charset="-122"/>
                  <a:sym typeface="Helvetica" panose="020B0604020202020204" pitchFamily="34" charset="0"/>
                </a:rPr>
                <a:t>降成本</a:t>
              </a:r>
            </a:p>
          </p:txBody>
        </p:sp>
        <p:sp>
          <p:nvSpPr>
            <p:cNvPr id="100384" name="文本框 19"/>
            <p:cNvSpPr txBox="1">
              <a:spLocks noChangeArrowheads="1"/>
            </p:cNvSpPr>
            <p:nvPr/>
          </p:nvSpPr>
          <p:spPr bwMode="auto">
            <a:xfrm>
              <a:off x="1308714" y="2628309"/>
              <a:ext cx="1100719" cy="3569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defRPr/>
              </a:pPr>
              <a:r>
                <a:rPr lang="zh-CN" altLang="en-US" sz="1400">
                  <a:solidFill>
                    <a:srgbClr val="FFFFFF"/>
                  </a:solidFill>
                  <a:latin typeface="微软雅黑" panose="020B0503020204020204" pitchFamily="34" charset="-122"/>
                  <a:ea typeface="微软雅黑" panose="020B0503020204020204" pitchFamily="34" charset="-122"/>
                  <a:sym typeface="Helvetica" panose="020B0604020202020204" pitchFamily="34" charset="0"/>
                </a:rPr>
                <a:t>补短板</a:t>
              </a:r>
            </a:p>
          </p:txBody>
        </p:sp>
        <p:sp>
          <p:nvSpPr>
            <p:cNvPr id="100385" name="文本框 20"/>
            <p:cNvSpPr txBox="1">
              <a:spLocks noChangeArrowheads="1"/>
            </p:cNvSpPr>
            <p:nvPr/>
          </p:nvSpPr>
          <p:spPr bwMode="auto">
            <a:xfrm>
              <a:off x="3214818" y="1223710"/>
              <a:ext cx="1100719" cy="3569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defRPr/>
              </a:pPr>
              <a:r>
                <a:rPr lang="zh-CN" altLang="en-US" sz="1400">
                  <a:solidFill>
                    <a:srgbClr val="FFFFFF"/>
                  </a:solidFill>
                  <a:latin typeface="微软雅黑" panose="020B0503020204020204" pitchFamily="34" charset="-122"/>
                  <a:ea typeface="微软雅黑" panose="020B0503020204020204" pitchFamily="34" charset="-122"/>
                </a:rPr>
                <a:t>去产能</a:t>
              </a:r>
              <a:endParaRPr lang="zh-CN" altLang="en-US" sz="1400">
                <a:solidFill>
                  <a:srgbClr val="FFFFFF"/>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22" name="文本框 21">
              <a:extLst/>
            </p:cNvPr>
            <p:cNvSpPr txBox="1"/>
            <p:nvPr/>
          </p:nvSpPr>
          <p:spPr>
            <a:xfrm>
              <a:off x="2605377" y="2930009"/>
              <a:ext cx="2344737" cy="878147"/>
            </a:xfrm>
            <a:prstGeom prst="rect">
              <a:avLst/>
            </a:prstGeom>
            <a:grpFill/>
          </p:spPr>
          <p:txBody>
            <a:bodyPr anchor="ctr">
              <a:spAutoFit/>
            </a:bodyPr>
            <a:lstStyle/>
            <a:p>
              <a:pPr algn="ctr">
                <a:lnSpc>
                  <a:spcPct val="12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供给侧</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algn="ctr">
                <a:lnSpc>
                  <a:spcPct val="12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结构性改革</a:t>
              </a:r>
            </a:p>
          </p:txBody>
        </p:sp>
      </p:grpSp>
      <p:grpSp>
        <p:nvGrpSpPr>
          <p:cNvPr id="23" name="组合 22"/>
          <p:cNvGrpSpPr>
            <a:grpSpLocks/>
          </p:cNvGrpSpPr>
          <p:nvPr/>
        </p:nvGrpSpPr>
        <p:grpSpPr bwMode="auto">
          <a:xfrm>
            <a:off x="3525838" y="30163"/>
            <a:ext cx="1749425" cy="2774950"/>
            <a:chOff x="7012283" y="3446721"/>
            <a:chExt cx="1231101" cy="1952989"/>
          </a:xfrm>
        </p:grpSpPr>
        <p:sp>
          <p:nvSpPr>
            <p:cNvPr id="24" name="环形箭头 23"/>
            <p:cNvSpPr/>
            <p:nvPr/>
          </p:nvSpPr>
          <p:spPr>
            <a:xfrm>
              <a:off x="7303859" y="3446721"/>
              <a:ext cx="939525" cy="939624"/>
            </a:xfrm>
            <a:prstGeom prst="circularArrow">
              <a:avLst>
                <a:gd name="adj1" fmla="val 10980"/>
                <a:gd name="adj2" fmla="val 1142322"/>
                <a:gd name="adj3" fmla="val 4500000"/>
                <a:gd name="adj4" fmla="val 10800000"/>
                <a:gd name="adj5" fmla="val 12500"/>
              </a:avLst>
            </a:prstGeom>
            <a:solidFill>
              <a:schemeClr val="accent1">
                <a:lumMod val="40000"/>
                <a:lumOff val="60000"/>
              </a:schemeClr>
            </a:solidFill>
            <a:ln>
              <a:solidFill>
                <a:schemeClr val="accent2">
                  <a:lumMod val="40000"/>
                  <a:lumOff val="60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矩形 24"/>
            <p:cNvSpPr/>
            <p:nvPr/>
          </p:nvSpPr>
          <p:spPr>
            <a:xfrm>
              <a:off x="7508298" y="3642243"/>
              <a:ext cx="521709" cy="47707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7780" tIns="17780" rIns="17780" bIns="17780" spcCol="1270" anchor="ctr"/>
            <a:lstStyle/>
            <a:p>
              <a:pPr algn="ctr" defTabSz="1244600">
                <a:lnSpc>
                  <a:spcPct val="90000"/>
                </a:lnSpc>
                <a:spcAft>
                  <a:spcPct val="35000"/>
                </a:spcAft>
                <a:defRPr/>
              </a:pPr>
              <a:r>
                <a:rPr lang="zh-CN" altLang="en-US" sz="5400" dirty="0">
                  <a:solidFill>
                    <a:srgbClr val="C00000"/>
                  </a:solidFill>
                  <a:latin typeface="华文行楷" panose="02010800040101010101" pitchFamily="2" charset="-122"/>
                  <a:ea typeface="华文行楷" panose="02010800040101010101" pitchFamily="2" charset="-122"/>
                </a:rPr>
                <a:t>破</a:t>
              </a:r>
            </a:p>
          </p:txBody>
        </p:sp>
        <p:sp>
          <p:nvSpPr>
            <p:cNvPr id="26" name="形状 25"/>
            <p:cNvSpPr/>
            <p:nvPr/>
          </p:nvSpPr>
          <p:spPr>
            <a:xfrm>
              <a:off x="7012283" y="3984128"/>
              <a:ext cx="939524" cy="940742"/>
            </a:xfrm>
            <a:prstGeom prst="leftCircularArrow">
              <a:avLst>
                <a:gd name="adj1" fmla="val 10980"/>
                <a:gd name="adj2" fmla="val 1142322"/>
                <a:gd name="adj3" fmla="val 6300000"/>
                <a:gd name="adj4" fmla="val 18900000"/>
                <a:gd name="adj5" fmla="val 12500"/>
              </a:avLst>
            </a:prstGeom>
            <a:solidFill>
              <a:schemeClr val="accent1">
                <a:lumMod val="40000"/>
                <a:lumOff val="60000"/>
              </a:schemeClr>
            </a:solidFill>
            <a:ln w="12700" cap="flat" cmpd="sng" algn="ctr">
              <a:solidFill>
                <a:schemeClr val="accent2">
                  <a:lumMod val="40000"/>
                  <a:lumOff val="60000"/>
                </a:scheme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7" name="矩形 26"/>
            <p:cNvSpPr/>
            <p:nvPr/>
          </p:nvSpPr>
          <p:spPr>
            <a:xfrm>
              <a:off x="7272579" y="4237749"/>
              <a:ext cx="522827" cy="45249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7780" tIns="17780" rIns="17780" bIns="17780" spcCol="1270" anchor="ctr"/>
            <a:lstStyle/>
            <a:p>
              <a:pPr algn="ctr" defTabSz="488950">
                <a:lnSpc>
                  <a:spcPct val="90000"/>
                </a:lnSpc>
                <a:spcAft>
                  <a:spcPct val="35000"/>
                </a:spcAft>
                <a:defRPr/>
              </a:pPr>
              <a:r>
                <a:rPr lang="zh-CN" altLang="en-US" sz="5400" dirty="0">
                  <a:solidFill>
                    <a:srgbClr val="C00000"/>
                  </a:solidFill>
                  <a:latin typeface="华文行楷" panose="02010800040101010101" pitchFamily="2" charset="-122"/>
                  <a:ea typeface="华文行楷" panose="02010800040101010101" pitchFamily="2" charset="-122"/>
                </a:rPr>
                <a:t>立</a:t>
              </a:r>
            </a:p>
          </p:txBody>
        </p:sp>
        <p:sp>
          <p:nvSpPr>
            <p:cNvPr id="28" name="空心弧 27"/>
            <p:cNvSpPr/>
            <p:nvPr/>
          </p:nvSpPr>
          <p:spPr>
            <a:xfrm>
              <a:off x="7370888" y="4591923"/>
              <a:ext cx="806583" cy="807787"/>
            </a:xfrm>
            <a:prstGeom prst="blockArc">
              <a:avLst>
                <a:gd name="adj1" fmla="val 13500000"/>
                <a:gd name="adj2" fmla="val 10800000"/>
                <a:gd name="adj3" fmla="val 12740"/>
              </a:avLst>
            </a:prstGeom>
            <a:solidFill>
              <a:schemeClr val="accent1">
                <a:lumMod val="40000"/>
                <a:lumOff val="60000"/>
              </a:schemeClr>
            </a:solidFill>
            <a:ln w="12700" cap="flat" cmpd="sng" algn="ctr">
              <a:solidFill>
                <a:schemeClr val="accent2">
                  <a:lumMod val="40000"/>
                  <a:lumOff val="60000"/>
                </a:scheme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29" name="矩形 28"/>
            <p:cNvSpPr/>
            <p:nvPr/>
          </p:nvSpPr>
          <p:spPr>
            <a:xfrm>
              <a:off x="7533992" y="4732699"/>
              <a:ext cx="521710" cy="61003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7780" tIns="17780" rIns="17780" bIns="17780" spcCol="1270" anchor="ctr"/>
            <a:lstStyle/>
            <a:p>
              <a:pPr algn="ctr" defTabSz="488950">
                <a:lnSpc>
                  <a:spcPct val="90000"/>
                </a:lnSpc>
                <a:spcAft>
                  <a:spcPct val="35000"/>
                </a:spcAft>
                <a:defRPr/>
              </a:pPr>
              <a:r>
                <a:rPr lang="zh-CN" altLang="en-US" sz="5400" dirty="0">
                  <a:solidFill>
                    <a:srgbClr val="C00000"/>
                  </a:solidFill>
                  <a:latin typeface="华文行楷" panose="02010800040101010101" pitchFamily="2" charset="-122"/>
                  <a:ea typeface="华文行楷" panose="02010800040101010101" pitchFamily="2" charset="-122"/>
                </a:rPr>
                <a:t>降</a:t>
              </a:r>
            </a:p>
          </p:txBody>
        </p:sp>
      </p:grpSp>
      <p:sp>
        <p:nvSpPr>
          <p:cNvPr id="30" name="矩形: 圆角 5">
            <a:extLst/>
          </p:cNvPr>
          <p:cNvSpPr/>
          <p:nvPr/>
        </p:nvSpPr>
        <p:spPr>
          <a:xfrm>
            <a:off x="5329238" y="993775"/>
            <a:ext cx="3216275" cy="504825"/>
          </a:xfrm>
          <a:prstGeom prst="roundRect">
            <a:avLst/>
          </a:prstGeom>
          <a:solidFill>
            <a:schemeClr val="accent1">
              <a:lumMod val="40000"/>
              <a:lumOff val="60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tx1"/>
                </a:solidFill>
                <a:latin typeface="+mn-ea"/>
              </a:rPr>
              <a:t>大力破除无效供给</a:t>
            </a:r>
          </a:p>
        </p:txBody>
      </p:sp>
      <p:sp>
        <p:nvSpPr>
          <p:cNvPr id="31" name="矩形: 圆角 10">
            <a:extLst/>
          </p:cNvPr>
          <p:cNvSpPr/>
          <p:nvPr/>
        </p:nvSpPr>
        <p:spPr>
          <a:xfrm>
            <a:off x="5329238" y="1747838"/>
            <a:ext cx="3216275" cy="503237"/>
          </a:xfrm>
          <a:prstGeom prst="roundRect">
            <a:avLst/>
          </a:prstGeom>
          <a:solidFill>
            <a:schemeClr val="accent1">
              <a:lumMod val="40000"/>
              <a:lumOff val="60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tx1"/>
                </a:solidFill>
                <a:latin typeface="+mn-ea"/>
              </a:rPr>
              <a:t>大力培育新动能</a:t>
            </a:r>
          </a:p>
        </p:txBody>
      </p:sp>
      <p:sp>
        <p:nvSpPr>
          <p:cNvPr id="32" name="矩形: 圆角 12">
            <a:extLst/>
          </p:cNvPr>
          <p:cNvSpPr/>
          <p:nvPr/>
        </p:nvSpPr>
        <p:spPr>
          <a:xfrm>
            <a:off x="5329238" y="2500313"/>
            <a:ext cx="3216275" cy="504825"/>
          </a:xfrm>
          <a:prstGeom prst="roundRect">
            <a:avLst/>
          </a:prstGeom>
          <a:solidFill>
            <a:schemeClr val="accent1">
              <a:lumMod val="40000"/>
              <a:lumOff val="60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tx1"/>
                </a:solidFill>
                <a:latin typeface="+mn-ea"/>
              </a:rPr>
              <a:t>大力降低实体经济成本</a:t>
            </a:r>
          </a:p>
        </p:txBody>
      </p:sp>
      <p:sp>
        <p:nvSpPr>
          <p:cNvPr id="33" name="矩形: 圆角 15">
            <a:extLst/>
          </p:cNvPr>
          <p:cNvSpPr/>
          <p:nvPr/>
        </p:nvSpPr>
        <p:spPr>
          <a:xfrm>
            <a:off x="5329238" y="3254375"/>
            <a:ext cx="3216275" cy="503238"/>
          </a:xfrm>
          <a:prstGeom prst="roundRect">
            <a:avLst/>
          </a:prstGeom>
          <a:solidFill>
            <a:schemeClr val="accent1">
              <a:lumMod val="40000"/>
              <a:lumOff val="60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solidFill>
                  <a:schemeClr val="tx1"/>
                </a:solidFill>
                <a:latin typeface="+mn-ea"/>
              </a:rPr>
              <a:t>优化存量资源配置</a:t>
            </a:r>
          </a:p>
        </p:txBody>
      </p:sp>
      <p:sp>
        <p:nvSpPr>
          <p:cNvPr id="34" name="矩形: 圆角 16">
            <a:extLst/>
          </p:cNvPr>
          <p:cNvSpPr/>
          <p:nvPr/>
        </p:nvSpPr>
        <p:spPr>
          <a:xfrm>
            <a:off x="5329238" y="4006850"/>
            <a:ext cx="3216275" cy="504825"/>
          </a:xfrm>
          <a:prstGeom prst="roundRect">
            <a:avLst/>
          </a:prstGeom>
          <a:solidFill>
            <a:schemeClr val="accent1">
              <a:lumMod val="40000"/>
              <a:lumOff val="60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solidFill>
                  <a:schemeClr val="tx1"/>
                </a:solidFill>
                <a:latin typeface="+mn-ea"/>
              </a:rPr>
              <a:t>扩大优质增量供给</a:t>
            </a:r>
          </a:p>
        </p:txBody>
      </p:sp>
      <p:sp>
        <p:nvSpPr>
          <p:cNvPr id="35" name="矩形: 圆角 17">
            <a:extLst/>
          </p:cNvPr>
          <p:cNvSpPr/>
          <p:nvPr/>
        </p:nvSpPr>
        <p:spPr>
          <a:xfrm>
            <a:off x="5329238" y="4760913"/>
            <a:ext cx="3216275" cy="801687"/>
          </a:xfrm>
          <a:prstGeom prst="roundRect">
            <a:avLst/>
          </a:prstGeom>
          <a:solidFill>
            <a:schemeClr val="accent1">
              <a:lumMod val="40000"/>
              <a:lumOff val="60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tx1"/>
                </a:solidFill>
                <a:latin typeface="+mn-ea"/>
              </a:rPr>
              <a:t>实现更高水平和更高</a:t>
            </a:r>
            <a:endParaRPr lang="en-US" altLang="zh-CN" sz="2000" dirty="0">
              <a:solidFill>
                <a:schemeClr val="tx1"/>
              </a:solidFill>
              <a:latin typeface="+mn-ea"/>
            </a:endParaRPr>
          </a:p>
          <a:p>
            <a:pPr algn="ctr">
              <a:defRPr/>
            </a:pPr>
            <a:r>
              <a:rPr lang="zh-CN" altLang="en-US" sz="2000" dirty="0">
                <a:solidFill>
                  <a:schemeClr val="tx1"/>
                </a:solidFill>
                <a:latin typeface="+mn-ea"/>
              </a:rPr>
              <a:t>质量的供需动态平衡</a:t>
            </a:r>
          </a:p>
        </p:txBody>
      </p:sp>
      <p:cxnSp>
        <p:nvCxnSpPr>
          <p:cNvPr id="36" name="直接连接符 35"/>
          <p:cNvCxnSpPr/>
          <p:nvPr/>
        </p:nvCxnSpPr>
        <p:spPr>
          <a:xfrm>
            <a:off x="4356100" y="1462088"/>
            <a:ext cx="0" cy="39560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par>
                          <p:cTn id="14" fill="hold" nodeType="afterGroup">
                            <p:stCondLst>
                              <p:cond delay="1000"/>
                            </p:stCondLst>
                            <p:childTnLst>
                              <p:par>
                                <p:cTn id="15" presetID="2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par>
                          <p:cTn id="18" fill="hold" nodeType="afterGroup">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nodeType="afterGroup">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nodeType="afterGroup">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nodeType="afterGroup">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nodeType="afterGroup">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nodeType="afterGroup">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矩形 1"/>
          <p:cNvSpPr>
            <a:spLocks noChangeArrowheads="1"/>
          </p:cNvSpPr>
          <p:nvPr/>
        </p:nvSpPr>
        <p:spPr bwMode="auto">
          <a:xfrm>
            <a:off x="411163" y="465138"/>
            <a:ext cx="80787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a:latin typeface="华文中宋" panose="02010600040101010101" pitchFamily="2" charset="-122"/>
                <a:ea typeface="华文中宋" panose="02010600040101010101" pitchFamily="2" charset="-122"/>
              </a:rPr>
              <a:t>6  </a:t>
            </a:r>
            <a:r>
              <a:rPr lang="zh-CN" altLang="en-US">
                <a:latin typeface="华文中宋" panose="02010600040101010101" pitchFamily="2" charset="-122"/>
                <a:ea typeface="华文中宋" panose="02010600040101010101" pitchFamily="2" charset="-122"/>
              </a:rPr>
              <a:t>坚持问题导向部署经济发展新战略</a:t>
            </a:r>
            <a:r>
              <a:rPr lang="en-US" altLang="zh-CN">
                <a:latin typeface="华文中宋" panose="02010600040101010101" pitchFamily="2" charset="-122"/>
                <a:ea typeface="华文中宋" panose="02010600040101010101" pitchFamily="2" charset="-122"/>
              </a:rPr>
              <a:t>    </a:t>
            </a:r>
            <a:r>
              <a:rPr lang="zh-CN" altLang="en-US">
                <a:latin typeface="华文中宋" panose="02010600040101010101" pitchFamily="2" charset="-122"/>
                <a:ea typeface="华文中宋" panose="02010600040101010101" pitchFamily="2" charset="-122"/>
              </a:rPr>
              <a:t>对我国经济社会发展变革产生深远影响</a:t>
            </a:r>
            <a:endParaRPr lang="en-US" altLang="zh-CN">
              <a:latin typeface="华文中宋" panose="02010600040101010101" pitchFamily="2" charset="-122"/>
              <a:ea typeface="华文中宋" panose="02010600040101010101" pitchFamily="2" charset="-122"/>
            </a:endParaRPr>
          </a:p>
        </p:txBody>
      </p:sp>
      <p:pic>
        <p:nvPicPr>
          <p:cNvPr id="7" name="图片 1"/>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4713" y="3484299"/>
            <a:ext cx="1705381" cy="143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16"/>
          <p:cNvSpPr>
            <a:spLocks noChangeArrowheads="1"/>
          </p:cNvSpPr>
          <p:nvPr/>
        </p:nvSpPr>
        <p:spPr bwMode="auto">
          <a:xfrm>
            <a:off x="899592" y="1284194"/>
            <a:ext cx="4989865" cy="1145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threePt" dir="t"/>
            </a:scene3d>
            <a:sp3d extrusionH="57150">
              <a:bevelT w="38100" h="38100" prst="convex"/>
            </a:sp3d>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gn="just">
              <a:lnSpc>
                <a:spcPct val="150000"/>
              </a:lnSpc>
              <a:spcBef>
                <a:spcPts val="0"/>
              </a:spcBef>
              <a:buFont typeface="Arial" panose="020B0604020202020204" pitchFamily="34" charset="0"/>
              <a:buNone/>
              <a:defRPr/>
            </a:pPr>
            <a:r>
              <a:rPr lang="zh-CN" altLang="en-US" dirty="0">
                <a:gradFill>
                  <a:gsLst>
                    <a:gs pos="0">
                      <a:srgbClr val="F3EE6D"/>
                    </a:gs>
                    <a:gs pos="100000">
                      <a:srgbClr val="FFFF66"/>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我们共产党人干革命、搞建设、抓改革，从来都是为了解决中国的现实问题。</a:t>
            </a:r>
          </a:p>
        </p:txBody>
      </p:sp>
      <p:sp>
        <p:nvSpPr>
          <p:cNvPr id="8" name="内容占位符 2"/>
          <p:cNvSpPr txBox="1">
            <a:spLocks/>
          </p:cNvSpPr>
          <p:nvPr/>
        </p:nvSpPr>
        <p:spPr bwMode="auto">
          <a:xfrm>
            <a:off x="1619250" y="3046413"/>
            <a:ext cx="48244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334800" algn="ctr">
              <a:lnSpc>
                <a:spcPct val="100000"/>
              </a:lnSpc>
              <a:spcBef>
                <a:spcPts val="0"/>
              </a:spcBef>
              <a:buClr>
                <a:srgbClr val="C00000"/>
              </a:buClr>
              <a:buSzPct val="81000"/>
              <a:buFont typeface="Wingdings" panose="05000000000000000000" pitchFamily="2" charset="2"/>
              <a:buChar char="u"/>
              <a:defRPr/>
            </a:pP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rPr>
              <a:t>敢于正视问题、善于发现问题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1622425" y="3711575"/>
            <a:ext cx="4824413" cy="461963"/>
          </a:xfrm>
          <a:prstGeom prst="rect">
            <a:avLst/>
          </a:prstGeom>
        </p:spPr>
        <p:txBody>
          <a:bodyPr anchor="ctr">
            <a:spAutoFit/>
          </a:bodyPr>
          <a:lstStyle/>
          <a:p>
            <a:pPr indent="334800" algn="ctr">
              <a:spcBef>
                <a:spcPts val="0"/>
              </a:spcBef>
              <a:buClr>
                <a:srgbClr val="C00000"/>
              </a:buClr>
              <a:buSzPct val="81000"/>
              <a:buFont typeface="Wingdings" panose="05000000000000000000" pitchFamily="2" charset="2"/>
              <a:buChar char="u"/>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科学分析问题、深入研究问题</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1619250" y="4459288"/>
            <a:ext cx="4824413" cy="461962"/>
          </a:xfrm>
          <a:prstGeom prst="rect">
            <a:avLst/>
          </a:prstGeom>
        </p:spPr>
        <p:txBody>
          <a:bodyPr anchor="ctr">
            <a:spAutoFit/>
          </a:bodyPr>
          <a:lstStyle/>
          <a:p>
            <a:pPr indent="334800" algn="ctr">
              <a:spcBef>
                <a:spcPts val="0"/>
              </a:spcBef>
              <a:buClr>
                <a:srgbClr val="C00000"/>
              </a:buClr>
              <a:buSzPct val="81000"/>
              <a:buFont typeface="Wingdings" panose="05000000000000000000" pitchFamily="2" charset="2"/>
              <a:buChar char="u"/>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勇于触及矛盾、长于解决问题</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nodeType="afterGroup">
                            <p:stCondLst>
                              <p:cond delay="8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nodeType="afterGroup">
                            <p:stCondLst>
                              <p:cond delay="15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a:grpSpLocks/>
          </p:cNvGrpSpPr>
          <p:nvPr/>
        </p:nvGrpSpPr>
        <p:grpSpPr bwMode="auto">
          <a:xfrm>
            <a:off x="-2484438" y="487363"/>
            <a:ext cx="8382001" cy="4276725"/>
            <a:chOff x="1362406" y="-964726"/>
            <a:chExt cx="11508929" cy="4128678"/>
          </a:xfrm>
        </p:grpSpPr>
        <p:sp>
          <p:nvSpPr>
            <p:cNvPr id="8" name="矩形 146">
              <a:extLst/>
            </p:cNvPr>
            <p:cNvSpPr>
              <a:spLocks noChangeArrowheads="1"/>
            </p:cNvSpPr>
            <p:nvPr/>
          </p:nvSpPr>
          <p:spPr bwMode="auto">
            <a:xfrm>
              <a:off x="6188310" y="-964726"/>
              <a:ext cx="6683025" cy="2318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gn="just" eaLnBrk="1" hangingPunct="1">
                <a:lnSpc>
                  <a:spcPct val="150000"/>
                </a:lnSpc>
                <a:spcBef>
                  <a:spcPct val="0"/>
                </a:spcBef>
                <a:buFont typeface="Arial" panose="020B0604020202020204" pitchFamily="34" charset="0"/>
                <a:buNone/>
                <a:defRPr/>
              </a:pPr>
              <a:r>
                <a:rPr lang="zh-CN" altLang="en-US" sz="2000" dirty="0">
                  <a:solidFill>
                    <a:schemeClr val="tx1">
                      <a:lumMod val="85000"/>
                      <a:lumOff val="15000"/>
                    </a:schemeClr>
                  </a:solidFill>
                  <a:latin typeface="Helvetica" panose="020B0604020202020204" pitchFamily="34" charset="0"/>
                  <a:ea typeface="微软雅黑" panose="020B0503020204020204" pitchFamily="34" charset="-122"/>
                </a:rPr>
                <a:t>　　</a:t>
              </a:r>
              <a:r>
                <a:rPr lang="zh-CN" altLang="en-US" sz="2000" b="0" dirty="0">
                  <a:solidFill>
                    <a:schemeClr val="tx1">
                      <a:lumMod val="85000"/>
                      <a:lumOff val="15000"/>
                    </a:schemeClr>
                  </a:solidFill>
                  <a:latin typeface="Helvetica" panose="020B0604020202020204" pitchFamily="34" charset="0"/>
                  <a:ea typeface="微软雅黑" panose="020B0503020204020204" pitchFamily="34" charset="-122"/>
                </a:rPr>
                <a:t>我国经济已由高速增长阶段转向高质量发展阶段，正处于转变发展方式、优化经济结构、转换增长动力的攻关期，建设现代化经济体系是跨越关口的迫切要求和我国发展的战略目标。</a:t>
              </a:r>
            </a:p>
          </p:txBody>
        </p:sp>
        <p:sp>
          <p:nvSpPr>
            <p:cNvPr id="102407" name="图片 2"/>
            <p:cNvSpPr>
              <a:spLocks noChangeAspect="1"/>
            </p:cNvSpPr>
            <p:nvPr/>
          </p:nvSpPr>
          <p:spPr bwMode="auto">
            <a:xfrm>
              <a:off x="1362406" y="1793993"/>
              <a:ext cx="952079" cy="95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08" name="图片 122"/>
            <p:cNvSpPr>
              <a:spLocks noChangeAspect="1"/>
            </p:cNvSpPr>
            <p:nvPr/>
          </p:nvSpPr>
          <p:spPr bwMode="auto">
            <a:xfrm>
              <a:off x="8979274" y="1353672"/>
              <a:ext cx="2033586" cy="181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13" name="矩形 12">
            <a:extLst/>
          </p:cNvPr>
          <p:cNvSpPr/>
          <p:nvPr/>
        </p:nvSpPr>
        <p:spPr>
          <a:xfrm>
            <a:off x="3348038" y="3403600"/>
            <a:ext cx="3971925" cy="1938338"/>
          </a:xfrm>
          <a:prstGeom prst="rect">
            <a:avLst/>
          </a:prstGeom>
        </p:spPr>
        <p:txBody>
          <a:bodyPr>
            <a:spAutoFit/>
          </a:bodyPr>
          <a:lstStyle/>
          <a:p>
            <a:pPr algn="just" eaLnBrk="1" hangingPunct="1">
              <a:lnSpc>
                <a:spcPct val="150000"/>
              </a:lnSpc>
              <a:spcAft>
                <a:spcPts val="0"/>
              </a:spcAft>
              <a:defRPr/>
            </a:pPr>
            <a:r>
              <a:rPr lang="zh-CN" altLang="en-US" sz="2000" dirty="0">
                <a:solidFill>
                  <a:schemeClr val="tx1">
                    <a:lumMod val="85000"/>
                    <a:lumOff val="15000"/>
                  </a:schemeClr>
                </a:solidFill>
                <a:latin typeface="+mn-ea"/>
                <a:ea typeface="+mn-ea"/>
                <a:cs typeface="+mn-ea"/>
                <a:sym typeface="+mn-lt"/>
              </a:rPr>
              <a:t>　　</a:t>
            </a:r>
            <a:r>
              <a:rPr lang="zh-CN" altLang="en-US" sz="2000" dirty="0">
                <a:solidFill>
                  <a:schemeClr val="tx1">
                    <a:lumMod val="85000"/>
                    <a:lumOff val="15000"/>
                  </a:schemeClr>
                </a:solidFill>
                <a:latin typeface="华文中宋" panose="02010600040101010101" pitchFamily="2" charset="-122"/>
                <a:ea typeface="华文中宋" panose="02010600040101010101" pitchFamily="2" charset="-122"/>
                <a:cs typeface="+mn-ea"/>
                <a:sym typeface="+mn-lt"/>
              </a:rPr>
              <a:t>现代化经济体系，是由社会经济活动各个环节、各个层面、各个领域的相互关系和内在联系构成的有机整体。</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113529">
            <a:off x="6284377" y="2343716"/>
            <a:ext cx="1083661" cy="1435135"/>
          </a:xfrm>
          <a:prstGeom prst="rect">
            <a:avLst/>
          </a:prstGeom>
        </p:spPr>
      </p:pic>
      <p:sp>
        <p:nvSpPr>
          <p:cNvPr id="15365" name="矩形 8"/>
          <p:cNvSpPr>
            <a:spLocks noChangeArrowheads="1"/>
          </p:cNvSpPr>
          <p:nvPr/>
        </p:nvSpPr>
        <p:spPr bwMode="auto">
          <a:xfrm>
            <a:off x="971550" y="1781175"/>
            <a:ext cx="626427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800">
                <a:latin typeface="华文新魏" panose="02010800040101010101" pitchFamily="2" charset="-122"/>
                <a:ea typeface="华文新魏" panose="02010800040101010101" pitchFamily="2" charset="-122"/>
              </a:rPr>
              <a:t>       </a:t>
            </a:r>
            <a:r>
              <a:rPr lang="zh-CN" altLang="en-US" sz="2800">
                <a:latin typeface="华文新魏" panose="02010800040101010101" pitchFamily="2" charset="-122"/>
                <a:ea typeface="华文新魏" panose="02010800040101010101" pitchFamily="2" charset="-122"/>
              </a:rPr>
              <a:t>历史    现实     未来</a:t>
            </a:r>
          </a:p>
        </p:txBody>
      </p:sp>
      <p:sp>
        <p:nvSpPr>
          <p:cNvPr id="15366" name="矩形 9"/>
          <p:cNvSpPr>
            <a:spLocks noChangeArrowheads="1"/>
          </p:cNvSpPr>
          <p:nvPr/>
        </p:nvSpPr>
        <p:spPr bwMode="auto">
          <a:xfrm>
            <a:off x="971550" y="2573338"/>
            <a:ext cx="72009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800">
                <a:latin typeface="华文新魏" panose="02010800040101010101" pitchFamily="2" charset="-122"/>
                <a:ea typeface="华文新魏" panose="02010800040101010101" pitchFamily="2" charset="-122"/>
              </a:rPr>
              <a:t>       中国     世界     人类</a:t>
            </a:r>
          </a:p>
        </p:txBody>
      </p:sp>
      <p:sp>
        <p:nvSpPr>
          <p:cNvPr id="15367" name="矩形 10"/>
          <p:cNvSpPr>
            <a:spLocks noChangeArrowheads="1"/>
          </p:cNvSpPr>
          <p:nvPr/>
        </p:nvSpPr>
        <p:spPr bwMode="auto">
          <a:xfrm>
            <a:off x="990600" y="3460750"/>
            <a:ext cx="439261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800">
                <a:latin typeface="华文新魏" panose="02010800040101010101" pitchFamily="2" charset="-122"/>
                <a:ea typeface="华文新魏" panose="02010800040101010101" pitchFamily="2" charset="-122"/>
              </a:rPr>
              <a:t>       </a:t>
            </a:r>
            <a:r>
              <a:rPr lang="zh-CN" altLang="en-US" sz="2800">
                <a:latin typeface="华文新魏" panose="02010800040101010101" pitchFamily="2" charset="-122"/>
                <a:ea typeface="华文新魏" panose="02010800040101010101" pitchFamily="2" charset="-122"/>
              </a:rPr>
              <a:t>方面      层面    关联      </a:t>
            </a:r>
          </a:p>
        </p:txBody>
      </p:sp>
    </p:spTree>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p:cNvPr>
          <p:cNvSpPr/>
          <p:nvPr/>
        </p:nvSpPr>
        <p:spPr>
          <a:xfrm>
            <a:off x="6264275" y="1804988"/>
            <a:ext cx="2252663" cy="684212"/>
          </a:xfrm>
          <a:prstGeom prst="rect">
            <a:avLst/>
          </a:prstGeom>
        </p:spPr>
        <p:txBody>
          <a:bodyPr wrap="none">
            <a:spAutoFit/>
          </a:bodyPr>
          <a:lstStyle/>
          <a:p>
            <a:pPr>
              <a:lnSpc>
                <a:spcPct val="120000"/>
              </a:lnSpc>
              <a:defRPr/>
            </a:pPr>
            <a:r>
              <a:rPr lang="zh-CN" altLang="en-US" sz="1600" dirty="0">
                <a:solidFill>
                  <a:schemeClr val="tx1">
                    <a:lumMod val="85000"/>
                    <a:lumOff val="15000"/>
                  </a:schemeClr>
                </a:solidFill>
                <a:latin typeface="+mn-ea"/>
                <a:ea typeface="+mn-ea"/>
                <a:cs typeface="+mn-ea"/>
                <a:sym typeface="+mn-lt"/>
              </a:rPr>
              <a:t>统一开放、竞争有序的</a:t>
            </a:r>
            <a:endParaRPr lang="en-US" altLang="zh-CN" sz="1600" dirty="0">
              <a:solidFill>
                <a:schemeClr val="tx1">
                  <a:lumMod val="85000"/>
                  <a:lumOff val="15000"/>
                </a:schemeClr>
              </a:solidFill>
              <a:latin typeface="+mn-ea"/>
              <a:ea typeface="+mn-ea"/>
              <a:cs typeface="+mn-ea"/>
              <a:sym typeface="+mn-lt"/>
            </a:endParaRPr>
          </a:p>
          <a:p>
            <a:pPr>
              <a:lnSpc>
                <a:spcPct val="120000"/>
              </a:lnSpc>
              <a:defRPr/>
            </a:pPr>
            <a:r>
              <a:rPr lang="zh-CN" altLang="en-US" sz="1600" dirty="0">
                <a:solidFill>
                  <a:schemeClr val="tx1">
                    <a:lumMod val="85000"/>
                    <a:lumOff val="15000"/>
                  </a:schemeClr>
                </a:solidFill>
                <a:latin typeface="+mn-ea"/>
                <a:ea typeface="+mn-ea"/>
                <a:cs typeface="+mn-ea"/>
                <a:sym typeface="+mn-lt"/>
              </a:rPr>
              <a:t>市场体系</a:t>
            </a:r>
          </a:p>
        </p:txBody>
      </p:sp>
      <p:sp>
        <p:nvSpPr>
          <p:cNvPr id="7" name="矩形 6">
            <a:extLst/>
          </p:cNvPr>
          <p:cNvSpPr/>
          <p:nvPr/>
        </p:nvSpPr>
        <p:spPr>
          <a:xfrm>
            <a:off x="6264275" y="3281363"/>
            <a:ext cx="2252663" cy="684212"/>
          </a:xfrm>
          <a:prstGeom prst="rect">
            <a:avLst/>
          </a:prstGeom>
        </p:spPr>
        <p:txBody>
          <a:bodyPr wrap="none">
            <a:spAutoFit/>
          </a:bodyPr>
          <a:lstStyle/>
          <a:p>
            <a:pPr>
              <a:lnSpc>
                <a:spcPct val="120000"/>
              </a:lnSpc>
              <a:defRPr/>
            </a:pPr>
            <a:r>
              <a:rPr lang="zh-CN" altLang="en-US" sz="1600" dirty="0">
                <a:solidFill>
                  <a:schemeClr val="tx1">
                    <a:lumMod val="85000"/>
                    <a:lumOff val="15000"/>
                  </a:schemeClr>
                </a:solidFill>
                <a:latin typeface="+mn-ea"/>
                <a:ea typeface="+mn-ea"/>
                <a:cs typeface="+mn-ea"/>
                <a:sym typeface="+mn-lt"/>
              </a:rPr>
              <a:t>体现效率、促进公平的</a:t>
            </a:r>
            <a:endParaRPr lang="en-US" altLang="zh-CN" sz="1600" dirty="0">
              <a:solidFill>
                <a:schemeClr val="tx1">
                  <a:lumMod val="85000"/>
                  <a:lumOff val="15000"/>
                </a:schemeClr>
              </a:solidFill>
              <a:latin typeface="+mn-ea"/>
              <a:ea typeface="+mn-ea"/>
              <a:cs typeface="+mn-ea"/>
              <a:sym typeface="+mn-lt"/>
            </a:endParaRPr>
          </a:p>
          <a:p>
            <a:pPr>
              <a:lnSpc>
                <a:spcPct val="120000"/>
              </a:lnSpc>
              <a:defRPr/>
            </a:pPr>
            <a:r>
              <a:rPr lang="zh-CN" altLang="en-US" sz="1600" dirty="0">
                <a:solidFill>
                  <a:schemeClr val="tx1">
                    <a:lumMod val="85000"/>
                    <a:lumOff val="15000"/>
                  </a:schemeClr>
                </a:solidFill>
                <a:latin typeface="+mn-ea"/>
                <a:ea typeface="+mn-ea"/>
                <a:cs typeface="+mn-ea"/>
                <a:sym typeface="+mn-lt"/>
              </a:rPr>
              <a:t>收入分配体系</a:t>
            </a:r>
          </a:p>
        </p:txBody>
      </p:sp>
      <p:sp>
        <p:nvSpPr>
          <p:cNvPr id="8" name="矩形 7">
            <a:extLst/>
          </p:cNvPr>
          <p:cNvSpPr/>
          <p:nvPr/>
        </p:nvSpPr>
        <p:spPr>
          <a:xfrm>
            <a:off x="6264275" y="4724400"/>
            <a:ext cx="2749550" cy="684213"/>
          </a:xfrm>
          <a:prstGeom prst="rect">
            <a:avLst/>
          </a:prstGeom>
        </p:spPr>
        <p:txBody>
          <a:bodyPr>
            <a:spAutoFit/>
          </a:bodyPr>
          <a:lstStyle/>
          <a:p>
            <a:pPr>
              <a:lnSpc>
                <a:spcPct val="120000"/>
              </a:lnSpc>
              <a:defRPr/>
            </a:pPr>
            <a:r>
              <a:rPr lang="zh-CN" altLang="en-US" sz="1600" dirty="0">
                <a:solidFill>
                  <a:schemeClr val="tx1">
                    <a:lumMod val="85000"/>
                    <a:lumOff val="15000"/>
                  </a:schemeClr>
                </a:solidFill>
                <a:latin typeface="+mn-ea"/>
                <a:ea typeface="+mn-ea"/>
                <a:cs typeface="+mn-ea"/>
                <a:sym typeface="+mn-lt"/>
              </a:rPr>
              <a:t>彰显优势、协调联动的城乡区域发展体系</a:t>
            </a:r>
          </a:p>
        </p:txBody>
      </p:sp>
      <p:sp>
        <p:nvSpPr>
          <p:cNvPr id="9" name="矩形 8">
            <a:extLst/>
          </p:cNvPr>
          <p:cNvSpPr/>
          <p:nvPr/>
        </p:nvSpPr>
        <p:spPr>
          <a:xfrm>
            <a:off x="120650" y="1736725"/>
            <a:ext cx="2722563" cy="644525"/>
          </a:xfrm>
          <a:prstGeom prst="rect">
            <a:avLst/>
          </a:prstGeom>
        </p:spPr>
        <p:txBody>
          <a:bodyPr>
            <a:spAutoFit/>
          </a:bodyPr>
          <a:lstStyle/>
          <a:p>
            <a:pPr>
              <a:lnSpc>
                <a:spcPct val="120000"/>
              </a:lnSpc>
              <a:defRPr/>
            </a:pPr>
            <a:r>
              <a:rPr lang="zh-CN" altLang="en-US" sz="1600" dirty="0">
                <a:solidFill>
                  <a:schemeClr val="tx1">
                    <a:lumMod val="85000"/>
                    <a:lumOff val="15000"/>
                  </a:schemeClr>
                </a:solidFill>
                <a:latin typeface="+mn-ea"/>
                <a:ea typeface="+mn-ea"/>
                <a:cs typeface="+mn-ea"/>
                <a:sym typeface="+mn-lt"/>
              </a:rPr>
              <a:t>充分发挥市场作用、更好发挥政府作用的经济体制</a:t>
            </a:r>
          </a:p>
        </p:txBody>
      </p:sp>
      <p:sp>
        <p:nvSpPr>
          <p:cNvPr id="10" name="矩形 9">
            <a:extLst/>
          </p:cNvPr>
          <p:cNvSpPr/>
          <p:nvPr/>
        </p:nvSpPr>
        <p:spPr>
          <a:xfrm>
            <a:off x="120650" y="3197225"/>
            <a:ext cx="2722563" cy="644525"/>
          </a:xfrm>
          <a:prstGeom prst="rect">
            <a:avLst/>
          </a:prstGeom>
        </p:spPr>
        <p:txBody>
          <a:bodyPr>
            <a:spAutoFit/>
          </a:bodyPr>
          <a:lstStyle/>
          <a:p>
            <a:pPr>
              <a:lnSpc>
                <a:spcPct val="120000"/>
              </a:lnSpc>
              <a:defRPr/>
            </a:pPr>
            <a:r>
              <a:rPr lang="zh-CN" altLang="en-US" sz="1600" dirty="0">
                <a:solidFill>
                  <a:schemeClr val="tx1">
                    <a:lumMod val="85000"/>
                    <a:lumOff val="15000"/>
                  </a:schemeClr>
                </a:solidFill>
                <a:latin typeface="+mn-ea"/>
                <a:ea typeface="+mn-ea"/>
                <a:cs typeface="+mn-ea"/>
                <a:sym typeface="+mn-lt"/>
              </a:rPr>
              <a:t>多元平衡、安全高效的</a:t>
            </a:r>
            <a:endParaRPr lang="en-US" altLang="zh-CN" sz="1600" dirty="0">
              <a:solidFill>
                <a:schemeClr val="tx1">
                  <a:lumMod val="85000"/>
                  <a:lumOff val="15000"/>
                </a:schemeClr>
              </a:solidFill>
              <a:latin typeface="+mn-ea"/>
              <a:ea typeface="+mn-ea"/>
              <a:cs typeface="+mn-ea"/>
              <a:sym typeface="+mn-lt"/>
            </a:endParaRPr>
          </a:p>
          <a:p>
            <a:pPr>
              <a:lnSpc>
                <a:spcPct val="120000"/>
              </a:lnSpc>
              <a:defRPr/>
            </a:pPr>
            <a:r>
              <a:rPr lang="zh-CN" altLang="en-US" sz="1600" dirty="0">
                <a:solidFill>
                  <a:schemeClr val="tx1">
                    <a:lumMod val="85000"/>
                    <a:lumOff val="15000"/>
                  </a:schemeClr>
                </a:solidFill>
                <a:latin typeface="+mn-ea"/>
                <a:ea typeface="+mn-ea"/>
                <a:cs typeface="+mn-ea"/>
                <a:sym typeface="+mn-lt"/>
              </a:rPr>
              <a:t>全面开放体系</a:t>
            </a:r>
          </a:p>
        </p:txBody>
      </p:sp>
      <p:sp>
        <p:nvSpPr>
          <p:cNvPr id="11" name="矩形 10">
            <a:extLst/>
          </p:cNvPr>
          <p:cNvSpPr/>
          <p:nvPr/>
        </p:nvSpPr>
        <p:spPr>
          <a:xfrm>
            <a:off x="106363" y="4656138"/>
            <a:ext cx="2722562" cy="644525"/>
          </a:xfrm>
          <a:prstGeom prst="rect">
            <a:avLst/>
          </a:prstGeom>
        </p:spPr>
        <p:txBody>
          <a:bodyPr>
            <a:spAutoFit/>
          </a:bodyPr>
          <a:lstStyle/>
          <a:p>
            <a:pPr>
              <a:lnSpc>
                <a:spcPct val="120000"/>
              </a:lnSpc>
              <a:defRPr/>
            </a:pPr>
            <a:r>
              <a:rPr lang="zh-CN" altLang="en-US" sz="1600" dirty="0">
                <a:solidFill>
                  <a:schemeClr val="tx1">
                    <a:lumMod val="85000"/>
                    <a:lumOff val="15000"/>
                  </a:schemeClr>
                </a:solidFill>
                <a:latin typeface="+mn-ea"/>
                <a:ea typeface="+mn-ea"/>
                <a:cs typeface="+mn-ea"/>
                <a:sym typeface="+mn-lt"/>
              </a:rPr>
              <a:t>资源节约、环境友好的</a:t>
            </a:r>
            <a:endParaRPr lang="en-US" altLang="zh-CN" sz="1600" dirty="0">
              <a:solidFill>
                <a:schemeClr val="tx1">
                  <a:lumMod val="85000"/>
                  <a:lumOff val="15000"/>
                </a:schemeClr>
              </a:solidFill>
              <a:latin typeface="+mn-ea"/>
              <a:ea typeface="+mn-ea"/>
              <a:cs typeface="+mn-ea"/>
              <a:sym typeface="+mn-lt"/>
            </a:endParaRPr>
          </a:p>
          <a:p>
            <a:pPr>
              <a:lnSpc>
                <a:spcPct val="120000"/>
              </a:lnSpc>
              <a:defRPr/>
            </a:pPr>
            <a:r>
              <a:rPr lang="zh-CN" altLang="en-US" sz="1600" dirty="0">
                <a:solidFill>
                  <a:schemeClr val="tx1">
                    <a:lumMod val="85000"/>
                    <a:lumOff val="15000"/>
                  </a:schemeClr>
                </a:solidFill>
                <a:latin typeface="+mn-ea"/>
                <a:ea typeface="+mn-ea"/>
                <a:cs typeface="+mn-ea"/>
                <a:sym typeface="+mn-lt"/>
              </a:rPr>
              <a:t>绿色发展体系</a:t>
            </a:r>
          </a:p>
        </p:txBody>
      </p:sp>
      <p:sp>
        <p:nvSpPr>
          <p:cNvPr id="12" name="矩形 11">
            <a:extLst/>
          </p:cNvPr>
          <p:cNvSpPr/>
          <p:nvPr/>
        </p:nvSpPr>
        <p:spPr>
          <a:xfrm>
            <a:off x="2146300" y="720725"/>
            <a:ext cx="4133850" cy="430213"/>
          </a:xfrm>
          <a:prstGeom prst="rect">
            <a:avLst/>
          </a:prstGeom>
        </p:spPr>
        <p:txBody>
          <a:bodyPr wrap="none">
            <a:spAutoFit/>
          </a:bodyPr>
          <a:lstStyle/>
          <a:p>
            <a:pPr algn="ctr">
              <a:defRPr/>
            </a:pPr>
            <a:r>
              <a:rPr lang="zh-CN" altLang="en-US" sz="2200" dirty="0">
                <a:solidFill>
                  <a:schemeClr val="tx1">
                    <a:lumMod val="85000"/>
                    <a:lumOff val="15000"/>
                  </a:schemeClr>
                </a:solidFill>
                <a:latin typeface="+mn-ea"/>
                <a:ea typeface="+mn-ea"/>
                <a:cs typeface="+mn-ea"/>
                <a:sym typeface="+mn-lt"/>
              </a:rPr>
              <a:t>创新引领、协同发展的产业体系</a:t>
            </a:r>
          </a:p>
        </p:txBody>
      </p:sp>
      <p:grpSp>
        <p:nvGrpSpPr>
          <p:cNvPr id="13" name="组合 12"/>
          <p:cNvGrpSpPr>
            <a:grpSpLocks/>
          </p:cNvGrpSpPr>
          <p:nvPr/>
        </p:nvGrpSpPr>
        <p:grpSpPr bwMode="auto">
          <a:xfrm>
            <a:off x="3182938" y="2636838"/>
            <a:ext cx="2062162" cy="2070100"/>
            <a:chOff x="1268358" y="2203004"/>
            <a:chExt cx="2448301" cy="2448301"/>
          </a:xfrm>
        </p:grpSpPr>
        <p:sp>
          <p:nvSpPr>
            <p:cNvPr id="15" name="椭圆 14"/>
            <p:cNvSpPr/>
            <p:nvPr/>
          </p:nvSpPr>
          <p:spPr>
            <a:xfrm>
              <a:off x="1268358" y="2203004"/>
              <a:ext cx="2448301" cy="2448301"/>
            </a:xfrm>
            <a:prstGeom prst="ellipse">
              <a:avLst/>
            </a:prstGeom>
            <a:solidFill>
              <a:srgbClr val="C00000"/>
            </a:solid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16" name="矩形 15">
              <a:extLst/>
            </p:cNvPr>
            <p:cNvSpPr/>
            <p:nvPr/>
          </p:nvSpPr>
          <p:spPr>
            <a:xfrm>
              <a:off x="1781012" y="2863895"/>
              <a:ext cx="1421108" cy="978193"/>
            </a:xfrm>
            <a:prstGeom prst="rect">
              <a:avLst/>
            </a:prstGeom>
          </p:spPr>
          <p:txBody>
            <a:bodyPr wrap="none">
              <a:spAutoFit/>
            </a:bodyPr>
            <a:lstStyle/>
            <a:p>
              <a:pPr algn="ctr">
                <a:lnSpc>
                  <a:spcPct val="120000"/>
                </a:lnSpc>
                <a:defRPr/>
              </a:pPr>
              <a:r>
                <a:rPr lang="zh-CN" altLang="en-US" sz="2400" dirty="0">
                  <a:solidFill>
                    <a:srgbClr val="FFFFF5"/>
                  </a:solidFill>
                  <a:latin typeface="+mj-ea"/>
                  <a:ea typeface="+mj-ea"/>
                </a:rPr>
                <a:t>现代化</a:t>
              </a:r>
            </a:p>
            <a:p>
              <a:pPr algn="ctr">
                <a:lnSpc>
                  <a:spcPct val="120000"/>
                </a:lnSpc>
                <a:defRPr/>
              </a:pPr>
              <a:r>
                <a:rPr lang="zh-CN" altLang="en-US" sz="2400" dirty="0">
                  <a:solidFill>
                    <a:srgbClr val="FFFFF5"/>
                  </a:solidFill>
                  <a:latin typeface="+mj-ea"/>
                  <a:ea typeface="+mj-ea"/>
                </a:rPr>
                <a:t>经济体系</a:t>
              </a:r>
            </a:p>
          </p:txBody>
        </p:sp>
      </p:grpSp>
      <p:sp>
        <p:nvSpPr>
          <p:cNvPr id="19" name="椭圆 18"/>
          <p:cNvSpPr/>
          <p:nvPr/>
        </p:nvSpPr>
        <p:spPr>
          <a:xfrm>
            <a:off x="3094038" y="1962150"/>
            <a:ext cx="152400" cy="17938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20" name="椭圆 19"/>
          <p:cNvSpPr/>
          <p:nvPr/>
        </p:nvSpPr>
        <p:spPr>
          <a:xfrm>
            <a:off x="5092700" y="2103438"/>
            <a:ext cx="152400" cy="1793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21" name="椭圆 20"/>
          <p:cNvSpPr/>
          <p:nvPr/>
        </p:nvSpPr>
        <p:spPr>
          <a:xfrm>
            <a:off x="2339975" y="3421063"/>
            <a:ext cx="152400" cy="1793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22" name="椭圆 21"/>
          <p:cNvSpPr/>
          <p:nvPr/>
        </p:nvSpPr>
        <p:spPr>
          <a:xfrm>
            <a:off x="5865813" y="3563938"/>
            <a:ext cx="152400" cy="17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23" name="椭圆 22"/>
          <p:cNvSpPr/>
          <p:nvPr/>
        </p:nvSpPr>
        <p:spPr>
          <a:xfrm>
            <a:off x="2816225" y="4881563"/>
            <a:ext cx="150813" cy="1793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24" name="椭圆 23"/>
          <p:cNvSpPr/>
          <p:nvPr/>
        </p:nvSpPr>
        <p:spPr>
          <a:xfrm>
            <a:off x="5397500" y="5024438"/>
            <a:ext cx="152400" cy="17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cxnSp>
        <p:nvCxnSpPr>
          <p:cNvPr id="26" name="直接连接符 25"/>
          <p:cNvCxnSpPr>
            <a:stCxn id="19" idx="2"/>
            <a:endCxn id="9" idx="3"/>
          </p:cNvCxnSpPr>
          <p:nvPr/>
        </p:nvCxnSpPr>
        <p:spPr>
          <a:xfrm flipH="1">
            <a:off x="2843213" y="2051050"/>
            <a:ext cx="250825" cy="7938"/>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0" idx="6"/>
          </p:cNvCxnSpPr>
          <p:nvPr/>
        </p:nvCxnSpPr>
        <p:spPr>
          <a:xfrm flipV="1">
            <a:off x="5245100" y="2162175"/>
            <a:ext cx="409575" cy="30163"/>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339975" y="3519488"/>
            <a:ext cx="503238" cy="7937"/>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2" idx="6"/>
          </p:cNvCxnSpPr>
          <p:nvPr/>
        </p:nvCxnSpPr>
        <p:spPr>
          <a:xfrm flipV="1">
            <a:off x="6018213" y="3651250"/>
            <a:ext cx="234950" cy="1588"/>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3" idx="2"/>
            <a:endCxn id="11" idx="3"/>
          </p:cNvCxnSpPr>
          <p:nvPr/>
        </p:nvCxnSpPr>
        <p:spPr>
          <a:xfrm>
            <a:off x="2816225" y="4972050"/>
            <a:ext cx="12700" cy="635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4" idx="6"/>
          </p:cNvCxnSpPr>
          <p:nvPr/>
        </p:nvCxnSpPr>
        <p:spPr>
          <a:xfrm>
            <a:off x="5549900" y="5113338"/>
            <a:ext cx="315913" cy="4762"/>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nodeType="afterGroup">
                            <p:stCondLst>
                              <p:cond delay="1350"/>
                            </p:stCondLst>
                            <p:childTnLst>
                              <p:par>
                                <p:cTn id="15" presetID="22" presetClass="entr" presetSubtype="8"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nodeType="afterGroup">
                            <p:stCondLst>
                              <p:cond delay="185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childTnLst>
                          </p:cTn>
                        </p:par>
                        <p:par>
                          <p:cTn id="22" fill="hold" nodeType="afterGroup">
                            <p:stCondLst>
                              <p:cond delay="23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nodeType="afterGroup">
                            <p:stCondLst>
                              <p:cond delay="3200"/>
                            </p:stCondLst>
                            <p:childTnLst>
                              <p:par>
                                <p:cTn id="27" presetID="22" presetClass="entr" presetSubtype="8"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nodeType="afterGroup">
                            <p:stCondLst>
                              <p:cond delay="3700"/>
                            </p:stCondLst>
                            <p:childTnLst>
                              <p:par>
                                <p:cTn id="31" presetID="22" presetClass="entr" presetSubtype="8"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childTnLst>
                          </p:cTn>
                        </p:par>
                        <p:par>
                          <p:cTn id="34" fill="hold" nodeType="afterGroup">
                            <p:stCondLst>
                              <p:cond delay="4200"/>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par>
                          <p:cTn id="38" fill="hold" nodeType="afterGroup">
                            <p:stCondLst>
                              <p:cond delay="5100"/>
                            </p:stCondLst>
                            <p:childTnLst>
                              <p:par>
                                <p:cTn id="39" presetID="22" presetClass="entr" presetSubtype="8"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par>
                          <p:cTn id="42" fill="hold" nodeType="afterGroup">
                            <p:stCondLst>
                              <p:cond delay="5600"/>
                            </p:stCondLst>
                            <p:childTnLst>
                              <p:par>
                                <p:cTn id="43" presetID="22" presetClass="entr" presetSubtype="8"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left)">
                                      <p:cBhvr>
                                        <p:cTn id="45" dur="500"/>
                                        <p:tgtEl>
                                          <p:spTgt spid="31"/>
                                        </p:tgtEl>
                                      </p:cBhvr>
                                    </p:animEffect>
                                  </p:childTnLst>
                                </p:cTn>
                              </p:par>
                            </p:childTnLst>
                          </p:cTn>
                        </p:par>
                        <p:par>
                          <p:cTn id="46" fill="hold" nodeType="afterGroup">
                            <p:stCondLst>
                              <p:cond delay="6100"/>
                            </p:stCondLst>
                            <p:childTnLst>
                              <p:par>
                                <p:cTn id="47" presetID="10" presetClass="entr" presetSubtype="0" fill="hold" grpId="0" nodeType="afterEffect">
                                  <p:stCondLst>
                                    <p:cond delay="0"/>
                                  </p:stCondLst>
                                  <p:iterate type="wd">
                                    <p:tmPct val="10000"/>
                                  </p:iterate>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par>
                          <p:cTn id="50" fill="hold" nodeType="afterGroup">
                            <p:stCondLst>
                              <p:cond delay="7100"/>
                            </p:stCondLst>
                            <p:childTnLst>
                              <p:par>
                                <p:cTn id="51" presetID="22" presetClass="entr" presetSubtype="2"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par>
                          <p:cTn id="54" fill="hold" nodeType="afterGroup">
                            <p:stCondLst>
                              <p:cond delay="7600"/>
                            </p:stCondLst>
                            <p:childTnLst>
                              <p:par>
                                <p:cTn id="55" presetID="22" presetClass="entr" presetSubtype="2"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right)">
                                      <p:cBhvr>
                                        <p:cTn id="57" dur="500"/>
                                        <p:tgtEl>
                                          <p:spTgt spid="30"/>
                                        </p:tgtEl>
                                      </p:cBhvr>
                                    </p:animEffect>
                                  </p:childTnLst>
                                </p:cTn>
                              </p:par>
                            </p:childTnLst>
                          </p:cTn>
                        </p:par>
                        <p:par>
                          <p:cTn id="58" fill="hold" nodeType="afterGroup">
                            <p:stCondLst>
                              <p:cond delay="8100"/>
                            </p:stCondLst>
                            <p:childTnLst>
                              <p:par>
                                <p:cTn id="59" presetID="10" presetClass="entr" presetSubtype="0" fill="hold" grpId="0" nodeType="afterEffect">
                                  <p:stCondLst>
                                    <p:cond delay="0"/>
                                  </p:stCondLst>
                                  <p:iterate type="wd">
                                    <p:tmPct val="10000"/>
                                  </p:iterate>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par>
                          <p:cTn id="62" fill="hold" nodeType="afterGroup">
                            <p:stCondLst>
                              <p:cond delay="9000"/>
                            </p:stCondLst>
                            <p:childTnLst>
                              <p:par>
                                <p:cTn id="63" presetID="22" presetClass="entr" presetSubtype="2"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right)">
                                      <p:cBhvr>
                                        <p:cTn id="65" dur="500"/>
                                        <p:tgtEl>
                                          <p:spTgt spid="21"/>
                                        </p:tgtEl>
                                      </p:cBhvr>
                                    </p:animEffect>
                                  </p:childTnLst>
                                </p:cTn>
                              </p:par>
                            </p:childTnLst>
                          </p:cTn>
                        </p:par>
                        <p:par>
                          <p:cTn id="66" fill="hold" nodeType="afterGroup">
                            <p:stCondLst>
                              <p:cond delay="9500"/>
                            </p:stCondLst>
                            <p:childTnLst>
                              <p:par>
                                <p:cTn id="67" presetID="22" presetClass="entr" presetSubtype="2"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right)">
                                      <p:cBhvr>
                                        <p:cTn id="69" dur="500"/>
                                        <p:tgtEl>
                                          <p:spTgt spid="28"/>
                                        </p:tgtEl>
                                      </p:cBhvr>
                                    </p:animEffect>
                                  </p:childTnLst>
                                </p:cTn>
                              </p:par>
                            </p:childTnLst>
                          </p:cTn>
                        </p:par>
                        <p:par>
                          <p:cTn id="70" fill="hold" nodeType="afterGroup">
                            <p:stCondLst>
                              <p:cond delay="10000"/>
                            </p:stCondLst>
                            <p:childTnLst>
                              <p:par>
                                <p:cTn id="71" presetID="10" presetClass="entr" presetSubtype="0" fill="hold" grpId="0" nodeType="afterEffect">
                                  <p:stCondLst>
                                    <p:cond delay="0"/>
                                  </p:stCondLst>
                                  <p:iterate type="wd">
                                    <p:tmPct val="10000"/>
                                  </p:iterate>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childTnLst>
                          </p:cTn>
                        </p:par>
                        <p:par>
                          <p:cTn id="74" fill="hold" nodeType="afterGroup">
                            <p:stCondLst>
                              <p:cond delay="10900"/>
                            </p:stCondLst>
                            <p:childTnLst>
                              <p:par>
                                <p:cTn id="75" presetID="22" presetClass="entr" presetSubtype="2"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right)">
                                      <p:cBhvr>
                                        <p:cTn id="77" dur="500"/>
                                        <p:tgtEl>
                                          <p:spTgt spid="19"/>
                                        </p:tgtEl>
                                      </p:cBhvr>
                                    </p:animEffect>
                                  </p:childTnLst>
                                </p:cTn>
                              </p:par>
                            </p:childTnLst>
                          </p:cTn>
                        </p:par>
                        <p:par>
                          <p:cTn id="78" fill="hold" nodeType="afterGroup">
                            <p:stCondLst>
                              <p:cond delay="11400"/>
                            </p:stCondLst>
                            <p:childTnLst>
                              <p:par>
                                <p:cTn id="79" presetID="22" presetClass="entr" presetSubtype="2"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right)">
                                      <p:cBhvr>
                                        <p:cTn id="81" dur="500"/>
                                        <p:tgtEl>
                                          <p:spTgt spid="26"/>
                                        </p:tgtEl>
                                      </p:cBhvr>
                                    </p:animEffect>
                                  </p:childTnLst>
                                </p:cTn>
                              </p:par>
                            </p:childTnLst>
                          </p:cTn>
                        </p:par>
                        <p:par>
                          <p:cTn id="82" fill="hold" nodeType="afterGroup">
                            <p:stCondLst>
                              <p:cond delay="11900"/>
                            </p:stCondLst>
                            <p:childTnLst>
                              <p:par>
                                <p:cTn id="83" presetID="10" presetClass="entr" presetSubtype="0" fill="hold" grpId="0" nodeType="afterEffect">
                                  <p:stCondLst>
                                    <p:cond delay="0"/>
                                  </p:stCondLst>
                                  <p:iterate type="wd">
                                    <p:tmPct val="10000"/>
                                  </p:iterate>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9" grpId="0" animBg="1"/>
      <p:bldP spid="20" grpId="0" animBg="1"/>
      <p:bldP spid="21" grpId="0" animBg="1"/>
      <p:bldP spid="22" grpId="0" animBg="1"/>
      <p:bldP spid="23" grpId="0" animBg="1"/>
      <p:bldP spid="2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2">
            <a:extLst/>
          </p:cNvPr>
          <p:cNvSpPr txBox="1">
            <a:spLocks noChangeArrowheads="1"/>
          </p:cNvSpPr>
          <p:nvPr/>
        </p:nvSpPr>
        <p:spPr bwMode="auto">
          <a:xfrm>
            <a:off x="381000" y="709613"/>
            <a:ext cx="8640763"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algn="just">
              <a:lnSpc>
                <a:spcPct val="150000"/>
              </a:lnSpc>
              <a:defRPr/>
            </a:pPr>
            <a:r>
              <a:rPr lang="zh-CN" altLang="en-US" sz="2000" b="0" dirty="0">
                <a:solidFill>
                  <a:schemeClr val="tx1">
                    <a:lumMod val="85000"/>
                    <a:lumOff val="15000"/>
                  </a:schemeClr>
                </a:solidFill>
                <a:latin typeface="Calibri"/>
                <a:ea typeface="微软雅黑"/>
                <a:cs typeface="+mn-ea"/>
                <a:sym typeface="+mn-lt"/>
              </a:rPr>
              <a:t>　　建设现代化经济体系集中体现了转变经济发展</a:t>
            </a:r>
            <a:r>
              <a:rPr lang="zh-CN" altLang="en-US" sz="2000" dirty="0">
                <a:solidFill>
                  <a:schemeClr val="tx1">
                    <a:lumMod val="85000"/>
                    <a:lumOff val="15000"/>
                  </a:schemeClr>
                </a:solidFill>
                <a:latin typeface="Calibri"/>
                <a:ea typeface="微软雅黑"/>
                <a:cs typeface="+mn-ea"/>
                <a:sym typeface="+mn-lt"/>
              </a:rPr>
              <a:t>方式</a:t>
            </a:r>
            <a:r>
              <a:rPr lang="zh-CN" altLang="en-US" sz="2000" b="0" dirty="0">
                <a:solidFill>
                  <a:schemeClr val="tx1">
                    <a:lumMod val="85000"/>
                    <a:lumOff val="15000"/>
                  </a:schemeClr>
                </a:solidFill>
                <a:latin typeface="Calibri"/>
                <a:ea typeface="微软雅黑"/>
                <a:cs typeface="+mn-ea"/>
                <a:sym typeface="+mn-lt"/>
              </a:rPr>
              <a:t>、优化经济结构、转换增长动力的迫切要求。</a:t>
            </a:r>
            <a:endParaRPr lang="zh-CN" altLang="zh-CN" sz="2000" b="0" dirty="0">
              <a:solidFill>
                <a:schemeClr val="tx1">
                  <a:lumMod val="85000"/>
                  <a:lumOff val="15000"/>
                </a:schemeClr>
              </a:solidFill>
              <a:latin typeface="Calibri"/>
              <a:ea typeface="微软雅黑"/>
              <a:cs typeface="+mn-ea"/>
              <a:sym typeface="+mn-lt"/>
            </a:endParaRPr>
          </a:p>
        </p:txBody>
      </p:sp>
      <p:grpSp>
        <p:nvGrpSpPr>
          <p:cNvPr id="7" name="组合 6"/>
          <p:cNvGrpSpPr>
            <a:grpSpLocks/>
          </p:cNvGrpSpPr>
          <p:nvPr/>
        </p:nvGrpSpPr>
        <p:grpSpPr bwMode="auto">
          <a:xfrm>
            <a:off x="411411" y="2239615"/>
            <a:ext cx="2571750" cy="2960688"/>
            <a:chOff x="1788606" y="2829192"/>
            <a:chExt cx="2571918" cy="2960796"/>
          </a:xfrm>
          <a:solidFill>
            <a:schemeClr val="accent1">
              <a:lumMod val="40000"/>
              <a:lumOff val="60000"/>
            </a:schemeClr>
          </a:solidFill>
        </p:grpSpPr>
        <p:grpSp>
          <p:nvGrpSpPr>
            <p:cNvPr id="104468" name="组合 7"/>
            <p:cNvGrpSpPr>
              <a:grpSpLocks/>
            </p:cNvGrpSpPr>
            <p:nvPr/>
          </p:nvGrpSpPr>
          <p:grpSpPr bwMode="auto">
            <a:xfrm>
              <a:off x="1788606" y="2829192"/>
              <a:ext cx="2571918" cy="2960796"/>
              <a:chOff x="1582389" y="2703476"/>
              <a:chExt cx="2571918" cy="2960796"/>
            </a:xfrm>
            <a:grpFill/>
          </p:grpSpPr>
          <p:sp>
            <p:nvSpPr>
              <p:cNvPr id="12" name="剪去单角的矩形 11"/>
              <p:cNvSpPr/>
              <p:nvPr/>
            </p:nvSpPr>
            <p:spPr>
              <a:xfrm>
                <a:off x="1634779" y="2784442"/>
                <a:ext cx="2519528" cy="2879830"/>
              </a:xfrm>
              <a:prstGeom prst="snip1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剪去单角的矩形 12"/>
              <p:cNvSpPr/>
              <p:nvPr/>
            </p:nvSpPr>
            <p:spPr>
              <a:xfrm>
                <a:off x="1582389" y="2703476"/>
                <a:ext cx="2519527" cy="2879830"/>
              </a:xfrm>
              <a:prstGeom prst="snip1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 name="文本框 8">
              <a:extLst/>
            </p:cNvPr>
            <p:cNvSpPr txBox="1"/>
            <p:nvPr/>
          </p:nvSpPr>
          <p:spPr>
            <a:xfrm>
              <a:off x="2444286" y="4469140"/>
              <a:ext cx="1260557" cy="523894"/>
            </a:xfrm>
            <a:prstGeom prst="rect">
              <a:avLst/>
            </a:prstGeom>
            <a:grpFill/>
          </p:spPr>
          <p:txBody>
            <a:bodyPr wrap="none">
              <a:spAutoFit/>
            </a:bodyPr>
            <a:lstStyle/>
            <a:p>
              <a:pPr>
                <a:defRPr/>
              </a:pPr>
              <a:r>
                <a:rPr lang="zh-CN" altLang="en-US" sz="2800" dirty="0">
                  <a:solidFill>
                    <a:srgbClr val="C00000"/>
                  </a:solidFill>
                  <a:latin typeface="+mn-lt"/>
                  <a:ea typeface="+mn-ea"/>
                  <a:cs typeface="+mn-ea"/>
                  <a:sym typeface="+mn-lt"/>
                </a:rPr>
                <a:t>大文章</a:t>
              </a:r>
              <a:endParaRPr lang="zh-CN" altLang="en-US" sz="2800" dirty="0">
                <a:solidFill>
                  <a:srgbClr val="C00000"/>
                </a:solidFill>
                <a:latin typeface="+mn-lt"/>
                <a:ea typeface="+mn-ea"/>
                <a:cs typeface="+mn-ea"/>
              </a:endParaRPr>
            </a:p>
          </p:txBody>
        </p:sp>
        <p:sp>
          <p:nvSpPr>
            <p:cNvPr id="10" name="文本框 9">
              <a:extLst/>
            </p:cNvPr>
            <p:cNvSpPr txBox="1"/>
            <p:nvPr/>
          </p:nvSpPr>
          <p:spPr>
            <a:xfrm>
              <a:off x="2506203" y="3105427"/>
              <a:ext cx="800152" cy="1324023"/>
            </a:xfrm>
            <a:prstGeom prst="rect">
              <a:avLst/>
            </a:prstGeom>
            <a:grpFill/>
            <a:ln>
              <a:noFill/>
            </a:ln>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defRPr/>
              </a:pPr>
              <a:r>
                <a:rPr lang="en-US" altLang="zh-CN" sz="8000">
                  <a:solidFill>
                    <a:srgbClr val="262626"/>
                  </a:solidFill>
                  <a:latin typeface="Algerian" panose="04020705040A02060702" pitchFamily="82" charset="0"/>
                  <a:ea typeface="华文新魏" panose="02010800040101010101" pitchFamily="2" charset="-122"/>
                  <a:cs typeface="宋体" panose="02010600030101010101" pitchFamily="2" charset="-122"/>
                  <a:sym typeface="+mn-lt"/>
                </a:rPr>
                <a:t>1</a:t>
              </a:r>
              <a:endParaRPr lang="zh-CN" altLang="en-US" sz="8000">
                <a:solidFill>
                  <a:srgbClr val="262626"/>
                </a:solidFill>
                <a:latin typeface="Algerian" panose="04020705040A02060702" pitchFamily="82" charset="0"/>
                <a:ea typeface="华文新魏" panose="02010800040101010101" pitchFamily="2" charset="-122"/>
                <a:cs typeface="宋体" panose="02010600030101010101" pitchFamily="2" charset="-122"/>
              </a:endParaRPr>
            </a:p>
          </p:txBody>
        </p:sp>
        <p:sp>
          <p:nvSpPr>
            <p:cNvPr id="11" name="文本框 10">
              <a:extLst/>
            </p:cNvPr>
            <p:cNvSpPr txBox="1"/>
            <p:nvPr/>
          </p:nvSpPr>
          <p:spPr>
            <a:xfrm>
              <a:off x="3080915" y="3662660"/>
              <a:ext cx="544548" cy="522306"/>
            </a:xfrm>
            <a:prstGeom prst="rect">
              <a:avLst/>
            </a:prstGeom>
            <a:grpFill/>
            <a:ln>
              <a:noFill/>
            </a:ln>
          </p:spPr>
          <p:txBody>
            <a:bodyPr wrap="none">
              <a:spAutoFit/>
            </a:bodyPr>
            <a:lstStyle/>
            <a:p>
              <a:pPr>
                <a:defRPr/>
              </a:pPr>
              <a:r>
                <a:rPr lang="zh-CN" altLang="en-US" sz="2800" dirty="0">
                  <a:solidFill>
                    <a:schemeClr val="tx1">
                      <a:lumMod val="85000"/>
                      <a:lumOff val="15000"/>
                    </a:schemeClr>
                  </a:solidFill>
                  <a:latin typeface="+mn-lt"/>
                  <a:ea typeface="+mn-ea"/>
                  <a:cs typeface="+mn-ea"/>
                  <a:sym typeface="+mn-lt"/>
                </a:rPr>
                <a:t>篇</a:t>
              </a:r>
              <a:endParaRPr lang="zh-CN" altLang="en-US" sz="2800" dirty="0">
                <a:solidFill>
                  <a:schemeClr val="tx1">
                    <a:lumMod val="85000"/>
                    <a:lumOff val="15000"/>
                  </a:schemeClr>
                </a:solidFill>
                <a:latin typeface="+mn-lt"/>
                <a:ea typeface="+mn-ea"/>
                <a:cs typeface="+mn-ea"/>
              </a:endParaRPr>
            </a:p>
          </p:txBody>
        </p:sp>
      </p:grpSp>
      <p:grpSp>
        <p:nvGrpSpPr>
          <p:cNvPr id="14" name="组合 13"/>
          <p:cNvGrpSpPr>
            <a:grpSpLocks/>
          </p:cNvGrpSpPr>
          <p:nvPr/>
        </p:nvGrpSpPr>
        <p:grpSpPr bwMode="auto">
          <a:xfrm>
            <a:off x="3441948" y="2239615"/>
            <a:ext cx="2571750" cy="2960688"/>
            <a:chOff x="4819184" y="2829192"/>
            <a:chExt cx="2571918" cy="2960796"/>
          </a:xfrm>
          <a:solidFill>
            <a:schemeClr val="accent1">
              <a:lumMod val="40000"/>
              <a:lumOff val="60000"/>
            </a:schemeClr>
          </a:solidFill>
        </p:grpSpPr>
        <p:grpSp>
          <p:nvGrpSpPr>
            <p:cNvPr id="104462" name="组合 14"/>
            <p:cNvGrpSpPr>
              <a:grpSpLocks/>
            </p:cNvGrpSpPr>
            <p:nvPr/>
          </p:nvGrpSpPr>
          <p:grpSpPr bwMode="auto">
            <a:xfrm>
              <a:off x="4819184" y="2829192"/>
              <a:ext cx="2571918" cy="2960796"/>
              <a:chOff x="1582389" y="2703476"/>
              <a:chExt cx="2571918" cy="2960796"/>
            </a:xfrm>
            <a:grpFill/>
          </p:grpSpPr>
          <p:sp>
            <p:nvSpPr>
              <p:cNvPr id="19" name="剪去单角的矩形 18"/>
              <p:cNvSpPr/>
              <p:nvPr/>
            </p:nvSpPr>
            <p:spPr>
              <a:xfrm>
                <a:off x="1634780" y="2784442"/>
                <a:ext cx="2519527" cy="2879830"/>
              </a:xfrm>
              <a:prstGeom prst="snip1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剪去单角的矩形 19"/>
              <p:cNvSpPr/>
              <p:nvPr/>
            </p:nvSpPr>
            <p:spPr>
              <a:xfrm>
                <a:off x="1582389" y="2703476"/>
                <a:ext cx="2519528" cy="2879830"/>
              </a:xfrm>
              <a:prstGeom prst="snip1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文本框 15">
              <a:extLst/>
            </p:cNvPr>
            <p:cNvSpPr txBox="1"/>
            <p:nvPr/>
          </p:nvSpPr>
          <p:spPr>
            <a:xfrm>
              <a:off x="4935080" y="4469140"/>
              <a:ext cx="2340128" cy="523894"/>
            </a:xfrm>
            <a:prstGeom prst="rect">
              <a:avLst/>
            </a:prstGeom>
            <a:grpFill/>
          </p:spPr>
          <p:txBody>
            <a:bodyPr wrap="none">
              <a:spAutoFit/>
            </a:bodyPr>
            <a:lstStyle/>
            <a:p>
              <a:pPr>
                <a:defRPr/>
              </a:pPr>
              <a:r>
                <a:rPr lang="zh-CN" altLang="en-US" sz="2800" dirty="0">
                  <a:solidFill>
                    <a:srgbClr val="C00000"/>
                  </a:solidFill>
                  <a:latin typeface="+mn-lt"/>
                  <a:ea typeface="+mn-ea"/>
                  <a:cs typeface="+mn-ea"/>
                  <a:sym typeface="+mn-lt"/>
                </a:rPr>
                <a:t>重大理论命题</a:t>
              </a:r>
              <a:endParaRPr lang="zh-CN" altLang="en-US" sz="2800" dirty="0">
                <a:solidFill>
                  <a:srgbClr val="C00000"/>
                </a:solidFill>
                <a:latin typeface="+mn-lt"/>
                <a:ea typeface="+mn-ea"/>
                <a:cs typeface="+mn-ea"/>
              </a:endParaRPr>
            </a:p>
          </p:txBody>
        </p:sp>
        <p:sp>
          <p:nvSpPr>
            <p:cNvPr id="17" name="文本框 16">
              <a:extLst/>
            </p:cNvPr>
            <p:cNvSpPr txBox="1"/>
            <p:nvPr/>
          </p:nvSpPr>
          <p:spPr>
            <a:xfrm>
              <a:off x="5536781" y="3105427"/>
              <a:ext cx="800152" cy="1324023"/>
            </a:xfrm>
            <a:prstGeom prst="rect">
              <a:avLst/>
            </a:prstGeom>
            <a:grpFill/>
          </p:spPr>
          <p:txBody>
            <a:bodyPr wrap="none">
              <a:spAutoFit/>
            </a:bodyPr>
            <a:lstStyle/>
            <a:p>
              <a:pPr>
                <a:defRPr/>
              </a:pPr>
              <a:r>
                <a:rPr lang="en-US" altLang="zh-CN" sz="8000" dirty="0">
                  <a:solidFill>
                    <a:schemeClr val="tx1">
                      <a:lumMod val="85000"/>
                      <a:lumOff val="15000"/>
                    </a:schemeClr>
                  </a:solidFill>
                  <a:latin typeface="Algerian" panose="04020705040A02060702" pitchFamily="82" charset="0"/>
                  <a:ea typeface="+mn-ea"/>
                  <a:cs typeface="+mn-ea"/>
                  <a:sym typeface="+mn-lt"/>
                </a:rPr>
                <a:t>1</a:t>
              </a:r>
              <a:endParaRPr lang="zh-CN" altLang="en-US" sz="8000" dirty="0">
                <a:solidFill>
                  <a:schemeClr val="tx1">
                    <a:lumMod val="85000"/>
                    <a:lumOff val="15000"/>
                  </a:schemeClr>
                </a:solidFill>
                <a:latin typeface="Algerian" panose="04020705040A02060702" pitchFamily="82" charset="0"/>
                <a:ea typeface="+mn-ea"/>
                <a:cs typeface="+mn-ea"/>
              </a:endParaRPr>
            </a:p>
          </p:txBody>
        </p:sp>
        <p:sp>
          <p:nvSpPr>
            <p:cNvPr id="18" name="文本框 17">
              <a:extLst/>
            </p:cNvPr>
            <p:cNvSpPr txBox="1"/>
            <p:nvPr/>
          </p:nvSpPr>
          <p:spPr>
            <a:xfrm>
              <a:off x="6087680" y="3662660"/>
              <a:ext cx="542960" cy="522306"/>
            </a:xfrm>
            <a:prstGeom prst="rect">
              <a:avLst/>
            </a:prstGeom>
            <a:grpFill/>
            <a:ln>
              <a:noFill/>
            </a:ln>
          </p:spPr>
          <p:txBody>
            <a:bodyPr wrap="none">
              <a:spAutoFit/>
            </a:bodyPr>
            <a:lstStyle/>
            <a:p>
              <a:pPr>
                <a:defRPr/>
              </a:pPr>
              <a:r>
                <a:rPr lang="zh-CN" altLang="en-US" sz="2800" dirty="0">
                  <a:solidFill>
                    <a:schemeClr val="tx1">
                      <a:lumMod val="85000"/>
                      <a:lumOff val="15000"/>
                    </a:schemeClr>
                  </a:solidFill>
                  <a:latin typeface="+mn-lt"/>
                  <a:ea typeface="+mn-ea"/>
                  <a:cs typeface="+mn-ea"/>
                  <a:sym typeface="+mn-lt"/>
                </a:rPr>
                <a:t>个</a:t>
              </a:r>
              <a:endParaRPr lang="zh-CN" altLang="en-US" sz="2800" dirty="0">
                <a:solidFill>
                  <a:schemeClr val="tx1">
                    <a:lumMod val="85000"/>
                    <a:lumOff val="15000"/>
                  </a:schemeClr>
                </a:solidFill>
                <a:latin typeface="+mn-lt"/>
                <a:ea typeface="+mn-ea"/>
                <a:cs typeface="+mn-ea"/>
              </a:endParaRPr>
            </a:p>
          </p:txBody>
        </p:sp>
      </p:grpSp>
      <p:grpSp>
        <p:nvGrpSpPr>
          <p:cNvPr id="21" name="组合 20"/>
          <p:cNvGrpSpPr>
            <a:grpSpLocks/>
          </p:cNvGrpSpPr>
          <p:nvPr/>
        </p:nvGrpSpPr>
        <p:grpSpPr bwMode="auto">
          <a:xfrm>
            <a:off x="6461373" y="2233265"/>
            <a:ext cx="2571750" cy="2962275"/>
            <a:chOff x="7839195" y="2823306"/>
            <a:chExt cx="2571918" cy="2960796"/>
          </a:xfrm>
          <a:solidFill>
            <a:schemeClr val="accent1">
              <a:lumMod val="40000"/>
              <a:lumOff val="60000"/>
            </a:schemeClr>
          </a:solidFill>
        </p:grpSpPr>
        <p:grpSp>
          <p:nvGrpSpPr>
            <p:cNvPr id="104456" name="组合 21"/>
            <p:cNvGrpSpPr>
              <a:grpSpLocks/>
            </p:cNvGrpSpPr>
            <p:nvPr/>
          </p:nvGrpSpPr>
          <p:grpSpPr bwMode="auto">
            <a:xfrm>
              <a:off x="7839195" y="2823306"/>
              <a:ext cx="2571918" cy="2960796"/>
              <a:chOff x="1582389" y="2703476"/>
              <a:chExt cx="2571918" cy="2960796"/>
            </a:xfrm>
            <a:grpFill/>
          </p:grpSpPr>
          <p:sp>
            <p:nvSpPr>
              <p:cNvPr id="26" name="剪去单角的矩形 25"/>
              <p:cNvSpPr/>
              <p:nvPr/>
            </p:nvSpPr>
            <p:spPr>
              <a:xfrm>
                <a:off x="1634780" y="2784399"/>
                <a:ext cx="2519527" cy="2879873"/>
              </a:xfrm>
              <a:prstGeom prst="snip1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剪去单角的矩形 26"/>
              <p:cNvSpPr/>
              <p:nvPr/>
            </p:nvSpPr>
            <p:spPr>
              <a:xfrm>
                <a:off x="1582389" y="2703476"/>
                <a:ext cx="2519528" cy="2879874"/>
              </a:xfrm>
              <a:prstGeom prst="snip1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3" name="文本框 22">
              <a:extLst/>
            </p:cNvPr>
            <p:cNvSpPr txBox="1"/>
            <p:nvPr/>
          </p:nvSpPr>
          <p:spPr>
            <a:xfrm>
              <a:off x="7955091" y="4468722"/>
              <a:ext cx="2340128" cy="523613"/>
            </a:xfrm>
            <a:prstGeom prst="rect">
              <a:avLst/>
            </a:prstGeom>
            <a:grpFill/>
          </p:spPr>
          <p:txBody>
            <a:bodyPr wrap="none">
              <a:spAutoFit/>
            </a:bodyPr>
            <a:lstStyle/>
            <a:p>
              <a:pPr>
                <a:defRPr/>
              </a:pPr>
              <a:r>
                <a:rPr lang="zh-CN" altLang="en-US" sz="2800" dirty="0">
                  <a:solidFill>
                    <a:srgbClr val="C00000"/>
                  </a:solidFill>
                  <a:latin typeface="+mn-lt"/>
                  <a:ea typeface="+mn-ea"/>
                  <a:cs typeface="+mn-ea"/>
                  <a:sym typeface="+mn-lt"/>
                </a:rPr>
                <a:t>重大实践课题</a:t>
              </a:r>
              <a:endParaRPr lang="zh-CN" altLang="en-US" sz="2800" dirty="0">
                <a:solidFill>
                  <a:srgbClr val="C00000"/>
                </a:solidFill>
                <a:latin typeface="+mn-lt"/>
                <a:ea typeface="+mn-ea"/>
                <a:cs typeface="+mn-ea"/>
              </a:endParaRPr>
            </a:p>
          </p:txBody>
        </p:sp>
        <p:sp>
          <p:nvSpPr>
            <p:cNvPr id="24" name="文本框 23">
              <a:extLst/>
            </p:cNvPr>
            <p:cNvSpPr txBox="1"/>
            <p:nvPr/>
          </p:nvSpPr>
          <p:spPr>
            <a:xfrm>
              <a:off x="8539329" y="3105740"/>
              <a:ext cx="800152" cy="1323314"/>
            </a:xfrm>
            <a:prstGeom prst="rect">
              <a:avLst/>
            </a:prstGeom>
            <a:grpFill/>
          </p:spPr>
          <p:txBody>
            <a:bodyPr wrap="none">
              <a:spAutoFit/>
            </a:bodyPr>
            <a:lstStyle/>
            <a:p>
              <a:pPr>
                <a:defRPr/>
              </a:pPr>
              <a:r>
                <a:rPr lang="en-US" altLang="zh-CN" sz="8000" dirty="0">
                  <a:solidFill>
                    <a:schemeClr val="tx1">
                      <a:lumMod val="85000"/>
                      <a:lumOff val="15000"/>
                    </a:schemeClr>
                  </a:solidFill>
                  <a:latin typeface="Algerian" panose="04020705040A02060702" pitchFamily="82" charset="0"/>
                  <a:ea typeface="+mn-ea"/>
                  <a:cs typeface="+mn-ea"/>
                  <a:sym typeface="+mn-lt"/>
                </a:rPr>
                <a:t>1</a:t>
              </a:r>
              <a:endParaRPr lang="zh-CN" altLang="en-US" sz="8000" dirty="0">
                <a:solidFill>
                  <a:schemeClr val="tx1">
                    <a:lumMod val="85000"/>
                    <a:lumOff val="15000"/>
                  </a:schemeClr>
                </a:solidFill>
                <a:latin typeface="Algerian" panose="04020705040A02060702" pitchFamily="82" charset="0"/>
                <a:ea typeface="+mn-ea"/>
                <a:cs typeface="+mn-ea"/>
              </a:endParaRPr>
            </a:p>
          </p:txBody>
        </p:sp>
        <p:sp>
          <p:nvSpPr>
            <p:cNvPr id="25" name="文本框 24">
              <a:extLst/>
            </p:cNvPr>
            <p:cNvSpPr txBox="1"/>
            <p:nvPr/>
          </p:nvSpPr>
          <p:spPr>
            <a:xfrm>
              <a:off x="9096577" y="3662675"/>
              <a:ext cx="544549" cy="522026"/>
            </a:xfrm>
            <a:prstGeom prst="rect">
              <a:avLst/>
            </a:prstGeom>
            <a:grpFill/>
            <a:ln>
              <a:noFill/>
            </a:ln>
          </p:spPr>
          <p:txBody>
            <a:bodyPr wrap="none">
              <a:spAutoFit/>
            </a:bodyPr>
            <a:lstStyle/>
            <a:p>
              <a:pPr>
                <a:defRPr/>
              </a:pPr>
              <a:r>
                <a:rPr lang="zh-CN" altLang="en-US" sz="2800" dirty="0">
                  <a:solidFill>
                    <a:schemeClr val="tx1">
                      <a:lumMod val="85000"/>
                      <a:lumOff val="15000"/>
                    </a:schemeClr>
                  </a:solidFill>
                  <a:latin typeface="+mn-lt"/>
                  <a:ea typeface="+mn-ea"/>
                  <a:cs typeface="+mn-ea"/>
                  <a:sym typeface="+mn-lt"/>
                </a:rPr>
                <a:t>个</a:t>
              </a:r>
              <a:endParaRPr lang="zh-CN" altLang="en-US" sz="2800" dirty="0">
                <a:solidFill>
                  <a:schemeClr val="tx1">
                    <a:lumMod val="85000"/>
                    <a:lumOff val="15000"/>
                  </a:schemeClr>
                </a:solidFill>
                <a:latin typeface="+mn-lt"/>
                <a:ea typeface="+mn-ea"/>
                <a:cs typeface="+mn-ea"/>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155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2550"/>
                            </p:stCondLst>
                            <p:childTnLst>
                              <p:par>
                                <p:cTn id="15" presetID="4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3550"/>
                            </p:stCondLst>
                            <p:childTnLst>
                              <p:par>
                                <p:cTn id="21" presetID="42"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917" y="5487083"/>
            <a:ext cx="8873469" cy="1231223"/>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365125" y="587375"/>
            <a:ext cx="2476500" cy="2362200"/>
          </a:xfrm>
          <a:prstGeom prst="rect">
            <a:avLst/>
          </a:prstGeom>
          <a:solidFill>
            <a:schemeClr val="accent1">
              <a:lumMod val="40000"/>
              <a:lumOff val="60000"/>
              <a:alpha val="9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　</a:t>
            </a:r>
            <a:r>
              <a:rPr lang="zh-CN" altLang="zh-CN" sz="1600" dirty="0">
                <a:solidFill>
                  <a:schemeClr val="tx1">
                    <a:lumMod val="85000"/>
                    <a:lumOff val="15000"/>
                  </a:schemeClr>
                </a:solidFill>
                <a:latin typeface="+mn-ea"/>
                <a:cs typeface="+mn-ea"/>
                <a:sym typeface="+mn-lt"/>
              </a:rPr>
              <a:t>大力发展实体经济，</a:t>
            </a:r>
            <a:endParaRPr lang="en-US" altLang="zh-CN" sz="1600" dirty="0">
              <a:solidFill>
                <a:schemeClr val="tx1">
                  <a:lumMod val="85000"/>
                  <a:lumOff val="15000"/>
                </a:schemeClr>
              </a:solidFill>
              <a:latin typeface="+mn-ea"/>
              <a:cs typeface="+mn-ea"/>
              <a:sym typeface="+mn-lt"/>
            </a:endParaRPr>
          </a:p>
          <a:p>
            <a:pPr algn="ctr">
              <a:lnSpc>
                <a:spcPct val="150000"/>
              </a:lnSpc>
              <a:spcAft>
                <a:spcPts val="0"/>
              </a:spcAft>
              <a:defRPr/>
            </a:pPr>
            <a:r>
              <a:rPr lang="zh-CN" altLang="zh-CN" sz="1600" dirty="0">
                <a:solidFill>
                  <a:schemeClr val="tx1">
                    <a:lumMod val="85000"/>
                    <a:lumOff val="15000"/>
                  </a:schemeClr>
                </a:solidFill>
                <a:latin typeface="+mn-ea"/>
                <a:cs typeface="+mn-ea"/>
                <a:sym typeface="+mn-lt"/>
              </a:rPr>
              <a:t>筑牢现代化经济体系的</a:t>
            </a:r>
            <a:endParaRPr lang="en-US" altLang="zh-CN" sz="1600" dirty="0">
              <a:solidFill>
                <a:schemeClr val="tx1">
                  <a:lumMod val="85000"/>
                  <a:lumOff val="15000"/>
                </a:schemeClr>
              </a:solidFill>
              <a:latin typeface="+mn-ea"/>
              <a:cs typeface="+mn-ea"/>
              <a:sym typeface="+mn-lt"/>
            </a:endParaRPr>
          </a:p>
          <a:p>
            <a:pPr algn="ctr">
              <a:lnSpc>
                <a:spcPct val="150000"/>
              </a:lnSpc>
              <a:spcAft>
                <a:spcPts val="0"/>
              </a:spcAft>
              <a:defRPr/>
            </a:pPr>
            <a:r>
              <a:rPr lang="zh-CN" altLang="zh-CN" sz="1600" dirty="0">
                <a:solidFill>
                  <a:schemeClr val="tx1">
                    <a:lumMod val="85000"/>
                    <a:lumOff val="15000"/>
                  </a:schemeClr>
                </a:solidFill>
                <a:latin typeface="+mn-ea"/>
                <a:cs typeface="+mn-ea"/>
                <a:sym typeface="+mn-lt"/>
              </a:rPr>
              <a:t>坚实基础</a:t>
            </a:r>
          </a:p>
        </p:txBody>
      </p:sp>
      <p:sp>
        <p:nvSpPr>
          <p:cNvPr id="17" name="矩形 16"/>
          <p:cNvSpPr/>
          <p:nvPr/>
        </p:nvSpPr>
        <p:spPr>
          <a:xfrm>
            <a:off x="3605213" y="587375"/>
            <a:ext cx="2451100" cy="2362200"/>
          </a:xfrm>
          <a:prstGeom prst="rect">
            <a:avLst/>
          </a:prstGeom>
          <a:solidFill>
            <a:schemeClr val="accent1">
              <a:lumMod val="40000"/>
              <a:lumOff val="60000"/>
              <a:alpha val="9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加快实施创新驱动</a:t>
            </a:r>
            <a:endParaRPr lang="en-US" altLang="zh-CN" sz="1600" dirty="0">
              <a:solidFill>
                <a:schemeClr val="tx1">
                  <a:lumMod val="85000"/>
                  <a:lumOff val="15000"/>
                </a:schemeClr>
              </a:solidFill>
              <a:latin typeface="+mn-ea"/>
              <a:cs typeface="+mn-ea"/>
              <a:sym typeface="+mn-lt"/>
            </a:endParaRPr>
          </a:p>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发展战略，强化现代化</a:t>
            </a:r>
            <a:endParaRPr lang="en-US" altLang="zh-CN" sz="1600" dirty="0">
              <a:solidFill>
                <a:schemeClr val="tx1">
                  <a:lumMod val="85000"/>
                  <a:lumOff val="15000"/>
                </a:schemeClr>
              </a:solidFill>
              <a:latin typeface="+mn-ea"/>
              <a:cs typeface="+mn-ea"/>
              <a:sym typeface="+mn-lt"/>
            </a:endParaRPr>
          </a:p>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经济体系的战略支撑</a:t>
            </a:r>
          </a:p>
        </p:txBody>
      </p:sp>
      <p:sp>
        <p:nvSpPr>
          <p:cNvPr id="18" name="矩形 17"/>
          <p:cNvSpPr/>
          <p:nvPr/>
        </p:nvSpPr>
        <p:spPr>
          <a:xfrm>
            <a:off x="6548438" y="592138"/>
            <a:ext cx="2406650" cy="2362200"/>
          </a:xfrm>
          <a:prstGeom prst="rect">
            <a:avLst/>
          </a:prstGeom>
          <a:solidFill>
            <a:schemeClr val="accent1">
              <a:lumMod val="40000"/>
              <a:lumOff val="60000"/>
              <a:alpha val="9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　实施乡村振兴战略，</a:t>
            </a:r>
          </a:p>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夯实现代化经济体系的</a:t>
            </a:r>
            <a:endParaRPr lang="en-US" altLang="zh-CN" sz="1600" dirty="0">
              <a:solidFill>
                <a:schemeClr val="tx1">
                  <a:lumMod val="85000"/>
                  <a:lumOff val="15000"/>
                </a:schemeClr>
              </a:solidFill>
              <a:latin typeface="+mn-ea"/>
              <a:cs typeface="+mn-ea"/>
              <a:sym typeface="+mn-lt"/>
            </a:endParaRPr>
          </a:p>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重要基础</a:t>
            </a:r>
          </a:p>
        </p:txBody>
      </p:sp>
      <p:sp>
        <p:nvSpPr>
          <p:cNvPr id="19" name="矩形 18"/>
          <p:cNvSpPr/>
          <p:nvPr/>
        </p:nvSpPr>
        <p:spPr>
          <a:xfrm>
            <a:off x="323850" y="3287713"/>
            <a:ext cx="2517775" cy="2362200"/>
          </a:xfrm>
          <a:prstGeom prst="rect">
            <a:avLst/>
          </a:prstGeom>
          <a:solidFill>
            <a:schemeClr val="accent1">
              <a:lumMod val="40000"/>
              <a:lumOff val="60000"/>
              <a:alpha val="9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积极推动城乡区域</a:t>
            </a:r>
            <a:endParaRPr lang="en-US" altLang="zh-CN" sz="1600" dirty="0">
              <a:solidFill>
                <a:schemeClr val="tx1">
                  <a:lumMod val="85000"/>
                  <a:lumOff val="15000"/>
                </a:schemeClr>
              </a:solidFill>
              <a:latin typeface="+mn-ea"/>
              <a:cs typeface="+mn-ea"/>
              <a:sym typeface="+mn-lt"/>
            </a:endParaRPr>
          </a:p>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协调发展，优化现代化</a:t>
            </a:r>
            <a:endParaRPr lang="en-US" altLang="zh-CN" sz="1600" dirty="0">
              <a:solidFill>
                <a:schemeClr val="tx1">
                  <a:lumMod val="85000"/>
                  <a:lumOff val="15000"/>
                </a:schemeClr>
              </a:solidFill>
              <a:latin typeface="+mn-ea"/>
              <a:cs typeface="+mn-ea"/>
              <a:sym typeface="+mn-lt"/>
            </a:endParaRPr>
          </a:p>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经济体系的空间布局</a:t>
            </a:r>
          </a:p>
        </p:txBody>
      </p:sp>
      <p:sp>
        <p:nvSpPr>
          <p:cNvPr id="20" name="矩形 19"/>
          <p:cNvSpPr/>
          <p:nvPr/>
        </p:nvSpPr>
        <p:spPr>
          <a:xfrm>
            <a:off x="3605213" y="3286125"/>
            <a:ext cx="2451100" cy="2362200"/>
          </a:xfrm>
          <a:prstGeom prst="rect">
            <a:avLst/>
          </a:prstGeom>
          <a:solidFill>
            <a:schemeClr val="accent1">
              <a:lumMod val="40000"/>
              <a:lumOff val="60000"/>
              <a:alpha val="9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　着力发展开放型经济，</a:t>
            </a:r>
          </a:p>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提高现代化经济体系的</a:t>
            </a:r>
            <a:endParaRPr lang="en-US" altLang="zh-CN" sz="1600" dirty="0">
              <a:solidFill>
                <a:schemeClr val="tx1">
                  <a:lumMod val="85000"/>
                  <a:lumOff val="15000"/>
                </a:schemeClr>
              </a:solidFill>
              <a:latin typeface="+mn-ea"/>
              <a:cs typeface="+mn-ea"/>
              <a:sym typeface="+mn-lt"/>
            </a:endParaRPr>
          </a:p>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国际竞争力</a:t>
            </a:r>
          </a:p>
        </p:txBody>
      </p:sp>
      <p:sp>
        <p:nvSpPr>
          <p:cNvPr id="21" name="矩形 20"/>
          <p:cNvSpPr/>
          <p:nvPr/>
        </p:nvSpPr>
        <p:spPr>
          <a:xfrm>
            <a:off x="6500813" y="3357563"/>
            <a:ext cx="2484437" cy="2362200"/>
          </a:xfrm>
          <a:prstGeom prst="rect">
            <a:avLst/>
          </a:prstGeom>
          <a:solidFill>
            <a:schemeClr val="accent1">
              <a:lumMod val="40000"/>
              <a:lumOff val="60000"/>
              <a:alpha val="9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　深化经济体制改革，</a:t>
            </a:r>
          </a:p>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完善现代化经济体系的</a:t>
            </a:r>
            <a:endParaRPr lang="en-US" altLang="zh-CN" sz="1600" dirty="0">
              <a:solidFill>
                <a:schemeClr val="tx1">
                  <a:lumMod val="85000"/>
                  <a:lumOff val="15000"/>
                </a:schemeClr>
              </a:solidFill>
              <a:latin typeface="+mn-ea"/>
              <a:cs typeface="+mn-ea"/>
              <a:sym typeface="+mn-lt"/>
            </a:endParaRPr>
          </a:p>
          <a:p>
            <a:pPr algn="ctr">
              <a:lnSpc>
                <a:spcPct val="150000"/>
              </a:lnSpc>
              <a:spcAft>
                <a:spcPts val="0"/>
              </a:spcAft>
              <a:defRPr/>
            </a:pPr>
            <a:r>
              <a:rPr lang="zh-CN" altLang="en-US" sz="1600" dirty="0">
                <a:solidFill>
                  <a:schemeClr val="tx1">
                    <a:lumMod val="85000"/>
                    <a:lumOff val="15000"/>
                  </a:schemeClr>
                </a:solidFill>
                <a:latin typeface="+mn-ea"/>
                <a:cs typeface="+mn-ea"/>
                <a:sym typeface="+mn-lt"/>
              </a:rPr>
              <a:t>制度保障</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nodeType="afterGroup">
                            <p:stCondLst>
                              <p:cond delay="1000"/>
                            </p:stCondLst>
                            <p:childTnLst>
                              <p:par>
                                <p:cTn id="9" presetID="10" presetClass="exit" presetSubtype="0" fill="hold" grpId="1" nodeType="afterEffect">
                                  <p:stCondLst>
                                    <p:cond delay="0"/>
                                  </p:stCondLst>
                                  <p:childTnLst>
                                    <p:animEffect transition="out" filter="fade">
                                      <p:cBhvr>
                                        <p:cTn id="10" dur="1000"/>
                                        <p:tgtEl>
                                          <p:spTgt spid="16"/>
                                        </p:tgtEl>
                                      </p:cBhvr>
                                    </p:animEffect>
                                    <p:set>
                                      <p:cBhvr>
                                        <p:cTn id="11" dur="1" fill="hold">
                                          <p:stCondLst>
                                            <p:cond delay="999"/>
                                          </p:stCondLst>
                                        </p:cTn>
                                        <p:tgtEl>
                                          <p:spTgt spid="16"/>
                                        </p:tgtEl>
                                        <p:attrNameLst>
                                          <p:attrName>style.visibility</p:attrName>
                                        </p:attrNameLst>
                                      </p:cBhvr>
                                      <p:to>
                                        <p:strVal val="hidden"/>
                                      </p:to>
                                    </p:set>
                                  </p:childTnLst>
                                </p:cTn>
                              </p:par>
                            </p:childTnLst>
                          </p:cTn>
                        </p:par>
                        <p:par>
                          <p:cTn id="12" fill="hold" nodeType="afterGroup">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childTnLst>
                                </p:cTn>
                              </p:par>
                            </p:childTnLst>
                          </p:cTn>
                        </p:par>
                        <p:par>
                          <p:cTn id="16" fill="hold" nodeType="afterGroup">
                            <p:stCondLst>
                              <p:cond delay="3000"/>
                            </p:stCondLst>
                            <p:childTnLst>
                              <p:par>
                                <p:cTn id="17" presetID="10" presetClass="exit" presetSubtype="0" fill="hold" grpId="1" nodeType="afterEffect">
                                  <p:stCondLst>
                                    <p:cond delay="0"/>
                                  </p:stCondLst>
                                  <p:childTnLst>
                                    <p:animEffect transition="out" filter="fade">
                                      <p:cBhvr>
                                        <p:cTn id="18" dur="1000"/>
                                        <p:tgtEl>
                                          <p:spTgt spid="17"/>
                                        </p:tgtEl>
                                      </p:cBhvr>
                                    </p:animEffect>
                                    <p:set>
                                      <p:cBhvr>
                                        <p:cTn id="19" dur="1" fill="hold">
                                          <p:stCondLst>
                                            <p:cond delay="999"/>
                                          </p:stCondLst>
                                        </p:cTn>
                                        <p:tgtEl>
                                          <p:spTgt spid="17"/>
                                        </p:tgtEl>
                                        <p:attrNameLst>
                                          <p:attrName>style.visibility</p:attrName>
                                        </p:attrNameLst>
                                      </p:cBhvr>
                                      <p:to>
                                        <p:strVal val="hidden"/>
                                      </p:to>
                                    </p:set>
                                  </p:childTnLst>
                                </p:cTn>
                              </p:par>
                            </p:childTnLst>
                          </p:cTn>
                        </p:par>
                        <p:par>
                          <p:cTn id="20" fill="hold" nodeType="afterGroup">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childTnLst>
                          </p:cTn>
                        </p:par>
                        <p:par>
                          <p:cTn id="24" fill="hold" nodeType="afterGroup">
                            <p:stCondLst>
                              <p:cond delay="5000"/>
                            </p:stCondLst>
                            <p:childTnLst>
                              <p:par>
                                <p:cTn id="25" presetID="10" presetClass="exit" presetSubtype="0" fill="hold" grpId="1" nodeType="afterEffect">
                                  <p:stCondLst>
                                    <p:cond delay="0"/>
                                  </p:stCondLst>
                                  <p:childTnLst>
                                    <p:animEffect transition="out" filter="fade">
                                      <p:cBhvr>
                                        <p:cTn id="26" dur="1000"/>
                                        <p:tgtEl>
                                          <p:spTgt spid="18"/>
                                        </p:tgtEl>
                                      </p:cBhvr>
                                    </p:animEffect>
                                    <p:set>
                                      <p:cBhvr>
                                        <p:cTn id="27" dur="1" fill="hold">
                                          <p:stCondLst>
                                            <p:cond delay="999"/>
                                          </p:stCondLst>
                                        </p:cTn>
                                        <p:tgtEl>
                                          <p:spTgt spid="18"/>
                                        </p:tgtEl>
                                        <p:attrNameLst>
                                          <p:attrName>style.visibility</p:attrName>
                                        </p:attrNameLst>
                                      </p:cBhvr>
                                      <p:to>
                                        <p:strVal val="hidden"/>
                                      </p:to>
                                    </p:set>
                                  </p:childTnLst>
                                </p:cTn>
                              </p:par>
                            </p:childTnLst>
                          </p:cTn>
                        </p:par>
                        <p:par>
                          <p:cTn id="28" fill="hold" nodeType="afterGroup">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nodeType="afterGroup">
                            <p:stCondLst>
                              <p:cond delay="7000"/>
                            </p:stCondLst>
                            <p:childTnLst>
                              <p:par>
                                <p:cTn id="33" presetID="10" presetClass="exit" presetSubtype="0" fill="hold" grpId="1" nodeType="afterEffect">
                                  <p:stCondLst>
                                    <p:cond delay="0"/>
                                  </p:stCondLst>
                                  <p:childTnLst>
                                    <p:animEffect transition="out" filter="fade">
                                      <p:cBhvr>
                                        <p:cTn id="34" dur="1000"/>
                                        <p:tgtEl>
                                          <p:spTgt spid="19"/>
                                        </p:tgtEl>
                                      </p:cBhvr>
                                    </p:animEffect>
                                    <p:set>
                                      <p:cBhvr>
                                        <p:cTn id="35" dur="1" fill="hold">
                                          <p:stCondLst>
                                            <p:cond delay="999"/>
                                          </p:stCondLst>
                                        </p:cTn>
                                        <p:tgtEl>
                                          <p:spTgt spid="19"/>
                                        </p:tgtEl>
                                        <p:attrNameLst>
                                          <p:attrName>style.visibility</p:attrName>
                                        </p:attrNameLst>
                                      </p:cBhvr>
                                      <p:to>
                                        <p:strVal val="hidden"/>
                                      </p:to>
                                    </p:set>
                                  </p:childTnLst>
                                </p:cTn>
                              </p:par>
                            </p:childTnLst>
                          </p:cTn>
                        </p:par>
                        <p:par>
                          <p:cTn id="36" fill="hold" nodeType="afterGroup">
                            <p:stCondLst>
                              <p:cond delay="80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childTnLst>
                                </p:cTn>
                              </p:par>
                            </p:childTnLst>
                          </p:cTn>
                        </p:par>
                        <p:par>
                          <p:cTn id="40" fill="hold" nodeType="afterGroup">
                            <p:stCondLst>
                              <p:cond delay="9000"/>
                            </p:stCondLst>
                            <p:childTnLst>
                              <p:par>
                                <p:cTn id="41" presetID="10" presetClass="exit" presetSubtype="0" fill="hold" grpId="1" nodeType="afterEffect">
                                  <p:stCondLst>
                                    <p:cond delay="0"/>
                                  </p:stCondLst>
                                  <p:childTnLst>
                                    <p:animEffect transition="out" filter="fade">
                                      <p:cBhvr>
                                        <p:cTn id="42" dur="1000"/>
                                        <p:tgtEl>
                                          <p:spTgt spid="20"/>
                                        </p:tgtEl>
                                      </p:cBhvr>
                                    </p:animEffect>
                                    <p:set>
                                      <p:cBhvr>
                                        <p:cTn id="43" dur="1" fill="hold">
                                          <p:stCondLst>
                                            <p:cond delay="999"/>
                                          </p:stCondLst>
                                        </p:cTn>
                                        <p:tgtEl>
                                          <p:spTgt spid="20"/>
                                        </p:tgtEl>
                                        <p:attrNameLst>
                                          <p:attrName>style.visibility</p:attrName>
                                        </p:attrNameLst>
                                      </p:cBhvr>
                                      <p:to>
                                        <p:strVal val="hidden"/>
                                      </p:to>
                                    </p:set>
                                  </p:childTnLst>
                                </p:cTn>
                              </p:par>
                            </p:childTnLst>
                          </p:cTn>
                        </p:par>
                        <p:par>
                          <p:cTn id="44" fill="hold" nodeType="afterGroup">
                            <p:stCondLst>
                              <p:cond delay="10000"/>
                            </p:stCondLst>
                            <p:childTnLst>
                              <p:par>
                                <p:cTn id="45" presetID="10"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childTnLst>
                                </p:cTn>
                              </p:par>
                            </p:childTnLst>
                          </p:cTn>
                        </p:par>
                        <p:par>
                          <p:cTn id="48" fill="hold" nodeType="afterGroup">
                            <p:stCondLst>
                              <p:cond delay="11000"/>
                            </p:stCondLst>
                            <p:childTnLst>
                              <p:par>
                                <p:cTn id="49" presetID="1" presetClass="exit" presetSubtype="0" fill="hold" grpId="1" nodeType="afterEffect">
                                  <p:stCondLst>
                                    <p:cond delay="0"/>
                                  </p:stCondLst>
                                  <p:childTnLst>
                                    <p:set>
                                      <p:cBhvr>
                                        <p:cTn id="50"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矩形 1"/>
          <p:cNvSpPr>
            <a:spLocks noChangeArrowheads="1"/>
          </p:cNvSpPr>
          <p:nvPr/>
        </p:nvSpPr>
        <p:spPr bwMode="auto">
          <a:xfrm>
            <a:off x="206375" y="636588"/>
            <a:ext cx="88296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b="0">
                <a:latin typeface="华文中宋" panose="02010600040101010101" pitchFamily="2" charset="-122"/>
                <a:ea typeface="华文中宋" panose="02010600040101010101" pitchFamily="2" charset="-122"/>
              </a:rPr>
              <a:t>7  </a:t>
            </a:r>
            <a:r>
              <a:rPr lang="zh-CN" altLang="en-US" sz="2400" b="0">
                <a:latin typeface="华文中宋" panose="02010600040101010101" pitchFamily="2" charset="-122"/>
                <a:ea typeface="华文中宋" panose="02010600040101010101" pitchFamily="2" charset="-122"/>
              </a:rPr>
              <a:t>坚持正确工作策略和方法   </a:t>
            </a:r>
            <a:endParaRPr lang="en-US" altLang="zh-CN" sz="2400" b="0">
              <a:latin typeface="华文中宋" panose="02010600040101010101" pitchFamily="2" charset="-122"/>
              <a:ea typeface="华文中宋" panose="02010600040101010101" pitchFamily="2" charset="-122"/>
            </a:endParaRPr>
          </a:p>
          <a:p>
            <a:pPr>
              <a:lnSpc>
                <a:spcPct val="150000"/>
              </a:lnSpc>
            </a:pPr>
            <a:r>
              <a:rPr lang="zh-CN" altLang="en-US" sz="2400" b="0">
                <a:latin typeface="华文中宋" panose="02010600040101010101" pitchFamily="2" charset="-122"/>
                <a:ea typeface="华文中宋" panose="02010600040101010101" pitchFamily="2" charset="-122"/>
              </a:rPr>
              <a:t>稳中求进</a:t>
            </a:r>
            <a:r>
              <a:rPr lang="en-US" altLang="zh-CN" sz="2400" b="0">
                <a:latin typeface="华文中宋" panose="02010600040101010101" pitchFamily="2" charset="-122"/>
                <a:ea typeface="华文中宋" panose="02010600040101010101" pitchFamily="2" charset="-122"/>
              </a:rPr>
              <a:t>   </a:t>
            </a:r>
            <a:r>
              <a:rPr lang="zh-CN" altLang="en-US" sz="2400" b="0">
                <a:latin typeface="华文中宋" panose="02010600040101010101" pitchFamily="2" charset="-122"/>
                <a:ea typeface="华文中宋" panose="02010600040101010101" pitchFamily="2" charset="-122"/>
              </a:rPr>
              <a:t>保持战略定力  坚持底线思维  一步一个脚印向前迈进 </a:t>
            </a:r>
            <a:endParaRPr lang="zh-CN" altLang="en-US" sz="2400">
              <a:latin typeface="华文中宋" panose="02010600040101010101" pitchFamily="2" charset="-122"/>
              <a:ea typeface="华文中宋" panose="02010600040101010101" pitchFamily="2" charset="-122"/>
            </a:endParaRPr>
          </a:p>
        </p:txBody>
      </p:sp>
      <p:pic>
        <p:nvPicPr>
          <p:cNvPr id="7" name="图片 1"/>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91880" y="2708920"/>
            <a:ext cx="1619881" cy="172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4"/>
          <p:cNvSpPr txBox="1"/>
          <p:nvPr/>
        </p:nvSpPr>
        <p:spPr>
          <a:xfrm>
            <a:off x="2816225" y="3949700"/>
            <a:ext cx="3051175" cy="1111250"/>
          </a:xfrm>
          <a:prstGeom prst="rect">
            <a:avLst/>
          </a:prstGeom>
        </p:spPr>
        <p:txBody>
          <a:bodyPr anchor="ctr"/>
          <a:lstStyle>
            <a:lvl1pPr marL="225425" indent="-225425" algn="l" rtl="0" eaLnBrk="0" fontAlgn="base" hangingPunct="0">
              <a:lnSpc>
                <a:spcPct val="90000"/>
              </a:lnSpc>
              <a:spcBef>
                <a:spcPct val="401000"/>
              </a:spcBef>
              <a:spcAft>
                <a:spcPct val="0"/>
              </a:spcAft>
              <a:buFont typeface="Arial" panose="020B0604020202020204" pitchFamily="34" charset="0"/>
              <a:buChar char="•"/>
              <a:defRPr sz="2800" kern="1200">
                <a:solidFill>
                  <a:schemeClr val="tx1"/>
                </a:solidFill>
                <a:latin typeface="+mn-lt"/>
                <a:ea typeface="+mn-ea"/>
                <a:cs typeface="宋体" panose="02010600030101010101" pitchFamily="2" charset="-122"/>
              </a:defRPr>
            </a:lvl1pPr>
            <a:lvl2pPr marL="682625" indent="-225425" algn="l" rtl="0" eaLnBrk="0" fontAlgn="base" hangingPunct="0">
              <a:lnSpc>
                <a:spcPct val="90000"/>
              </a:lnSpc>
              <a:spcBef>
                <a:spcPct val="201000"/>
              </a:spcBef>
              <a:spcAft>
                <a:spcPct val="0"/>
              </a:spcAft>
              <a:buFont typeface="Arial" panose="020B0604020202020204" pitchFamily="34" charset="0"/>
              <a:buChar char="•"/>
              <a:defRPr sz="2400" kern="1200">
                <a:solidFill>
                  <a:schemeClr val="tx1"/>
                </a:solidFill>
                <a:latin typeface="+mn-lt"/>
                <a:ea typeface="+mn-ea"/>
                <a:cs typeface="+mn-cs"/>
              </a:defRPr>
            </a:lvl2pPr>
            <a:lvl3pPr marL="1139825" indent="-225425" algn="l" rtl="0" eaLnBrk="0" fontAlgn="base" hangingPunct="0">
              <a:lnSpc>
                <a:spcPct val="90000"/>
              </a:lnSpc>
              <a:spcBef>
                <a:spcPct val="201000"/>
              </a:spcBef>
              <a:spcAft>
                <a:spcPct val="0"/>
              </a:spcAft>
              <a:buFont typeface="Arial" panose="020B0604020202020204" pitchFamily="34" charset="0"/>
              <a:buChar char="•"/>
              <a:defRPr sz="2100" kern="1200">
                <a:solidFill>
                  <a:schemeClr val="tx1"/>
                </a:solidFill>
                <a:latin typeface="+mn-lt"/>
                <a:ea typeface="+mn-ea"/>
                <a:cs typeface="+mn-cs"/>
              </a:defRPr>
            </a:lvl3pPr>
            <a:lvl4pPr marL="1597025" indent="-225425" algn="l" rtl="0" eaLnBrk="0" fontAlgn="base" hangingPunct="0">
              <a:lnSpc>
                <a:spcPct val="90000"/>
              </a:lnSpc>
              <a:spcBef>
                <a:spcPct val="201000"/>
              </a:spcBef>
              <a:spcAft>
                <a:spcPct val="0"/>
              </a:spcAft>
              <a:buFont typeface="Arial" panose="020B0604020202020204" pitchFamily="34" charset="0"/>
              <a:buChar char="•"/>
              <a:defRPr sz="2000" kern="1200">
                <a:solidFill>
                  <a:schemeClr val="tx1"/>
                </a:solidFill>
                <a:latin typeface="+mn-lt"/>
                <a:ea typeface="+mn-ea"/>
                <a:cs typeface="+mn-cs"/>
              </a:defRPr>
            </a:lvl4pPr>
            <a:lvl5pPr marL="2054225" indent="-225425" algn="l" rtl="0" eaLnBrk="0" fontAlgn="base" hangingPunct="0">
              <a:lnSpc>
                <a:spcPct val="90000"/>
              </a:lnSpc>
              <a:spcBef>
                <a:spcPct val="201000"/>
              </a:spcBef>
              <a:spcAft>
                <a:spcPct val="0"/>
              </a:spcAft>
              <a:buFont typeface="Arial" panose="020B0604020202020204" pitchFamily="34" charset="0"/>
              <a:buChar char="•"/>
              <a:defRPr sz="2000" kern="1200">
                <a:solidFill>
                  <a:schemeClr val="tx1"/>
                </a:solidFill>
                <a:latin typeface="+mn-lt"/>
                <a:ea typeface="+mn-ea"/>
                <a:cs typeface="+mn-cs"/>
              </a:defRPr>
            </a:lvl5pPr>
            <a:lvl6pPr marL="25139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130"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spcBef>
                <a:spcPts val="0"/>
              </a:spcBef>
              <a:buFont typeface="Arial" panose="020B0604020202020204" pitchFamily="34" charset="0"/>
              <a:buNone/>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cs"/>
              </a:rPr>
              <a:t>过河的</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indent="0" algn="ctr">
              <a:lnSpc>
                <a:spcPct val="130000"/>
              </a:lnSpc>
              <a:spcBef>
                <a:spcPts val="0"/>
              </a:spcBef>
              <a:buFont typeface="Arial" panose="020B0604020202020204" pitchFamily="34" charset="0"/>
              <a:buNone/>
              <a:defRPr/>
            </a:pPr>
            <a:r>
              <a:rPr lang="zh-CN" altLang="en-US" sz="3200" dirty="0">
                <a:solidFill>
                  <a:srgbClr val="C00000"/>
                </a:solidFill>
                <a:latin typeface="微软雅黑" panose="020B0503020204020204" pitchFamily="34" charset="-122"/>
                <a:ea typeface="微软雅黑" panose="020B0503020204020204" pitchFamily="34" charset="-122"/>
                <a:cs typeface="+mn-cs"/>
              </a:rPr>
              <a:t>“桥”或“船”</a:t>
            </a:r>
            <a:endParaRPr lang="en-US" altLang="zh-CN" sz="3200" dirty="0">
              <a:solidFill>
                <a:srgbClr val="C00000"/>
              </a:solidFill>
              <a:latin typeface="微软雅黑" panose="020B0503020204020204" pitchFamily="34" charset="-122"/>
              <a:ea typeface="微软雅黑" panose="020B0503020204020204" pitchFamily="34" charset="-122"/>
              <a:cs typeface="+mn-cs"/>
            </a:endParaRPr>
          </a:p>
        </p:txBody>
      </p:sp>
      <p:sp>
        <p:nvSpPr>
          <p:cNvPr id="7" name="矩形 6"/>
          <p:cNvSpPr/>
          <p:nvPr/>
        </p:nvSpPr>
        <p:spPr>
          <a:xfrm>
            <a:off x="6262688" y="4059238"/>
            <a:ext cx="2581275" cy="1006475"/>
          </a:xfrm>
          <a:prstGeom prst="rect">
            <a:avLst/>
          </a:prstGeom>
        </p:spPr>
        <p:txBody>
          <a:bodyPr>
            <a:spAutoFit/>
          </a:bodyPr>
          <a:lstStyle/>
          <a:p>
            <a:pPr algn="ctr">
              <a:lnSpc>
                <a:spcPct val="130000"/>
              </a:lnSpc>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把握和解决</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30000"/>
              </a:lnSpc>
              <a:defRPr/>
            </a:pPr>
            <a:r>
              <a:rPr lang="zh-CN" altLang="en-US" sz="2400" dirty="0">
                <a:solidFill>
                  <a:srgbClr val="C00000"/>
                </a:solidFill>
                <a:latin typeface="微软雅黑" panose="020B0503020204020204" pitchFamily="34" charset="-122"/>
                <a:ea typeface="微软雅黑" panose="020B0503020204020204" pitchFamily="34" charset="-122"/>
              </a:rPr>
              <a:t>实际问题</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的方法</a:t>
            </a:r>
          </a:p>
        </p:txBody>
      </p:sp>
      <p:sp>
        <p:nvSpPr>
          <p:cNvPr id="8" name="矩形 7"/>
          <p:cNvSpPr/>
          <p:nvPr/>
        </p:nvSpPr>
        <p:spPr>
          <a:xfrm>
            <a:off x="357188" y="4059238"/>
            <a:ext cx="2270125" cy="893762"/>
          </a:xfrm>
          <a:prstGeom prst="rect">
            <a:avLst/>
          </a:prstGeom>
        </p:spPr>
        <p:txBody>
          <a:bodyPr>
            <a:spAutoFit/>
          </a:bodyPr>
          <a:lstStyle/>
          <a:p>
            <a:pPr algn="ctr">
              <a:lnSpc>
                <a:spcPct val="130000"/>
              </a:lnSpc>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把握和解决</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30000"/>
              </a:lnSpc>
              <a:defRPr/>
            </a:pPr>
            <a:r>
              <a:rPr lang="zh-CN" altLang="en-US" sz="2000" dirty="0">
                <a:solidFill>
                  <a:srgbClr val="C00000"/>
                </a:solidFill>
                <a:latin typeface="微软雅黑" panose="020B0503020204020204" pitchFamily="34" charset="-122"/>
                <a:ea typeface="微软雅黑" panose="020B0503020204020204" pitchFamily="34" charset="-122"/>
              </a:rPr>
              <a:t>策略问题</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的方法</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9" name="组合 8"/>
          <p:cNvGrpSpPr>
            <a:grpSpLocks/>
          </p:cNvGrpSpPr>
          <p:nvPr/>
        </p:nvGrpSpPr>
        <p:grpSpPr bwMode="auto">
          <a:xfrm>
            <a:off x="250825" y="2509838"/>
            <a:ext cx="2573338" cy="679450"/>
            <a:chOff x="1054322" y="2452326"/>
            <a:chExt cx="2884914" cy="678572"/>
          </a:xfrm>
        </p:grpSpPr>
        <p:grpSp>
          <p:nvGrpSpPr>
            <p:cNvPr id="107559" name="组合 9"/>
            <p:cNvGrpSpPr>
              <a:grpSpLocks/>
            </p:cNvGrpSpPr>
            <p:nvPr/>
          </p:nvGrpSpPr>
          <p:grpSpPr bwMode="auto">
            <a:xfrm>
              <a:off x="1054322" y="2452326"/>
              <a:ext cx="655818" cy="678572"/>
              <a:chOff x="6781801" y="2374880"/>
              <a:chExt cx="540077" cy="558817"/>
            </a:xfrm>
          </p:grpSpPr>
          <p:grpSp>
            <p:nvGrpSpPr>
              <p:cNvPr id="107578" name="组合 96"/>
              <p:cNvGrpSpPr>
                <a:grpSpLocks/>
              </p:cNvGrpSpPr>
              <p:nvPr/>
            </p:nvGrpSpPr>
            <p:grpSpPr bwMode="auto">
              <a:xfrm>
                <a:off x="6781801" y="2374880"/>
                <a:ext cx="540077" cy="558817"/>
                <a:chOff x="4098675" y="1896480"/>
                <a:chExt cx="1175403" cy="1215819"/>
              </a:xfrm>
            </p:grpSpPr>
            <p:sp>
              <p:nvSpPr>
                <p:cNvPr id="31" name="矩形 30"/>
                <p:cNvSpPr/>
                <p:nvPr/>
              </p:nvSpPr>
              <p:spPr>
                <a:xfrm>
                  <a:off x="4098675" y="1896480"/>
                  <a:ext cx="1173820" cy="1176049"/>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400" b="0">
                    <a:solidFill>
                      <a:srgbClr val="C00000"/>
                    </a:solidFill>
                    <a:latin typeface="微软雅黑" panose="020B0503020204020204" pitchFamily="34" charset="-122"/>
                    <a:ea typeface="微软雅黑" panose="020B0503020204020204" pitchFamily="34" charset="-122"/>
                    <a:cs typeface="+mn-ea"/>
                    <a:sym typeface="+mn-lt"/>
                  </a:endParaRPr>
                </a:p>
              </p:txBody>
            </p:sp>
            <p:cxnSp>
              <p:nvCxnSpPr>
                <p:cNvPr id="32" name="直接连接符 31"/>
                <p:cNvCxnSpPr/>
                <p:nvPr/>
              </p:nvCxnSpPr>
              <p:spPr>
                <a:xfrm>
                  <a:off x="4098675" y="2524273"/>
                  <a:ext cx="1173820"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a:off x="4097559" y="2524275"/>
                  <a:ext cx="1176049"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6799388" y="2395770"/>
                <a:ext cx="504175" cy="466116"/>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2800" dirty="0">
                    <a:solidFill>
                      <a:srgbClr val="9A0000"/>
                    </a:solidFill>
                    <a:latin typeface="微软雅黑" panose="020B0503020204020204" pitchFamily="34" charset="-122"/>
                    <a:ea typeface="微软雅黑" panose="020B0503020204020204" pitchFamily="34" charset="-122"/>
                    <a:cs typeface="+mn-ea"/>
                    <a:sym typeface="+mn-lt"/>
                  </a:rPr>
                  <a:t>工</a:t>
                </a:r>
              </a:p>
            </p:txBody>
          </p:sp>
        </p:grpSp>
        <p:grpSp>
          <p:nvGrpSpPr>
            <p:cNvPr id="107560" name="组合 10"/>
            <p:cNvGrpSpPr>
              <a:grpSpLocks/>
            </p:cNvGrpSpPr>
            <p:nvPr/>
          </p:nvGrpSpPr>
          <p:grpSpPr bwMode="auto">
            <a:xfrm>
              <a:off x="1801716" y="2452326"/>
              <a:ext cx="655818" cy="678572"/>
              <a:chOff x="6781801" y="2374880"/>
              <a:chExt cx="540077" cy="558817"/>
            </a:xfrm>
          </p:grpSpPr>
          <p:grpSp>
            <p:nvGrpSpPr>
              <p:cNvPr id="107573" name="组合 96"/>
              <p:cNvGrpSpPr>
                <a:grpSpLocks/>
              </p:cNvGrpSpPr>
              <p:nvPr/>
            </p:nvGrpSpPr>
            <p:grpSpPr bwMode="auto">
              <a:xfrm>
                <a:off x="6781801" y="2374880"/>
                <a:ext cx="540077" cy="558817"/>
                <a:chOff x="4098675" y="1896480"/>
                <a:chExt cx="1175403" cy="1215819"/>
              </a:xfrm>
            </p:grpSpPr>
            <p:sp>
              <p:nvSpPr>
                <p:cNvPr id="26" name="矩形 25"/>
                <p:cNvSpPr/>
                <p:nvPr/>
              </p:nvSpPr>
              <p:spPr>
                <a:xfrm>
                  <a:off x="4098828" y="1896480"/>
                  <a:ext cx="1173820" cy="1176049"/>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400" b="0">
                    <a:solidFill>
                      <a:srgbClr val="C00000"/>
                    </a:solidFill>
                    <a:latin typeface="微软雅黑" panose="020B0503020204020204" pitchFamily="34" charset="-122"/>
                    <a:ea typeface="微软雅黑" panose="020B0503020204020204" pitchFamily="34" charset="-122"/>
                    <a:cs typeface="+mn-ea"/>
                    <a:sym typeface="+mn-lt"/>
                  </a:endParaRPr>
                </a:p>
              </p:txBody>
            </p:sp>
            <p:cxnSp>
              <p:nvCxnSpPr>
                <p:cNvPr id="27" name="直接连接符 26"/>
                <p:cNvCxnSpPr/>
                <p:nvPr/>
              </p:nvCxnSpPr>
              <p:spPr>
                <a:xfrm>
                  <a:off x="4098828" y="2524273"/>
                  <a:ext cx="1173820"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4097712" y="2524275"/>
                  <a:ext cx="1176049"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6799459" y="2395770"/>
                <a:ext cx="504175" cy="466116"/>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2800" dirty="0">
                    <a:solidFill>
                      <a:srgbClr val="9A0000"/>
                    </a:solidFill>
                    <a:latin typeface="微软雅黑" panose="020B0503020204020204" pitchFamily="34" charset="-122"/>
                    <a:ea typeface="微软雅黑" panose="020B0503020204020204" pitchFamily="34" charset="-122"/>
                    <a:cs typeface="+mn-ea"/>
                    <a:sym typeface="+mn-lt"/>
                  </a:rPr>
                  <a:t>作</a:t>
                </a:r>
              </a:p>
            </p:txBody>
          </p:sp>
        </p:grpSp>
        <p:grpSp>
          <p:nvGrpSpPr>
            <p:cNvPr id="107561" name="组合 11"/>
            <p:cNvGrpSpPr>
              <a:grpSpLocks/>
            </p:cNvGrpSpPr>
            <p:nvPr/>
          </p:nvGrpSpPr>
          <p:grpSpPr bwMode="auto">
            <a:xfrm>
              <a:off x="2542567" y="2452326"/>
              <a:ext cx="655818" cy="678572"/>
              <a:chOff x="6781801" y="2374880"/>
              <a:chExt cx="540077" cy="558817"/>
            </a:xfrm>
          </p:grpSpPr>
          <p:grpSp>
            <p:nvGrpSpPr>
              <p:cNvPr id="107568" name="组合 96"/>
              <p:cNvGrpSpPr>
                <a:grpSpLocks/>
              </p:cNvGrpSpPr>
              <p:nvPr/>
            </p:nvGrpSpPr>
            <p:grpSpPr bwMode="auto">
              <a:xfrm>
                <a:off x="6781801" y="2374880"/>
                <a:ext cx="540077" cy="558817"/>
                <a:chOff x="4098675" y="1896480"/>
                <a:chExt cx="1175403" cy="1215819"/>
              </a:xfrm>
            </p:grpSpPr>
            <p:sp>
              <p:nvSpPr>
                <p:cNvPr id="21" name="矩形 20"/>
                <p:cNvSpPr/>
                <p:nvPr/>
              </p:nvSpPr>
              <p:spPr>
                <a:xfrm>
                  <a:off x="4097948" y="1896480"/>
                  <a:ext cx="1177010" cy="1176049"/>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400" b="0">
                    <a:solidFill>
                      <a:srgbClr val="C00000"/>
                    </a:solidFill>
                    <a:latin typeface="微软雅黑" panose="020B0503020204020204" pitchFamily="34" charset="-122"/>
                    <a:ea typeface="微软雅黑" panose="020B0503020204020204" pitchFamily="34" charset="-122"/>
                    <a:cs typeface="+mn-ea"/>
                    <a:sym typeface="+mn-lt"/>
                  </a:endParaRPr>
                </a:p>
              </p:txBody>
            </p:sp>
            <p:cxnSp>
              <p:nvCxnSpPr>
                <p:cNvPr id="22" name="直接连接符 21"/>
                <p:cNvCxnSpPr/>
                <p:nvPr/>
              </p:nvCxnSpPr>
              <p:spPr>
                <a:xfrm>
                  <a:off x="4097948" y="2524273"/>
                  <a:ext cx="1177010"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5400000">
                  <a:off x="4096832" y="2524275"/>
                  <a:ext cx="1176049"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6799054" y="2395770"/>
                <a:ext cx="505641" cy="466116"/>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2800" dirty="0">
                    <a:solidFill>
                      <a:srgbClr val="9A0000"/>
                    </a:solidFill>
                    <a:latin typeface="微软雅黑" panose="020B0503020204020204" pitchFamily="34" charset="-122"/>
                    <a:ea typeface="微软雅黑" panose="020B0503020204020204" pitchFamily="34" charset="-122"/>
                    <a:cs typeface="+mn-ea"/>
                    <a:sym typeface="+mn-lt"/>
                  </a:rPr>
                  <a:t>策</a:t>
                </a:r>
              </a:p>
            </p:txBody>
          </p:sp>
        </p:grpSp>
        <p:grpSp>
          <p:nvGrpSpPr>
            <p:cNvPr id="107562" name="组合 12"/>
            <p:cNvGrpSpPr>
              <a:grpSpLocks/>
            </p:cNvGrpSpPr>
            <p:nvPr/>
          </p:nvGrpSpPr>
          <p:grpSpPr bwMode="auto">
            <a:xfrm>
              <a:off x="3283418" y="2452326"/>
              <a:ext cx="655818" cy="678572"/>
              <a:chOff x="6781801" y="2374880"/>
              <a:chExt cx="540077" cy="558817"/>
            </a:xfrm>
          </p:grpSpPr>
          <p:grpSp>
            <p:nvGrpSpPr>
              <p:cNvPr id="107563" name="组合 96"/>
              <p:cNvGrpSpPr>
                <a:grpSpLocks/>
              </p:cNvGrpSpPr>
              <p:nvPr/>
            </p:nvGrpSpPr>
            <p:grpSpPr bwMode="auto">
              <a:xfrm>
                <a:off x="6781801" y="2374880"/>
                <a:ext cx="540077" cy="558817"/>
                <a:chOff x="4098675" y="1896480"/>
                <a:chExt cx="1175403" cy="1215819"/>
              </a:xfrm>
            </p:grpSpPr>
            <p:sp>
              <p:nvSpPr>
                <p:cNvPr id="16" name="矩形 15"/>
                <p:cNvSpPr/>
                <p:nvPr/>
              </p:nvSpPr>
              <p:spPr>
                <a:xfrm>
                  <a:off x="4100258" y="1896480"/>
                  <a:ext cx="1173820" cy="1176049"/>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400" b="0">
                    <a:solidFill>
                      <a:srgbClr val="C00000"/>
                    </a:solidFill>
                    <a:latin typeface="微软雅黑" panose="020B0503020204020204" pitchFamily="34" charset="-122"/>
                    <a:ea typeface="微软雅黑" panose="020B0503020204020204" pitchFamily="34" charset="-122"/>
                    <a:cs typeface="+mn-ea"/>
                    <a:sym typeface="+mn-lt"/>
                  </a:endParaRPr>
                </a:p>
              </p:txBody>
            </p:sp>
            <p:cxnSp>
              <p:nvCxnSpPr>
                <p:cNvPr id="17" name="直接连接符 16"/>
                <p:cNvCxnSpPr/>
                <p:nvPr/>
              </p:nvCxnSpPr>
              <p:spPr>
                <a:xfrm>
                  <a:off x="4100258" y="2524273"/>
                  <a:ext cx="1173820"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4099143" y="2524275"/>
                  <a:ext cx="1176049"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800116" y="2395770"/>
                <a:ext cx="504175" cy="466116"/>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2800" dirty="0">
                    <a:solidFill>
                      <a:srgbClr val="9A0000"/>
                    </a:solidFill>
                    <a:latin typeface="微软雅黑" panose="020B0503020204020204" pitchFamily="34" charset="-122"/>
                    <a:ea typeface="微软雅黑" panose="020B0503020204020204" pitchFamily="34" charset="-122"/>
                    <a:cs typeface="+mn-ea"/>
                    <a:sym typeface="+mn-lt"/>
                  </a:rPr>
                  <a:t>略</a:t>
                </a:r>
              </a:p>
            </p:txBody>
          </p:sp>
        </p:grpSp>
      </p:grpSp>
      <p:sp>
        <p:nvSpPr>
          <p:cNvPr id="34" name="虚尾箭头 33"/>
          <p:cNvSpPr/>
          <p:nvPr/>
        </p:nvSpPr>
        <p:spPr>
          <a:xfrm rot="5400000">
            <a:off x="3913187" y="3014663"/>
            <a:ext cx="873125" cy="546100"/>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圆角矩形 34"/>
          <p:cNvSpPr/>
          <p:nvPr/>
        </p:nvSpPr>
        <p:spPr>
          <a:xfrm>
            <a:off x="2805113" y="1941513"/>
            <a:ext cx="3097212" cy="71755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方法</a:t>
            </a:r>
          </a:p>
        </p:txBody>
      </p:sp>
      <p:grpSp>
        <p:nvGrpSpPr>
          <p:cNvPr id="36" name="组合 35"/>
          <p:cNvGrpSpPr>
            <a:grpSpLocks/>
          </p:cNvGrpSpPr>
          <p:nvPr/>
        </p:nvGrpSpPr>
        <p:grpSpPr bwMode="auto">
          <a:xfrm>
            <a:off x="6043613" y="2365375"/>
            <a:ext cx="2894012" cy="677863"/>
            <a:chOff x="7889992" y="2429776"/>
            <a:chExt cx="2894746" cy="678572"/>
          </a:xfrm>
        </p:grpSpPr>
        <p:grpSp>
          <p:nvGrpSpPr>
            <p:cNvPr id="107535" name="组合 36"/>
            <p:cNvGrpSpPr>
              <a:grpSpLocks/>
            </p:cNvGrpSpPr>
            <p:nvPr/>
          </p:nvGrpSpPr>
          <p:grpSpPr bwMode="auto">
            <a:xfrm>
              <a:off x="7889992" y="2429776"/>
              <a:ext cx="655818" cy="678572"/>
              <a:chOff x="6781801" y="2374880"/>
              <a:chExt cx="540077" cy="558817"/>
            </a:xfrm>
          </p:grpSpPr>
          <p:grpSp>
            <p:nvGrpSpPr>
              <p:cNvPr id="107554" name="组合 96"/>
              <p:cNvGrpSpPr>
                <a:grpSpLocks/>
              </p:cNvGrpSpPr>
              <p:nvPr/>
            </p:nvGrpSpPr>
            <p:grpSpPr bwMode="auto">
              <a:xfrm>
                <a:off x="6781801" y="2374880"/>
                <a:ext cx="540077" cy="558817"/>
                <a:chOff x="4098675" y="1896480"/>
                <a:chExt cx="1175403" cy="1215819"/>
              </a:xfrm>
            </p:grpSpPr>
            <p:sp>
              <p:nvSpPr>
                <p:cNvPr id="58" name="矩形 57"/>
                <p:cNvSpPr/>
                <p:nvPr/>
              </p:nvSpPr>
              <p:spPr>
                <a:xfrm>
                  <a:off x="4098675" y="1896480"/>
                  <a:ext cx="1175376" cy="1175956"/>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400" b="0">
                    <a:solidFill>
                      <a:srgbClr val="C00000"/>
                    </a:solidFill>
                    <a:latin typeface="微软雅黑" panose="020B0503020204020204" pitchFamily="34" charset="-122"/>
                    <a:ea typeface="微软雅黑" panose="020B0503020204020204" pitchFamily="34" charset="-122"/>
                    <a:cs typeface="+mn-ea"/>
                    <a:sym typeface="+mn-lt"/>
                  </a:endParaRPr>
                </a:p>
              </p:txBody>
            </p:sp>
            <p:cxnSp>
              <p:nvCxnSpPr>
                <p:cNvPr id="59" name="直接连接符 58"/>
                <p:cNvCxnSpPr/>
                <p:nvPr/>
              </p:nvCxnSpPr>
              <p:spPr>
                <a:xfrm>
                  <a:off x="4098675" y="2525745"/>
                  <a:ext cx="1175376"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5400000">
                  <a:off x="4096962" y="2524321"/>
                  <a:ext cx="1175956"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6800108" y="2395819"/>
                <a:ext cx="503450" cy="465899"/>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2800" dirty="0">
                    <a:solidFill>
                      <a:srgbClr val="9A0000"/>
                    </a:solidFill>
                    <a:latin typeface="微软雅黑" panose="020B0503020204020204" pitchFamily="34" charset="-122"/>
                    <a:ea typeface="微软雅黑" panose="020B0503020204020204" pitchFamily="34" charset="-122"/>
                    <a:cs typeface="+mn-ea"/>
                    <a:sym typeface="+mn-lt"/>
                  </a:rPr>
                  <a:t>工</a:t>
                </a:r>
              </a:p>
            </p:txBody>
          </p:sp>
        </p:grpSp>
        <p:grpSp>
          <p:nvGrpSpPr>
            <p:cNvPr id="107536" name="组合 37"/>
            <p:cNvGrpSpPr>
              <a:grpSpLocks/>
            </p:cNvGrpSpPr>
            <p:nvPr/>
          </p:nvGrpSpPr>
          <p:grpSpPr bwMode="auto">
            <a:xfrm>
              <a:off x="8637386" y="2429776"/>
              <a:ext cx="655818" cy="678572"/>
              <a:chOff x="6781801" y="2374880"/>
              <a:chExt cx="540077" cy="558817"/>
            </a:xfrm>
          </p:grpSpPr>
          <p:grpSp>
            <p:nvGrpSpPr>
              <p:cNvPr id="107549" name="组合 96"/>
              <p:cNvGrpSpPr>
                <a:grpSpLocks/>
              </p:cNvGrpSpPr>
              <p:nvPr/>
            </p:nvGrpSpPr>
            <p:grpSpPr bwMode="auto">
              <a:xfrm>
                <a:off x="6781801" y="2374880"/>
                <a:ext cx="540077" cy="558817"/>
                <a:chOff x="4098675" y="1896480"/>
                <a:chExt cx="1175403" cy="1215819"/>
              </a:xfrm>
            </p:grpSpPr>
            <p:sp>
              <p:nvSpPr>
                <p:cNvPr id="53" name="矩形 52"/>
                <p:cNvSpPr/>
                <p:nvPr/>
              </p:nvSpPr>
              <p:spPr>
                <a:xfrm>
                  <a:off x="4099586" y="1896480"/>
                  <a:ext cx="1175378" cy="1175956"/>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400" b="0">
                    <a:solidFill>
                      <a:srgbClr val="C00000"/>
                    </a:solidFill>
                    <a:latin typeface="微软雅黑" panose="020B0503020204020204" pitchFamily="34" charset="-122"/>
                    <a:ea typeface="微软雅黑" panose="020B0503020204020204" pitchFamily="34" charset="-122"/>
                    <a:cs typeface="+mn-ea"/>
                    <a:sym typeface="+mn-lt"/>
                  </a:endParaRPr>
                </a:p>
              </p:txBody>
            </p:sp>
            <p:cxnSp>
              <p:nvCxnSpPr>
                <p:cNvPr id="54" name="直接连接符 53"/>
                <p:cNvCxnSpPr/>
                <p:nvPr/>
              </p:nvCxnSpPr>
              <p:spPr>
                <a:xfrm>
                  <a:off x="4099586" y="2525745"/>
                  <a:ext cx="1175378"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5400000">
                  <a:off x="4097873" y="2524321"/>
                  <a:ext cx="1175956"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6800527" y="2395819"/>
                <a:ext cx="503451" cy="465899"/>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2800" dirty="0">
                    <a:solidFill>
                      <a:srgbClr val="9A0000"/>
                    </a:solidFill>
                    <a:latin typeface="微软雅黑" panose="020B0503020204020204" pitchFamily="34" charset="-122"/>
                    <a:ea typeface="微软雅黑" panose="020B0503020204020204" pitchFamily="34" charset="-122"/>
                    <a:cs typeface="+mn-ea"/>
                    <a:sym typeface="+mn-lt"/>
                  </a:rPr>
                  <a:t>作</a:t>
                </a:r>
              </a:p>
            </p:txBody>
          </p:sp>
        </p:grpSp>
        <p:grpSp>
          <p:nvGrpSpPr>
            <p:cNvPr id="107537" name="组合 38"/>
            <p:cNvGrpSpPr>
              <a:grpSpLocks/>
            </p:cNvGrpSpPr>
            <p:nvPr/>
          </p:nvGrpSpPr>
          <p:grpSpPr bwMode="auto">
            <a:xfrm>
              <a:off x="9378237" y="2429776"/>
              <a:ext cx="655818" cy="678572"/>
              <a:chOff x="6781801" y="2374880"/>
              <a:chExt cx="540077" cy="558817"/>
            </a:xfrm>
          </p:grpSpPr>
          <p:grpSp>
            <p:nvGrpSpPr>
              <p:cNvPr id="107544" name="组合 96"/>
              <p:cNvGrpSpPr>
                <a:grpSpLocks/>
              </p:cNvGrpSpPr>
              <p:nvPr/>
            </p:nvGrpSpPr>
            <p:grpSpPr bwMode="auto">
              <a:xfrm>
                <a:off x="6781801" y="2374880"/>
                <a:ext cx="540077" cy="558817"/>
                <a:chOff x="4098675" y="1896480"/>
                <a:chExt cx="1175403" cy="1215819"/>
              </a:xfrm>
            </p:grpSpPr>
            <p:sp>
              <p:nvSpPr>
                <p:cNvPr id="48" name="矩形 47"/>
                <p:cNvSpPr/>
                <p:nvPr/>
              </p:nvSpPr>
              <p:spPr>
                <a:xfrm>
                  <a:off x="4097992" y="1896480"/>
                  <a:ext cx="1175378" cy="1175956"/>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400" b="0">
                    <a:solidFill>
                      <a:srgbClr val="C00000"/>
                    </a:solidFill>
                    <a:latin typeface="微软雅黑" panose="020B0503020204020204" pitchFamily="34" charset="-122"/>
                    <a:ea typeface="微软雅黑" panose="020B0503020204020204" pitchFamily="34" charset="-122"/>
                    <a:cs typeface="+mn-ea"/>
                    <a:sym typeface="+mn-lt"/>
                  </a:endParaRPr>
                </a:p>
              </p:txBody>
            </p:sp>
            <p:cxnSp>
              <p:nvCxnSpPr>
                <p:cNvPr id="49" name="直接连接符 48"/>
                <p:cNvCxnSpPr/>
                <p:nvPr/>
              </p:nvCxnSpPr>
              <p:spPr>
                <a:xfrm>
                  <a:off x="4097992" y="2525745"/>
                  <a:ext cx="1175378"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5400000">
                  <a:off x="4096279" y="2524321"/>
                  <a:ext cx="1175956"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nvSpPr>
            <p:spPr>
              <a:xfrm>
                <a:off x="6799794" y="2395819"/>
                <a:ext cx="503451" cy="465899"/>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2800" dirty="0">
                    <a:solidFill>
                      <a:srgbClr val="9A0000"/>
                    </a:solidFill>
                    <a:latin typeface="微软雅黑" panose="020B0503020204020204" pitchFamily="34" charset="-122"/>
                    <a:ea typeface="微软雅黑" panose="020B0503020204020204" pitchFamily="34" charset="-122"/>
                    <a:cs typeface="+mn-ea"/>
                    <a:sym typeface="+mn-lt"/>
                  </a:rPr>
                  <a:t>方</a:t>
                </a:r>
              </a:p>
            </p:txBody>
          </p:sp>
        </p:grpSp>
        <p:grpSp>
          <p:nvGrpSpPr>
            <p:cNvPr id="107538" name="组合 39"/>
            <p:cNvGrpSpPr>
              <a:grpSpLocks/>
            </p:cNvGrpSpPr>
            <p:nvPr/>
          </p:nvGrpSpPr>
          <p:grpSpPr bwMode="auto">
            <a:xfrm>
              <a:off x="10128920" y="2429776"/>
              <a:ext cx="655818" cy="678572"/>
              <a:chOff x="6781801" y="2374880"/>
              <a:chExt cx="540077" cy="558817"/>
            </a:xfrm>
          </p:grpSpPr>
          <p:grpSp>
            <p:nvGrpSpPr>
              <p:cNvPr id="107539" name="组合 96"/>
              <p:cNvGrpSpPr>
                <a:grpSpLocks/>
              </p:cNvGrpSpPr>
              <p:nvPr/>
            </p:nvGrpSpPr>
            <p:grpSpPr bwMode="auto">
              <a:xfrm>
                <a:off x="6781801" y="2374880"/>
                <a:ext cx="540077" cy="558817"/>
                <a:chOff x="4098675" y="1896480"/>
                <a:chExt cx="1175403" cy="1215819"/>
              </a:xfrm>
            </p:grpSpPr>
            <p:sp>
              <p:nvSpPr>
                <p:cNvPr id="43" name="矩形 42"/>
                <p:cNvSpPr/>
                <p:nvPr/>
              </p:nvSpPr>
              <p:spPr>
                <a:xfrm>
                  <a:off x="4098702" y="1896480"/>
                  <a:ext cx="1175376" cy="1175956"/>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400" b="0">
                    <a:solidFill>
                      <a:srgbClr val="C00000"/>
                    </a:solidFill>
                    <a:latin typeface="微软雅黑" panose="020B0503020204020204" pitchFamily="34" charset="-122"/>
                    <a:ea typeface="微软雅黑" panose="020B0503020204020204" pitchFamily="34" charset="-122"/>
                    <a:cs typeface="+mn-ea"/>
                    <a:sym typeface="+mn-lt"/>
                  </a:endParaRPr>
                </a:p>
              </p:txBody>
            </p:sp>
            <p:cxnSp>
              <p:nvCxnSpPr>
                <p:cNvPr id="44" name="直接连接符 43"/>
                <p:cNvCxnSpPr/>
                <p:nvPr/>
              </p:nvCxnSpPr>
              <p:spPr>
                <a:xfrm>
                  <a:off x="4098702" y="2525745"/>
                  <a:ext cx="1175376"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4096989" y="2524321"/>
                  <a:ext cx="1175956"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6800121" y="2395819"/>
                <a:ext cx="503450" cy="465899"/>
              </a:xfrm>
              <a:prstGeom prst="rect">
                <a:avLst/>
              </a:prstGeom>
              <a:noFill/>
              <a:effectLst/>
            </p:spPr>
            <p:txBody>
              <a:bodyPr>
                <a:spAutoFit/>
              </a:bodyPr>
              <a:lstStyle/>
              <a:p>
                <a:pPr algn="ctr" eaLnBrk="1" fontAlgn="auto" hangingPunct="1">
                  <a:lnSpc>
                    <a:spcPct val="120000"/>
                  </a:lnSpc>
                  <a:spcBef>
                    <a:spcPts val="0"/>
                  </a:spcBef>
                  <a:spcAft>
                    <a:spcPts val="0"/>
                  </a:spcAft>
                  <a:defRPr/>
                </a:pPr>
                <a:r>
                  <a:rPr lang="zh-CN" altLang="en-US" sz="2800" dirty="0">
                    <a:solidFill>
                      <a:srgbClr val="9A0000"/>
                    </a:solidFill>
                    <a:latin typeface="微软雅黑" panose="020B0503020204020204" pitchFamily="34" charset="-122"/>
                    <a:ea typeface="微软雅黑" panose="020B0503020204020204" pitchFamily="34" charset="-122"/>
                    <a:cs typeface="+mn-ea"/>
                    <a:sym typeface="+mn-lt"/>
                  </a:rPr>
                  <a:t>法</a:t>
                </a:r>
              </a:p>
            </p:txBody>
          </p:sp>
        </p:grpSp>
      </p:grpSp>
      <p:sp>
        <p:nvSpPr>
          <p:cNvPr id="61" name="虚尾箭头 60"/>
          <p:cNvSpPr/>
          <p:nvPr/>
        </p:nvSpPr>
        <p:spPr>
          <a:xfrm rot="5400000">
            <a:off x="1200944" y="3405982"/>
            <a:ext cx="520700" cy="436562"/>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9A0000"/>
              </a:solidFill>
            </a:endParaRPr>
          </a:p>
        </p:txBody>
      </p:sp>
      <p:sp>
        <p:nvSpPr>
          <p:cNvPr id="62" name="虚尾箭头 61"/>
          <p:cNvSpPr/>
          <p:nvPr/>
        </p:nvSpPr>
        <p:spPr>
          <a:xfrm rot="5400000">
            <a:off x="7028657" y="3288506"/>
            <a:ext cx="569912" cy="479425"/>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9A0000"/>
              </a:solidFill>
            </a:endParaRPr>
          </a:p>
        </p:txBody>
      </p:sp>
      <p:cxnSp>
        <p:nvCxnSpPr>
          <p:cNvPr id="63" name="直接箭头连接符 62"/>
          <p:cNvCxnSpPr/>
          <p:nvPr/>
        </p:nvCxnSpPr>
        <p:spPr>
          <a:xfrm>
            <a:off x="1901825" y="1412875"/>
            <a:ext cx="4319588" cy="0"/>
          </a:xfrm>
          <a:prstGeom prst="straightConnector1">
            <a:avLst/>
          </a:prstGeom>
          <a:ln w="19050">
            <a:solidFill>
              <a:srgbClr val="C00000">
                <a:alpha val="70000"/>
              </a:srgb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 name="矩形 63"/>
          <p:cNvSpPr>
            <a:spLocks noChangeArrowheads="1"/>
          </p:cNvSpPr>
          <p:nvPr/>
        </p:nvSpPr>
        <p:spPr bwMode="auto">
          <a:xfrm>
            <a:off x="2195513" y="585788"/>
            <a:ext cx="3878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3200">
                <a:solidFill>
                  <a:srgbClr val="C00000"/>
                </a:solidFill>
                <a:latin typeface="华文中宋" panose="02010600040101010101" pitchFamily="2" charset="-122"/>
                <a:ea typeface="华文中宋" panose="02010600040101010101" pitchFamily="2" charset="-122"/>
              </a:rPr>
              <a:t>工作策略和工作方法</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nodeType="afterGroup">
                            <p:stCondLst>
                              <p:cond delay="2500"/>
                            </p:stCondLst>
                            <p:childTnLst>
                              <p:par>
                                <p:cTn id="25" presetID="22" presetClass="entr" presetSubtype="1" fill="hold"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up)">
                                      <p:cBhvr>
                                        <p:cTn id="27" dur="500"/>
                                        <p:tgtEl>
                                          <p:spTgt spid="61"/>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par>
                          <p:cTn id="32" fill="hold" nodeType="afterGroup">
                            <p:stCondLst>
                              <p:cond delay="350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par>
                          <p:cTn id="36" fill="hold" nodeType="afterGroup">
                            <p:stCondLst>
                              <p:cond delay="4000"/>
                            </p:stCondLst>
                            <p:childTnLst>
                              <p:par>
                                <p:cTn id="37" presetID="22" presetClass="entr" presetSubtype="1"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up)">
                                      <p:cBhvr>
                                        <p:cTn id="39" dur="500"/>
                                        <p:tgtEl>
                                          <p:spTgt spid="62"/>
                                        </p:tgtEl>
                                      </p:cBhvr>
                                    </p:animEffect>
                                  </p:childTnLst>
                                </p:cTn>
                              </p:par>
                            </p:childTnLst>
                          </p:cTn>
                        </p:par>
                        <p:par>
                          <p:cTn id="40" fill="hold" nodeType="afterGroup">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childTnLst>
                          </p:cTn>
                        </p:par>
                        <p:par>
                          <p:cTn id="44" fill="hold" nodeType="afterGroup">
                            <p:stCondLst>
                              <p:cond delay="50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64"/>
                                        </p:tgtEl>
                                        <p:attrNameLst>
                                          <p:attrName>style.visibility</p:attrName>
                                        </p:attrNameLst>
                                      </p:cBhvr>
                                      <p:to>
                                        <p:strVal val="visible"/>
                                      </p:to>
                                    </p:set>
                                    <p:animEffect transition="in" filter="fade">
                                      <p:cBhvr>
                                        <p:cTn id="4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5" grpId="0" animBg="1"/>
      <p:bldP spid="6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矩形 1"/>
          <p:cNvSpPr>
            <a:spLocks noChangeArrowheads="1"/>
          </p:cNvSpPr>
          <p:nvPr/>
        </p:nvSpPr>
        <p:spPr bwMode="auto">
          <a:xfrm>
            <a:off x="684213" y="620713"/>
            <a:ext cx="45720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800" b="0">
                <a:latin typeface="华文中宋" panose="02010600040101010101" pitchFamily="2" charset="-122"/>
                <a:ea typeface="华文中宋" panose="02010600040101010101" pitchFamily="2" charset="-122"/>
              </a:rPr>
              <a:t>（</a:t>
            </a:r>
            <a:r>
              <a:rPr lang="en-US" altLang="zh-CN" sz="2800" b="0">
                <a:latin typeface="华文中宋" panose="02010600040101010101" pitchFamily="2" charset="-122"/>
                <a:ea typeface="华文中宋" panose="02010600040101010101" pitchFamily="2" charset="-122"/>
              </a:rPr>
              <a:t>1</a:t>
            </a:r>
            <a:r>
              <a:rPr lang="zh-CN" altLang="en-US" sz="2800" b="0">
                <a:latin typeface="华文中宋" panose="02010600040101010101" pitchFamily="2" charset="-122"/>
                <a:ea typeface="华文中宋" panose="02010600040101010101" pitchFamily="2" charset="-122"/>
              </a:rPr>
              <a:t>）稳中求进</a:t>
            </a:r>
            <a:endParaRPr lang="zh-CN" altLang="en-US" sz="2800">
              <a:latin typeface="华文中宋" panose="02010600040101010101" pitchFamily="2" charset="-122"/>
              <a:ea typeface="华文中宋" panose="02010600040101010101" pitchFamily="2" charset="-122"/>
            </a:endParaRPr>
          </a:p>
        </p:txBody>
      </p:sp>
      <p:sp>
        <p:nvSpPr>
          <p:cNvPr id="108549" name="矩形 7"/>
          <p:cNvSpPr>
            <a:spLocks noChangeArrowheads="1"/>
          </p:cNvSpPr>
          <p:nvPr/>
        </p:nvSpPr>
        <p:spPr bwMode="auto">
          <a:xfrm>
            <a:off x="1331913" y="1627188"/>
            <a:ext cx="5222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2400">
                <a:solidFill>
                  <a:srgbClr val="C00000"/>
                </a:solidFill>
                <a:latin typeface="华文中宋" panose="02010600040101010101" pitchFamily="2" charset="-122"/>
                <a:ea typeface="华文中宋" panose="02010600040101010101" pitchFamily="2" charset="-122"/>
              </a:rPr>
              <a:t>坚持稳中求进的工作总基调</a:t>
            </a:r>
          </a:p>
        </p:txBody>
      </p:sp>
      <p:sp>
        <p:nvSpPr>
          <p:cNvPr id="9" name="矩形 116"/>
          <p:cNvSpPr>
            <a:spLocks noChangeArrowheads="1"/>
          </p:cNvSpPr>
          <p:nvPr/>
        </p:nvSpPr>
        <p:spPr bwMode="auto">
          <a:xfrm>
            <a:off x="1390650" y="2565400"/>
            <a:ext cx="63373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gn="just">
              <a:lnSpc>
                <a:spcPct val="150000"/>
              </a:lnSpc>
              <a:spcBef>
                <a:spcPts val="0"/>
              </a:spcBef>
              <a:buFont typeface="Arial" panose="020B0604020202020204" pitchFamily="34" charset="0"/>
              <a:buNone/>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“稳”也好，“进”也好，是辩证统一、互为条件的</a:t>
            </a:r>
          </a:p>
        </p:txBody>
      </p:sp>
      <p:sp>
        <p:nvSpPr>
          <p:cNvPr id="10" name="矩形 116"/>
          <p:cNvSpPr>
            <a:spLocks noChangeArrowheads="1"/>
          </p:cNvSpPr>
          <p:nvPr/>
        </p:nvSpPr>
        <p:spPr bwMode="auto">
          <a:xfrm>
            <a:off x="1619250" y="3716338"/>
            <a:ext cx="6337300"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gn="just">
              <a:lnSpc>
                <a:spcPct val="200000"/>
              </a:lnSpc>
              <a:spcBef>
                <a:spcPts val="0"/>
              </a:spcBef>
              <a:buFont typeface="Arial" panose="020B0604020202020204" pitchFamily="34" charset="0"/>
              <a:buNone/>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改革   发展  稳定</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0" algn="just">
              <a:lnSpc>
                <a:spcPct val="200000"/>
              </a:lnSpc>
              <a:spcBef>
                <a:spcPts val="0"/>
              </a:spcBef>
              <a:buFont typeface="Arial" panose="020B0604020202020204" pitchFamily="34" charset="0"/>
              <a:buNone/>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改革力度     发展速度    社会可接受程度 </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0" algn="just">
              <a:lnSpc>
                <a:spcPct val="200000"/>
              </a:lnSpc>
              <a:spcBef>
                <a:spcPts val="0"/>
              </a:spcBef>
              <a:buFont typeface="Arial" panose="020B0604020202020204" pitchFamily="34" charset="0"/>
              <a:buNone/>
              <a:defRPr/>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0" algn="just">
              <a:lnSpc>
                <a:spcPct val="150000"/>
              </a:lnSpc>
              <a:spcBef>
                <a:spcPts val="0"/>
              </a:spcBef>
              <a:buFont typeface="Arial" panose="020B0604020202020204" pitchFamily="34" charset="0"/>
              <a:buNone/>
              <a:defRPr/>
            </a:pP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187450" y="1484313"/>
            <a:ext cx="7200900" cy="2347912"/>
          </a:xfrm>
          <a:prstGeom prst="rect">
            <a:avLst/>
          </a:prstGeom>
        </p:spPr>
        <p:txBody>
          <a:bodyPr>
            <a:spAutoFit/>
          </a:bodyPr>
          <a:lstStyle/>
          <a:p>
            <a:pPr algn="just" eaLnBrk="1" hangingPunct="1">
              <a:lnSpc>
                <a:spcPct val="200000"/>
              </a:lnSpc>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b="0" dirty="0">
                <a:solidFill>
                  <a:schemeClr val="tx1">
                    <a:lumMod val="85000"/>
                    <a:lumOff val="15000"/>
                  </a:schemeClr>
                </a:solidFill>
                <a:latin typeface="微软雅黑" panose="020B0503020204020204" pitchFamily="34" charset="-122"/>
                <a:ea typeface="微软雅黑" panose="020B0503020204020204" pitchFamily="34" charset="-122"/>
              </a:rPr>
              <a:t>“定力”是我们以往不常说的一个词汇。但不论对一个人来说，还是对一个国家来说，定力都非常重要。特别是在一个变动不居、错综复杂、充满诱惑的世界上，更是如此。习近平强调这个问题，是非常有现实意义的。</a:t>
            </a:r>
          </a:p>
        </p:txBody>
      </p:sp>
      <p:sp>
        <p:nvSpPr>
          <p:cNvPr id="109573" name="矩形 1"/>
          <p:cNvSpPr>
            <a:spLocks noChangeArrowheads="1"/>
          </p:cNvSpPr>
          <p:nvPr/>
        </p:nvSpPr>
        <p:spPr bwMode="auto">
          <a:xfrm>
            <a:off x="684213" y="430213"/>
            <a:ext cx="3279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800" b="0">
                <a:latin typeface="华文中宋" panose="02010600040101010101" pitchFamily="2" charset="-122"/>
                <a:ea typeface="华文中宋" panose="02010600040101010101" pitchFamily="2" charset="-122"/>
              </a:rPr>
              <a:t>（</a:t>
            </a:r>
            <a:r>
              <a:rPr lang="en-US" altLang="zh-CN" sz="2800" b="0">
                <a:latin typeface="华文中宋" panose="02010600040101010101" pitchFamily="2" charset="-122"/>
                <a:ea typeface="华文中宋" panose="02010600040101010101" pitchFamily="2" charset="-122"/>
              </a:rPr>
              <a:t>2</a:t>
            </a:r>
            <a:r>
              <a:rPr lang="zh-CN" altLang="en-US" sz="2800" b="0">
                <a:latin typeface="华文中宋" panose="02010600040101010101" pitchFamily="2" charset="-122"/>
                <a:ea typeface="华文中宋" panose="02010600040101010101" pitchFamily="2" charset="-122"/>
              </a:rPr>
              <a:t>）保持战略定力</a:t>
            </a:r>
            <a:endParaRPr lang="zh-CN" altLang="en-US" sz="280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矩形 7">
            <a:hlinkClick r:id="rId4" action="ppaction://hlinksldjump"/>
          </p:cNvPr>
          <p:cNvSpPr>
            <a:spLocks noChangeArrowheads="1"/>
          </p:cNvSpPr>
          <p:nvPr/>
        </p:nvSpPr>
        <p:spPr bwMode="auto">
          <a:xfrm>
            <a:off x="3276600" y="300038"/>
            <a:ext cx="34671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C00000"/>
                </a:solidFill>
                <a:latin typeface="华文中宋" panose="02010600040101010101" pitchFamily="2" charset="-122"/>
                <a:ea typeface="华文中宋" panose="02010600040101010101" pitchFamily="2" charset="-122"/>
              </a:rPr>
              <a:t>什么是战略定力？</a:t>
            </a:r>
          </a:p>
        </p:txBody>
      </p:sp>
      <p:cxnSp>
        <p:nvCxnSpPr>
          <p:cNvPr id="9" name="直接箭头连接符 8"/>
          <p:cNvCxnSpPr/>
          <p:nvPr/>
        </p:nvCxnSpPr>
        <p:spPr>
          <a:xfrm>
            <a:off x="2654300" y="1012825"/>
            <a:ext cx="4319588" cy="0"/>
          </a:xfrm>
          <a:prstGeom prst="straightConnector1">
            <a:avLst/>
          </a:prstGeom>
          <a:ln w="19050">
            <a:solidFill>
              <a:srgbClr val="C00000">
                <a:alpha val="7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0" name="组合 9"/>
          <p:cNvGrpSpPr>
            <a:grpSpLocks/>
          </p:cNvGrpSpPr>
          <p:nvPr/>
        </p:nvGrpSpPr>
        <p:grpSpPr bwMode="auto">
          <a:xfrm>
            <a:off x="280988" y="1312863"/>
            <a:ext cx="1192212" cy="4144962"/>
            <a:chOff x="296311" y="1700808"/>
            <a:chExt cx="1801907" cy="4320000"/>
          </a:xfrm>
        </p:grpSpPr>
        <p:sp>
          <p:nvSpPr>
            <p:cNvPr id="11" name="Rectangle 4"/>
            <p:cNvSpPr/>
            <p:nvPr/>
          </p:nvSpPr>
          <p:spPr>
            <a:xfrm>
              <a:off x="298710" y="1700808"/>
              <a:ext cx="1799508" cy="4320000"/>
            </a:xfrm>
            <a:prstGeom prst="rect">
              <a:avLst/>
            </a:prstGeom>
            <a:solidFill>
              <a:srgbClr val="458D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110620" name="图片 11"/>
            <p:cNvPicPr>
              <a:picLocks noChangeAspect="1"/>
            </p:cNvPicPr>
            <p:nvPr/>
          </p:nvPicPr>
          <p:blipFill>
            <a:blip r:embed="rId5">
              <a:extLst>
                <a:ext uri="{28A0092B-C50C-407E-A947-70E740481C1C}">
                  <a14:useLocalDpi xmlns:a14="http://schemas.microsoft.com/office/drawing/2010/main" val="0"/>
                </a:ext>
              </a:extLst>
            </a:blip>
            <a:srcRect l="8112" r="10252"/>
            <a:stretch>
              <a:fillRect/>
            </a:stretch>
          </p:blipFill>
          <p:spPr bwMode="auto">
            <a:xfrm>
              <a:off x="296311" y="1706092"/>
              <a:ext cx="1800000" cy="334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644215" y="5229939"/>
              <a:ext cx="1108497" cy="645270"/>
            </a:xfrm>
            <a:prstGeom prst="rect">
              <a:avLst/>
            </a:prstGeom>
          </p:spPr>
          <p:txBody>
            <a:bodyPr wrap="none">
              <a:spAutoFit/>
            </a:bodyPr>
            <a:lstStyle/>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坚定的</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理想信念</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4" name="组合 13"/>
          <p:cNvGrpSpPr>
            <a:grpSpLocks/>
          </p:cNvGrpSpPr>
          <p:nvPr/>
        </p:nvGrpSpPr>
        <p:grpSpPr bwMode="auto">
          <a:xfrm>
            <a:off x="1538288" y="1336675"/>
            <a:ext cx="1190625" cy="4144963"/>
            <a:chOff x="2260767" y="1700808"/>
            <a:chExt cx="1800000" cy="4320000"/>
          </a:xfrm>
        </p:grpSpPr>
        <p:sp>
          <p:nvSpPr>
            <p:cNvPr id="15" name="Rectangle 5"/>
            <p:cNvSpPr/>
            <p:nvPr/>
          </p:nvSpPr>
          <p:spPr>
            <a:xfrm>
              <a:off x="2260767" y="1700808"/>
              <a:ext cx="1800000" cy="43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110617" name="图片 15"/>
            <p:cNvPicPr>
              <a:picLocks noChangeAspect="1"/>
            </p:cNvPicPr>
            <p:nvPr/>
          </p:nvPicPr>
          <p:blipFill>
            <a:blip r:embed="rId6">
              <a:extLst>
                <a:ext uri="{28A0092B-C50C-407E-A947-70E740481C1C}">
                  <a14:useLocalDpi xmlns:a14="http://schemas.microsoft.com/office/drawing/2010/main" val="0"/>
                </a:ext>
              </a:extLst>
            </a:blip>
            <a:srcRect l="34508" t="-2" r="31227" b="783"/>
            <a:stretch>
              <a:fillRect/>
            </a:stretch>
          </p:blipFill>
          <p:spPr bwMode="auto">
            <a:xfrm>
              <a:off x="2260767" y="1706092"/>
              <a:ext cx="1800000" cy="333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2606367" y="5229939"/>
              <a:ext cx="1108800" cy="645270"/>
            </a:xfrm>
            <a:prstGeom prst="rect">
              <a:avLst/>
            </a:prstGeom>
          </p:spPr>
          <p:txBody>
            <a:bodyPr wrap="none">
              <a:spAutoFit/>
            </a:bodyPr>
            <a:lstStyle/>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平稳的</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战略心态</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8" name="组合 17"/>
          <p:cNvGrpSpPr>
            <a:grpSpLocks/>
          </p:cNvGrpSpPr>
          <p:nvPr/>
        </p:nvGrpSpPr>
        <p:grpSpPr bwMode="auto">
          <a:xfrm>
            <a:off x="3046413" y="1379538"/>
            <a:ext cx="1192212" cy="4144962"/>
            <a:chOff x="4221591" y="1700808"/>
            <a:chExt cx="1801725" cy="4320000"/>
          </a:xfrm>
        </p:grpSpPr>
        <p:sp>
          <p:nvSpPr>
            <p:cNvPr id="19" name="Rectangle 6"/>
            <p:cNvSpPr/>
            <p:nvPr/>
          </p:nvSpPr>
          <p:spPr>
            <a:xfrm>
              <a:off x="4223989" y="1700808"/>
              <a:ext cx="1799327" cy="4320000"/>
            </a:xfrm>
            <a:prstGeom prst="rect">
              <a:avLst/>
            </a:prstGeom>
            <a:solidFill>
              <a:srgbClr val="5393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110614" name="图片 19"/>
            <p:cNvPicPr>
              <a:picLocks noChangeAspect="1"/>
            </p:cNvPicPr>
            <p:nvPr/>
          </p:nvPicPr>
          <p:blipFill>
            <a:blip r:embed="rId7">
              <a:extLst>
                <a:ext uri="{28A0092B-C50C-407E-A947-70E740481C1C}">
                  <a14:useLocalDpi xmlns:a14="http://schemas.microsoft.com/office/drawing/2010/main" val="0"/>
                </a:ext>
              </a:extLst>
            </a:blip>
            <a:srcRect l="37402" t="1328" r="28400"/>
            <a:stretch>
              <a:fillRect/>
            </a:stretch>
          </p:blipFill>
          <p:spPr bwMode="auto">
            <a:xfrm>
              <a:off x="4221591" y="1706091"/>
              <a:ext cx="1800000" cy="333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4569460" y="5229939"/>
              <a:ext cx="1108385" cy="645270"/>
            </a:xfrm>
            <a:prstGeom prst="rect">
              <a:avLst/>
            </a:prstGeom>
          </p:spPr>
          <p:txBody>
            <a:bodyPr wrap="none">
              <a:spAutoFit/>
            </a:bodyPr>
            <a:lstStyle/>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清醒的</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战略头脑</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2" name="组合 21"/>
          <p:cNvGrpSpPr>
            <a:grpSpLocks/>
          </p:cNvGrpSpPr>
          <p:nvPr/>
        </p:nvGrpSpPr>
        <p:grpSpPr bwMode="auto">
          <a:xfrm>
            <a:off x="4500563" y="1385888"/>
            <a:ext cx="1189037" cy="4143375"/>
            <a:chOff x="6185865" y="1700808"/>
            <a:chExt cx="1800000" cy="4320000"/>
          </a:xfrm>
        </p:grpSpPr>
        <p:sp>
          <p:nvSpPr>
            <p:cNvPr id="23" name="Rectangle 7"/>
            <p:cNvSpPr/>
            <p:nvPr/>
          </p:nvSpPr>
          <p:spPr>
            <a:xfrm>
              <a:off x="6185865" y="1700808"/>
              <a:ext cx="1800000" cy="43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110611" name="图片 23"/>
            <p:cNvPicPr>
              <a:picLocks noChangeAspect="1"/>
            </p:cNvPicPr>
            <p:nvPr/>
          </p:nvPicPr>
          <p:blipFill>
            <a:blip r:embed="rId8">
              <a:extLst>
                <a:ext uri="{28A0092B-C50C-407E-A947-70E740481C1C}">
                  <a14:useLocalDpi xmlns:a14="http://schemas.microsoft.com/office/drawing/2010/main" val="0"/>
                </a:ext>
              </a:extLst>
            </a:blip>
            <a:srcRect l="13818" r="12424"/>
            <a:stretch>
              <a:fillRect/>
            </a:stretch>
          </p:blipFill>
          <p:spPr bwMode="auto">
            <a:xfrm>
              <a:off x="6185865" y="1702296"/>
              <a:ext cx="1800000" cy="33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6531927" y="5229636"/>
              <a:ext cx="1107877" cy="645517"/>
            </a:xfrm>
            <a:prstGeom prst="rect">
              <a:avLst/>
            </a:prstGeom>
          </p:spPr>
          <p:txBody>
            <a:bodyPr wrap="none">
              <a:spAutoFit/>
            </a:bodyPr>
            <a:lstStyle/>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明确的</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战略目标</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 name="组合 25"/>
          <p:cNvGrpSpPr>
            <a:grpSpLocks/>
          </p:cNvGrpSpPr>
          <p:nvPr/>
        </p:nvGrpSpPr>
        <p:grpSpPr bwMode="auto">
          <a:xfrm>
            <a:off x="6115050" y="1403350"/>
            <a:ext cx="1190625" cy="4149725"/>
            <a:chOff x="8148414" y="1694957"/>
            <a:chExt cx="1800000" cy="4325851"/>
          </a:xfrm>
        </p:grpSpPr>
        <p:sp>
          <p:nvSpPr>
            <p:cNvPr id="27" name="Rectangle 8"/>
            <p:cNvSpPr/>
            <p:nvPr/>
          </p:nvSpPr>
          <p:spPr>
            <a:xfrm>
              <a:off x="8148414" y="1701577"/>
              <a:ext cx="1800000" cy="43192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110608" name="图片 27"/>
            <p:cNvPicPr>
              <a:picLocks noChangeAspect="1"/>
            </p:cNvPicPr>
            <p:nvPr/>
          </p:nvPicPr>
          <p:blipFill>
            <a:blip r:embed="rId9">
              <a:extLst>
                <a:ext uri="{28A0092B-C50C-407E-A947-70E740481C1C}">
                  <a14:useLocalDpi xmlns:a14="http://schemas.microsoft.com/office/drawing/2010/main" val="0"/>
                </a:ext>
              </a:extLst>
            </a:blip>
            <a:srcRect t="2" r="25551" b="941"/>
            <a:stretch>
              <a:fillRect/>
            </a:stretch>
          </p:blipFill>
          <p:spPr bwMode="auto">
            <a:xfrm>
              <a:off x="8148414" y="1694957"/>
              <a:ext cx="1800000" cy="3350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a:xfrm>
              <a:off x="8494014" y="5229776"/>
              <a:ext cx="1108800" cy="645402"/>
            </a:xfrm>
            <a:prstGeom prst="rect">
              <a:avLst/>
            </a:prstGeom>
          </p:spPr>
          <p:txBody>
            <a:bodyPr wrap="none">
              <a:spAutoFit/>
            </a:bodyPr>
            <a:lstStyle/>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清晰的</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战略谋划</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 name="组合 29"/>
          <p:cNvGrpSpPr>
            <a:grpSpLocks/>
          </p:cNvGrpSpPr>
          <p:nvPr/>
        </p:nvGrpSpPr>
        <p:grpSpPr bwMode="auto">
          <a:xfrm>
            <a:off x="7727950" y="1435100"/>
            <a:ext cx="1190625" cy="4148138"/>
            <a:chOff x="10110961" y="1696367"/>
            <a:chExt cx="1800000" cy="4324441"/>
          </a:xfrm>
        </p:grpSpPr>
        <p:sp>
          <p:nvSpPr>
            <p:cNvPr id="31" name="Rectangle 6"/>
            <p:cNvSpPr/>
            <p:nvPr/>
          </p:nvSpPr>
          <p:spPr>
            <a:xfrm>
              <a:off x="10110961" y="1701332"/>
              <a:ext cx="1800000" cy="4319476"/>
            </a:xfrm>
            <a:prstGeom prst="rect">
              <a:avLst/>
            </a:prstGeom>
            <a:solidFill>
              <a:srgbClr val="D747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110605" name="图片 31"/>
            <p:cNvPicPr>
              <a:picLocks noChangeAspect="1"/>
            </p:cNvPicPr>
            <p:nvPr/>
          </p:nvPicPr>
          <p:blipFill>
            <a:blip r:embed="rId10">
              <a:extLst>
                <a:ext uri="{28A0092B-C50C-407E-A947-70E740481C1C}">
                  <a14:useLocalDpi xmlns:a14="http://schemas.microsoft.com/office/drawing/2010/main" val="0"/>
                </a:ext>
              </a:extLst>
            </a:blip>
            <a:srcRect l="32491" t="22302" r="3848"/>
            <a:stretch>
              <a:fillRect/>
            </a:stretch>
          </p:blipFill>
          <p:spPr bwMode="auto">
            <a:xfrm>
              <a:off x="10110961" y="1696367"/>
              <a:ext cx="1800000" cy="334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32"/>
            <p:cNvSpPr/>
            <p:nvPr/>
          </p:nvSpPr>
          <p:spPr>
            <a:xfrm>
              <a:off x="10456561" y="5229732"/>
              <a:ext cx="1108800" cy="645439"/>
            </a:xfrm>
            <a:prstGeom prst="rect">
              <a:avLst/>
            </a:prstGeom>
          </p:spPr>
          <p:txBody>
            <a:bodyPr wrap="none">
              <a:spAutoFit/>
            </a:bodyPr>
            <a:lstStyle/>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执着的</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0"/>
                </a:spcBef>
                <a:defRPr/>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战略实施</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a:grpSpLocks/>
          </p:cNvGrpSpPr>
          <p:nvPr/>
        </p:nvGrpSpPr>
        <p:grpSpPr bwMode="auto">
          <a:xfrm>
            <a:off x="755650" y="3805238"/>
            <a:ext cx="7561263" cy="1501775"/>
            <a:chOff x="0" y="3387637"/>
            <a:chExt cx="10815961" cy="1603215"/>
          </a:xfrm>
        </p:grpSpPr>
        <p:sp>
          <p:nvSpPr>
            <p:cNvPr id="12" name="Freeform 6"/>
            <p:cNvSpPr/>
            <p:nvPr/>
          </p:nvSpPr>
          <p:spPr bwMode="auto">
            <a:xfrm>
              <a:off x="0" y="3387637"/>
              <a:ext cx="10815961" cy="1603215"/>
            </a:xfrm>
            <a:custGeom>
              <a:avLst/>
              <a:gdLst>
                <a:gd name="T0" fmla="*/ 3655 w 3655"/>
                <a:gd name="T1" fmla="*/ 579 h 1158"/>
                <a:gd name="T2" fmla="*/ 3195 w 3655"/>
                <a:gd name="T3" fmla="*/ 0 h 1158"/>
                <a:gd name="T4" fmla="*/ 3195 w 3655"/>
                <a:gd name="T5" fmla="*/ 307 h 1158"/>
                <a:gd name="T6" fmla="*/ 0 w 3655"/>
                <a:gd name="T7" fmla="*/ 307 h 1158"/>
                <a:gd name="T8" fmla="*/ 0 w 3655"/>
                <a:gd name="T9" fmla="*/ 851 h 1158"/>
                <a:gd name="T10" fmla="*/ 3195 w 3655"/>
                <a:gd name="T11" fmla="*/ 851 h 1158"/>
                <a:gd name="T12" fmla="*/ 3195 w 3655"/>
                <a:gd name="T13" fmla="*/ 1158 h 1158"/>
                <a:gd name="T14" fmla="*/ 3655 w 3655"/>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5" h="1158">
                  <a:moveTo>
                    <a:pt x="3655" y="579"/>
                  </a:moveTo>
                  <a:lnTo>
                    <a:pt x="3195" y="0"/>
                  </a:lnTo>
                  <a:lnTo>
                    <a:pt x="3195" y="307"/>
                  </a:lnTo>
                  <a:lnTo>
                    <a:pt x="0" y="307"/>
                  </a:lnTo>
                  <a:lnTo>
                    <a:pt x="0" y="851"/>
                  </a:lnTo>
                  <a:lnTo>
                    <a:pt x="3195" y="851"/>
                  </a:lnTo>
                  <a:lnTo>
                    <a:pt x="3195" y="1158"/>
                  </a:lnTo>
                  <a:lnTo>
                    <a:pt x="3655" y="579"/>
                  </a:lnTo>
                  <a:close/>
                </a:path>
              </a:pathLst>
            </a:custGeom>
            <a:solidFill>
              <a:schemeClr val="accent3"/>
            </a:solidFill>
            <a:ln>
              <a:noFill/>
            </a:ln>
            <a:effectLst>
              <a:outerShdw blurRad="50800" dist="38100" dir="5400000" algn="t" rotWithShape="0">
                <a:prstClr val="black">
                  <a:alpha val="15000"/>
                </a:prstClr>
              </a:outerShdw>
            </a:effectLst>
          </p:spPr>
          <p:txBody>
            <a:bodyPr/>
            <a:lstStyle/>
            <a:p>
              <a:pPr>
                <a:defRPr/>
              </a:pPr>
              <a:endParaRPr lang="id-ID" sz="1600"/>
            </a:p>
          </p:txBody>
        </p:sp>
        <p:sp>
          <p:nvSpPr>
            <p:cNvPr id="13" name="矩形 12"/>
            <p:cNvSpPr/>
            <p:nvPr/>
          </p:nvSpPr>
          <p:spPr>
            <a:xfrm>
              <a:off x="515479" y="3958761"/>
              <a:ext cx="7834361" cy="427072"/>
            </a:xfrm>
            <a:prstGeom prst="rect">
              <a:avLst/>
            </a:prstGeom>
          </p:spPr>
          <p:txBody>
            <a:bodyPr>
              <a:spAutoFit/>
            </a:bodyPr>
            <a:lstStyle/>
            <a:p>
              <a:pPr>
                <a:spcBef>
                  <a:spcPts val="0"/>
                </a:spcBef>
                <a:defRPr/>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在复杂多变的国际局势中平心静气、静观其变</a:t>
              </a:r>
              <a:endPar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4" name="组合 13"/>
          <p:cNvGrpSpPr>
            <a:grpSpLocks/>
          </p:cNvGrpSpPr>
          <p:nvPr/>
        </p:nvGrpSpPr>
        <p:grpSpPr bwMode="auto">
          <a:xfrm>
            <a:off x="755650" y="2860675"/>
            <a:ext cx="6696075" cy="1500188"/>
            <a:chOff x="1" y="2532035"/>
            <a:chExt cx="9425124" cy="1601831"/>
          </a:xfrm>
        </p:grpSpPr>
        <p:sp>
          <p:nvSpPr>
            <p:cNvPr id="15" name="Freeform 7"/>
            <p:cNvSpPr/>
            <p:nvPr/>
          </p:nvSpPr>
          <p:spPr bwMode="auto">
            <a:xfrm>
              <a:off x="1" y="2532035"/>
              <a:ext cx="9425124" cy="1601831"/>
            </a:xfrm>
            <a:custGeom>
              <a:avLst/>
              <a:gdLst>
                <a:gd name="T0" fmla="*/ 3185 w 3185"/>
                <a:gd name="T1" fmla="*/ 579 h 1157"/>
                <a:gd name="T2" fmla="*/ 2725 w 3185"/>
                <a:gd name="T3" fmla="*/ 0 h 1157"/>
                <a:gd name="T4" fmla="*/ 2725 w 3185"/>
                <a:gd name="T5" fmla="*/ 307 h 1157"/>
                <a:gd name="T6" fmla="*/ 0 w 3185"/>
                <a:gd name="T7" fmla="*/ 307 h 1157"/>
                <a:gd name="T8" fmla="*/ 0 w 3185"/>
                <a:gd name="T9" fmla="*/ 851 h 1157"/>
                <a:gd name="T10" fmla="*/ 2725 w 3185"/>
                <a:gd name="T11" fmla="*/ 851 h 1157"/>
                <a:gd name="T12" fmla="*/ 2725 w 3185"/>
                <a:gd name="T13" fmla="*/ 1157 h 1157"/>
                <a:gd name="T14" fmla="*/ 3185 w 3185"/>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5" h="1157">
                  <a:moveTo>
                    <a:pt x="3185" y="579"/>
                  </a:moveTo>
                  <a:lnTo>
                    <a:pt x="2725" y="0"/>
                  </a:lnTo>
                  <a:lnTo>
                    <a:pt x="2725" y="307"/>
                  </a:lnTo>
                  <a:lnTo>
                    <a:pt x="0" y="307"/>
                  </a:lnTo>
                  <a:lnTo>
                    <a:pt x="0" y="851"/>
                  </a:lnTo>
                  <a:lnTo>
                    <a:pt x="2725" y="851"/>
                  </a:lnTo>
                  <a:lnTo>
                    <a:pt x="2725" y="1157"/>
                  </a:lnTo>
                  <a:lnTo>
                    <a:pt x="3185" y="579"/>
                  </a:lnTo>
                  <a:close/>
                </a:path>
              </a:pathLst>
            </a:custGeom>
            <a:solidFill>
              <a:schemeClr val="accent2"/>
            </a:solidFill>
            <a:ln>
              <a:noFill/>
            </a:ln>
            <a:effectLst>
              <a:outerShdw blurRad="50800" dist="38100" dir="5400000" algn="t" rotWithShape="0">
                <a:prstClr val="black">
                  <a:alpha val="15000"/>
                </a:prstClr>
              </a:outerShdw>
            </a:effectLst>
          </p:spPr>
          <p:txBody>
            <a:bodyPr/>
            <a:lstStyle/>
            <a:p>
              <a:pPr>
                <a:defRPr/>
              </a:pPr>
              <a:endParaRPr lang="id-ID" sz="1600"/>
            </a:p>
          </p:txBody>
        </p:sp>
        <p:sp>
          <p:nvSpPr>
            <p:cNvPr id="16" name="矩形 15"/>
            <p:cNvSpPr/>
            <p:nvPr/>
          </p:nvSpPr>
          <p:spPr>
            <a:xfrm>
              <a:off x="507233" y="3101575"/>
              <a:ext cx="7083367" cy="427155"/>
            </a:xfrm>
            <a:prstGeom prst="rect">
              <a:avLst/>
            </a:prstGeom>
          </p:spPr>
          <p:txBody>
            <a:bodyPr>
              <a:spAutoFit/>
            </a:bodyPr>
            <a:lstStyle/>
            <a:p>
              <a:pPr>
                <a:spcBef>
                  <a:spcPts val="0"/>
                </a:spcBef>
                <a:defRPr/>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制定政策时冷静观察、谨慎从事、谋定后动</a:t>
              </a:r>
              <a:endPar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11622" name="矩形 16"/>
          <p:cNvSpPr>
            <a:spLocks noChangeArrowheads="1"/>
          </p:cNvSpPr>
          <p:nvPr/>
        </p:nvSpPr>
        <p:spPr bwMode="auto">
          <a:xfrm>
            <a:off x="1824038" y="793750"/>
            <a:ext cx="4059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2800">
                <a:solidFill>
                  <a:srgbClr val="C00000"/>
                </a:solidFill>
                <a:latin typeface="华文中宋" panose="02010600040101010101" pitchFamily="2" charset="-122"/>
                <a:ea typeface="华文中宋" panose="02010600040101010101" pitchFamily="2" charset="-122"/>
              </a:rPr>
              <a:t>怎样保持战略定力？</a:t>
            </a:r>
          </a:p>
        </p:txBody>
      </p:sp>
      <p:cxnSp>
        <p:nvCxnSpPr>
          <p:cNvPr id="18" name="直接箭头连接符 17"/>
          <p:cNvCxnSpPr/>
          <p:nvPr/>
        </p:nvCxnSpPr>
        <p:spPr>
          <a:xfrm>
            <a:off x="1955800" y="1773238"/>
            <a:ext cx="3278188" cy="0"/>
          </a:xfrm>
          <a:prstGeom prst="straightConnector1">
            <a:avLst/>
          </a:prstGeom>
          <a:ln w="19050">
            <a:solidFill>
              <a:srgbClr val="C00000">
                <a:alpha val="7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9" name="组合 18"/>
          <p:cNvGrpSpPr>
            <a:grpSpLocks/>
          </p:cNvGrpSpPr>
          <p:nvPr/>
        </p:nvGrpSpPr>
        <p:grpSpPr bwMode="auto">
          <a:xfrm>
            <a:off x="755650" y="1916113"/>
            <a:ext cx="5837238" cy="1501775"/>
            <a:chOff x="1" y="1693046"/>
            <a:chExt cx="8028371" cy="1601831"/>
          </a:xfrm>
        </p:grpSpPr>
        <p:sp>
          <p:nvSpPr>
            <p:cNvPr id="20" name="Freeform 8"/>
            <p:cNvSpPr/>
            <p:nvPr/>
          </p:nvSpPr>
          <p:spPr bwMode="auto">
            <a:xfrm>
              <a:off x="1" y="1693046"/>
              <a:ext cx="8028371" cy="1601831"/>
            </a:xfrm>
            <a:custGeom>
              <a:avLst/>
              <a:gdLst>
                <a:gd name="T0" fmla="*/ 2713 w 2713"/>
                <a:gd name="T1" fmla="*/ 579 h 1157"/>
                <a:gd name="T2" fmla="*/ 2253 w 2713"/>
                <a:gd name="T3" fmla="*/ 0 h 1157"/>
                <a:gd name="T4" fmla="*/ 2253 w 2713"/>
                <a:gd name="T5" fmla="*/ 307 h 1157"/>
                <a:gd name="T6" fmla="*/ 0 w 2713"/>
                <a:gd name="T7" fmla="*/ 307 h 1157"/>
                <a:gd name="T8" fmla="*/ 0 w 2713"/>
                <a:gd name="T9" fmla="*/ 851 h 1157"/>
                <a:gd name="T10" fmla="*/ 2253 w 2713"/>
                <a:gd name="T11" fmla="*/ 851 h 1157"/>
                <a:gd name="T12" fmla="*/ 2253 w 2713"/>
                <a:gd name="T13" fmla="*/ 1157 h 1157"/>
                <a:gd name="T14" fmla="*/ 2713 w 2713"/>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3" h="1157">
                  <a:moveTo>
                    <a:pt x="2713" y="579"/>
                  </a:moveTo>
                  <a:lnTo>
                    <a:pt x="2253" y="0"/>
                  </a:lnTo>
                  <a:lnTo>
                    <a:pt x="2253" y="307"/>
                  </a:lnTo>
                  <a:lnTo>
                    <a:pt x="0" y="307"/>
                  </a:lnTo>
                  <a:lnTo>
                    <a:pt x="0" y="851"/>
                  </a:lnTo>
                  <a:lnTo>
                    <a:pt x="2253" y="851"/>
                  </a:lnTo>
                  <a:lnTo>
                    <a:pt x="2253" y="1157"/>
                  </a:lnTo>
                  <a:lnTo>
                    <a:pt x="2713" y="579"/>
                  </a:lnTo>
                  <a:close/>
                </a:path>
              </a:pathLst>
            </a:custGeom>
            <a:solidFill>
              <a:schemeClr val="accent1"/>
            </a:solidFill>
            <a:ln>
              <a:noFill/>
            </a:ln>
            <a:effectLst>
              <a:outerShdw blurRad="50800" dist="38100" dir="5400000" algn="t" rotWithShape="0">
                <a:prstClr val="black">
                  <a:alpha val="15000"/>
                </a:prstClr>
              </a:outerShdw>
            </a:effectLst>
          </p:spPr>
          <p:txBody>
            <a:bodyPr/>
            <a:lstStyle/>
            <a:p>
              <a:pPr>
                <a:defRPr/>
              </a:pPr>
              <a:endParaRPr lang="id-ID" sz="1600"/>
            </a:p>
          </p:txBody>
        </p:sp>
        <p:sp>
          <p:nvSpPr>
            <p:cNvPr id="21" name="矩形 20"/>
            <p:cNvSpPr/>
            <p:nvPr/>
          </p:nvSpPr>
          <p:spPr>
            <a:xfrm>
              <a:off x="305677" y="2263677"/>
              <a:ext cx="6620076" cy="426703"/>
            </a:xfrm>
            <a:prstGeom prst="rect">
              <a:avLst/>
            </a:prstGeom>
          </p:spPr>
          <p:txBody>
            <a:bodyPr>
              <a:spAutoFit/>
            </a:bodyPr>
            <a:lstStyle/>
            <a:p>
              <a:pPr>
                <a:spcBef>
                  <a:spcPts val="0"/>
                </a:spcBef>
                <a:defRPr/>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一以贯之地坚持和发展中国特色社会主义</a:t>
              </a:r>
              <a:endPar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2488" y="5593563"/>
            <a:ext cx="9144000" cy="1268760"/>
          </a:xfrm>
          <a:prstGeom prst="rect">
            <a:avLst/>
          </a:prstGeom>
          <a:effectLst>
            <a:glow rad="355600">
              <a:srgbClr val="C7EDCB">
                <a:alpha val="0"/>
              </a:srgbClr>
            </a:glow>
            <a:softEdge rad="419100"/>
          </a:effectLst>
        </p:spPr>
      </p:pic>
      <p:pic>
        <p:nvPicPr>
          <p:cNvPr id="5" name="图片 5" descr="pku.png"/>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11411" cy="41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00"/>
          <p:cNvSpPr txBox="1">
            <a:spLocks noChangeArrowheads="1"/>
          </p:cNvSpPr>
          <p:nvPr/>
        </p:nvSpPr>
        <p:spPr bwMode="auto">
          <a:xfrm>
            <a:off x="684213" y="765175"/>
            <a:ext cx="4814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defTabSz="1828800">
              <a:defRPr b="1">
                <a:solidFill>
                  <a:schemeClr val="tx1"/>
                </a:solidFill>
                <a:latin typeface="Arial" panose="020B0604020202020204" pitchFamily="34" charset="0"/>
                <a:ea typeface="宋体" panose="02010600030101010101" pitchFamily="2" charset="-122"/>
              </a:defRPr>
            </a:lvl1pPr>
            <a:lvl2pPr marL="742950" indent="-285750" defTabSz="1828800">
              <a:defRPr b="1">
                <a:solidFill>
                  <a:schemeClr val="tx1"/>
                </a:solidFill>
                <a:latin typeface="Arial" panose="020B0604020202020204" pitchFamily="34" charset="0"/>
                <a:ea typeface="宋体" panose="02010600030101010101" pitchFamily="2" charset="-122"/>
              </a:defRPr>
            </a:lvl2pPr>
            <a:lvl3pPr marL="1143000" indent="-228600" defTabSz="1828800">
              <a:defRPr b="1">
                <a:solidFill>
                  <a:schemeClr val="tx1"/>
                </a:solidFill>
                <a:latin typeface="Arial" panose="020B0604020202020204" pitchFamily="34" charset="0"/>
                <a:ea typeface="宋体" panose="02010600030101010101" pitchFamily="2" charset="-122"/>
              </a:defRPr>
            </a:lvl3pPr>
            <a:lvl4pPr marL="1600200" indent="-228600" defTabSz="1828800">
              <a:defRPr b="1">
                <a:solidFill>
                  <a:schemeClr val="tx1"/>
                </a:solidFill>
                <a:latin typeface="Arial" panose="020B0604020202020204" pitchFamily="34" charset="0"/>
                <a:ea typeface="宋体" panose="02010600030101010101" pitchFamily="2" charset="-122"/>
              </a:defRPr>
            </a:lvl4pPr>
            <a:lvl5pPr marL="2057400" indent="-228600" defTabSz="1828800">
              <a:defRPr b="1">
                <a:solidFill>
                  <a:schemeClr val="tx1"/>
                </a:solidFill>
                <a:latin typeface="Arial" panose="020B0604020202020204" pitchFamily="34" charset="0"/>
                <a:ea typeface="宋体" panose="02010600030101010101" pitchFamily="2" charset="-122"/>
              </a:defRPr>
            </a:lvl5pPr>
            <a:lvl6pPr marL="2514600" indent="-228600" defTabSz="18288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18288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18288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18288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3200" b="0">
                <a:latin typeface="微软雅黑" panose="020B0503020204020204" pitchFamily="34" charset="-122"/>
                <a:ea typeface="微软雅黑" panose="020B0503020204020204" pitchFamily="34" charset="-122"/>
                <a:sym typeface="Helvetica" panose="020B0604020202020204" pitchFamily="34" charset="0"/>
              </a:rPr>
              <a:t>（</a:t>
            </a:r>
            <a:r>
              <a:rPr lang="en-US" altLang="zh-CN" sz="3200" b="0">
                <a:latin typeface="微软雅黑" panose="020B0503020204020204" pitchFamily="34" charset="-122"/>
                <a:ea typeface="微软雅黑" panose="020B0503020204020204" pitchFamily="34" charset="-122"/>
                <a:sym typeface="Helvetica" panose="020B0604020202020204" pitchFamily="34" charset="0"/>
              </a:rPr>
              <a:t>3</a:t>
            </a:r>
            <a:r>
              <a:rPr lang="zh-CN" altLang="en-US" sz="3200" b="0">
                <a:latin typeface="微软雅黑" panose="020B0503020204020204" pitchFamily="34" charset="-122"/>
                <a:ea typeface="微软雅黑" panose="020B0503020204020204" pitchFamily="34" charset="-122"/>
                <a:sym typeface="Helvetica" panose="020B0604020202020204" pitchFamily="34" charset="0"/>
              </a:rPr>
              <a:t>）坚持底线思维</a:t>
            </a:r>
          </a:p>
        </p:txBody>
      </p:sp>
      <p:sp>
        <p:nvSpPr>
          <p:cNvPr id="9" name="矩形 8"/>
          <p:cNvSpPr/>
          <p:nvPr/>
        </p:nvSpPr>
        <p:spPr>
          <a:xfrm>
            <a:off x="323850" y="2492375"/>
            <a:ext cx="5808663" cy="1312863"/>
          </a:xfrm>
          <a:prstGeom prst="rect">
            <a:avLst/>
          </a:prstGeom>
        </p:spPr>
        <p:txBody>
          <a:bodyPr>
            <a:spAutoFit/>
          </a:bodyPr>
          <a:lstStyle/>
          <a:p>
            <a:pPr algn="ctr">
              <a:lnSpc>
                <a:spcPct val="120000"/>
              </a:lnSpc>
              <a:defRPr/>
            </a:pPr>
            <a:r>
              <a:rPr lang="zh-CN" altLang="en-US" sz="3400"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凡事从最坏处准备</a:t>
            </a:r>
            <a:endParaRPr lang="en-US" altLang="zh-CN" sz="3400"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algn="ctr">
              <a:lnSpc>
                <a:spcPct val="120000"/>
              </a:lnSpc>
              <a:defRPr/>
            </a:pPr>
            <a:r>
              <a:rPr lang="zh-CN" altLang="en-US" sz="3400"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努力争取最好的结果</a:t>
            </a:r>
            <a:endParaRPr lang="en-US" altLang="zh-CN" sz="3400"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p:txBody>
      </p:sp>
      <p:pic>
        <p:nvPicPr>
          <p:cNvPr id="10" name="Picture 4" descr="https://ss1.bdstatic.com/70cFuXSh_Q1YnxGkpoWK1HF6hhy/it/u=870422055,2467486466&amp;fm=27&amp;gp=0.jpg"/>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88846">
            <a:off x="6300192" y="2492896"/>
            <a:ext cx="1656184" cy="2057683"/>
          </a:xfrm>
          <a:prstGeom prst="rect">
            <a:avLst/>
          </a:prstGeom>
          <a:solidFill>
            <a:schemeClr val="accent1">
              <a:lumMod val="40000"/>
              <a:lumOff val="60000"/>
            </a:schemeClr>
          </a:solidFill>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nodeType="afterGroup">
                            <p:stCondLst>
                              <p:cond delay="1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80623183105"/>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80623183105"/>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POCKET_APPLY_TIME" val="2018年8月1日"/>
  <p:tag name="POCKET_APPLY_TYPE" val="Slide"/>
  <p:tag name="APPLYTYPE" val="Other"/>
  <p:tag name="APPLYORDER" val="1"/>
</p:tagLst>
</file>

<file path=ppt/tags/tag4.xml><?xml version="1.0" encoding="utf-8"?>
<p:tagLst xmlns:a="http://schemas.openxmlformats.org/drawingml/2006/main" xmlns:r="http://schemas.openxmlformats.org/officeDocument/2006/relationships" xmlns:p="http://schemas.openxmlformats.org/presentationml/2006/main">
  <p:tag name="POCKET_APPLY_TIME" val="2018年8月1日"/>
  <p:tag name="POCKET_APPLY_TYPE" val="Slide"/>
  <p:tag name="APPLYTYPE" val="SubTitle"/>
  <p:tag name="APPLYORDER" val="1"/>
</p:tagLst>
</file>

<file path=ppt/tags/tag5.xml><?xml version="1.0" encoding="utf-8"?>
<p:tagLst xmlns:a="http://schemas.openxmlformats.org/drawingml/2006/main" xmlns:r="http://schemas.openxmlformats.org/officeDocument/2006/relationships" xmlns:p="http://schemas.openxmlformats.org/presentationml/2006/main">
  <p:tag name="POCKET_APPLY_TIME" val="2018年8月1日"/>
  <p:tag name="POCKET_APPLY_TYPE" val="Slide"/>
  <p:tag name="APPLYTYPE" val="Other"/>
  <p:tag name="APPLYORDER" val="2"/>
</p:tagLst>
</file>

<file path=ppt/tags/tag6.xml><?xml version="1.0" encoding="utf-8"?>
<p:tagLst xmlns:a="http://schemas.openxmlformats.org/drawingml/2006/main" xmlns:r="http://schemas.openxmlformats.org/officeDocument/2006/relationships" xmlns:p="http://schemas.openxmlformats.org/presentationml/2006/main">
  <p:tag name="POCKET_APPLY_TIME" val="2018年8月1日"/>
  <p:tag name="POCKET_APPLY_TYPE" val="Slide"/>
  <p:tag name="APPLYTYPE" val="Other"/>
  <p:tag name="APPLYORDER" val="1"/>
</p:tagLst>
</file>

<file path=ppt/tags/tag7.xml><?xml version="1.0" encoding="utf-8"?>
<p:tagLst xmlns:a="http://schemas.openxmlformats.org/drawingml/2006/main" xmlns:r="http://schemas.openxmlformats.org/officeDocument/2006/relationships" xmlns:p="http://schemas.openxmlformats.org/presentationml/2006/main">
  <p:tag name="POCKET_APPLY_TIME" val="2018年8月1日"/>
  <p:tag name="POCKET_APPLY_TYPE" val="Slide"/>
  <p:tag name="APPLYTYPE" val="SubTitle"/>
  <p:tag name="APPLYORDER" val="1"/>
</p:tagLst>
</file>

<file path=ppt/tags/tag8.xml><?xml version="1.0" encoding="utf-8"?>
<p:tagLst xmlns:a="http://schemas.openxmlformats.org/drawingml/2006/main" xmlns:r="http://schemas.openxmlformats.org/officeDocument/2006/relationships" xmlns:p="http://schemas.openxmlformats.org/presentationml/2006/main">
  <p:tag name="POCKET_APPLY_TIME" val="2018年8月1日"/>
  <p:tag name="POCKET_APPLY_TYPE" val="Slide"/>
  <p:tag name="APPLYTYPE" val="Other"/>
  <p:tag name="APPLYORDER" val="2"/>
</p:tagLst>
</file>

<file path=ppt/theme/theme1.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技巧">
      <a:dk1>
        <a:sysClr val="windowText" lastClr="000000"/>
      </a:dk1>
      <a:lt1>
        <a:sysClr val="window" lastClr="C7EDCC"/>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74584</TotalTime>
  <Words>6808</Words>
  <Application>Microsoft Macintosh PowerPoint</Application>
  <PresentationFormat>全屏显示(4:3)</PresentationFormat>
  <Paragraphs>653</Paragraphs>
  <Slides>133</Slides>
  <Notes>7</Notes>
  <HiddenSlides>0</HiddenSlides>
  <MMClips>2</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133</vt:i4>
      </vt:variant>
    </vt:vector>
  </HeadingPairs>
  <TitlesOfParts>
    <vt:vector size="158" baseType="lpstr">
      <vt:lpstr>-apple-system-font</vt:lpstr>
      <vt:lpstr>等线</vt:lpstr>
      <vt:lpstr>方正粗黑宋简体</vt:lpstr>
      <vt:lpstr>黑体</vt:lpstr>
      <vt:lpstr>华文琥珀</vt:lpstr>
      <vt:lpstr>华文楷体</vt:lpstr>
      <vt:lpstr>华文新魏</vt:lpstr>
      <vt:lpstr>华文行楷</vt:lpstr>
      <vt:lpstr>华文中宋</vt:lpstr>
      <vt:lpstr>楷体</vt:lpstr>
      <vt:lpstr>楷体_GB2312</vt:lpstr>
      <vt:lpstr>宋体</vt:lpstr>
      <vt:lpstr>Microsoft YaHei</vt:lpstr>
      <vt:lpstr>Microsoft YaHei</vt:lpstr>
      <vt:lpstr>Algerian</vt:lpstr>
      <vt:lpstr>Hiragino Sans GB W6</vt:lpstr>
      <vt:lpstr>PMingLiU</vt:lpstr>
      <vt:lpstr>Arial</vt:lpstr>
      <vt:lpstr>Calibri</vt:lpstr>
      <vt:lpstr>Calibri Light</vt:lpstr>
      <vt:lpstr>Helvetica</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中国按1978年可比价格计算的GDP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“砥砺奋进的五年”展览成果集锦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中国全球竞争力指数排名</vt:lpstr>
      <vt:lpstr>PowerPoint 演示文稿</vt:lpstr>
      <vt:lpstr>PowerPoint 演示文稿</vt:lpstr>
      <vt:lpstr>PowerPoint 演示文稿</vt:lpstr>
      <vt:lpstr>世界企业500强主要国家演进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rwxy</dc:creator>
  <cp:lastModifiedBy>Microsoft Office User</cp:lastModifiedBy>
  <cp:revision>991</cp:revision>
  <dcterms:created xsi:type="dcterms:W3CDTF">2007-10-07T10:45:54Z</dcterms:created>
  <dcterms:modified xsi:type="dcterms:W3CDTF">2019-04-16T01:20:24Z</dcterms:modified>
</cp:coreProperties>
</file>